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319_B511CD37.xml" ContentType="application/vnd.ms-powerpoint.comment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9" r:id="rId4"/>
    <p:sldMasterId id="2147483829" r:id="rId5"/>
    <p:sldMasterId id="2147483836" r:id="rId6"/>
    <p:sldMasterId id="2147483845" r:id="rId7"/>
    <p:sldMasterId id="2147483852" r:id="rId8"/>
  </p:sldMasterIdLst>
  <p:notesMasterIdLst>
    <p:notesMasterId r:id="rId30"/>
  </p:notesMasterIdLst>
  <p:handoutMasterIdLst>
    <p:handoutMasterId r:id="rId31"/>
  </p:handoutMasterIdLst>
  <p:sldIdLst>
    <p:sldId id="794" r:id="rId9"/>
    <p:sldId id="795" r:id="rId10"/>
    <p:sldId id="256" r:id="rId11"/>
    <p:sldId id="441" r:id="rId12"/>
    <p:sldId id="778" r:id="rId13"/>
    <p:sldId id="431" r:id="rId14"/>
    <p:sldId id="755" r:id="rId15"/>
    <p:sldId id="421" r:id="rId16"/>
    <p:sldId id="775" r:id="rId17"/>
    <p:sldId id="728" r:id="rId18"/>
    <p:sldId id="384" r:id="rId19"/>
    <p:sldId id="793" r:id="rId20"/>
    <p:sldId id="774" r:id="rId21"/>
    <p:sldId id="274" r:id="rId22"/>
    <p:sldId id="783" r:id="rId23"/>
    <p:sldId id="273" r:id="rId24"/>
    <p:sldId id="769" r:id="rId25"/>
    <p:sldId id="729" r:id="rId26"/>
    <p:sldId id="744" r:id="rId27"/>
    <p:sldId id="745" r:id="rId28"/>
    <p:sldId id="282"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2853CA-CB2E-81AF-4E16-DA01F62FB043}" name="Angel, Jacqueline L" initials="JA" userId="S::jlangel@eid.utexas.edu::38c36670-752d-43a9-be4b-0668e807283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cqueline Angel" initials="J" lastIdx="10" clrIdx="0">
    <p:extLst>
      <p:ext uri="{19B8F6BF-5375-455C-9EA6-DF929625EA0E}">
        <p15:presenceInfo xmlns:p15="http://schemas.microsoft.com/office/powerpoint/2012/main" userId="Jacqueline Angel" providerId="None"/>
      </p:ext>
    </p:extLst>
  </p:cmAuthor>
  <p:cmAuthor id="2" name="Angel, Jacqueline L" initials="AJL" lastIdx="4" clrIdx="1">
    <p:extLst>
      <p:ext uri="{19B8F6BF-5375-455C-9EA6-DF929625EA0E}">
        <p15:presenceInfo xmlns:p15="http://schemas.microsoft.com/office/powerpoint/2012/main" userId="S-1-5-21-809566398-2335966309-518783678-1005" providerId="AD"/>
      </p:ext>
    </p:extLst>
  </p:cmAuthor>
  <p:cmAuthor id="3" name="Shadhi Mansoori" initials="SM" lastIdx="11" clrIdx="2">
    <p:extLst>
      <p:ext uri="{19B8F6BF-5375-455C-9EA6-DF929625EA0E}">
        <p15:presenceInfo xmlns:p15="http://schemas.microsoft.com/office/powerpoint/2012/main" userId="b67ac08c2b5c10fc" providerId="Windows Live"/>
      </p:ext>
    </p:extLst>
  </p:cmAuthor>
  <p:cmAuthor id="4" name="Sunny" initials="S" lastIdx="1" clrIdx="3">
    <p:extLst>
      <p:ext uri="{19B8F6BF-5375-455C-9EA6-DF929625EA0E}">
        <p15:presenceInfo xmlns:p15="http://schemas.microsoft.com/office/powerpoint/2012/main" userId="Sunny" providerId="None"/>
      </p:ext>
    </p:extLst>
  </p:cmAuthor>
  <p:cmAuthor id="5" name="J Angel" initials="J" lastIdx="1" clrIdx="4">
    <p:extLst>
      <p:ext uri="{19B8F6BF-5375-455C-9EA6-DF929625EA0E}">
        <p15:presenceInfo xmlns:p15="http://schemas.microsoft.com/office/powerpoint/2012/main" userId="J Angel" providerId="None"/>
      </p:ext>
    </p:extLst>
  </p:cmAuthor>
  <p:cmAuthor id="6" name="Angel, Jacqueline L" initials="JA" lastIdx="1" clrIdx="5">
    <p:extLst>
      <p:ext uri="{19B8F6BF-5375-455C-9EA6-DF929625EA0E}">
        <p15:presenceInfo xmlns:p15="http://schemas.microsoft.com/office/powerpoint/2012/main" userId="S::jlangel@eid.utexas.edu::38c36670-752d-43a9-be4b-0668e80728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F49100"/>
    <a:srgbClr val="EAEAEA"/>
    <a:srgbClr val="FF9999"/>
    <a:srgbClr val="404040"/>
    <a:srgbClr val="173F6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191" autoAdjust="0"/>
    <p:restoredTop sz="95926" autoAdjust="0"/>
  </p:normalViewPr>
  <p:slideViewPr>
    <p:cSldViewPr>
      <p:cViewPr varScale="1">
        <p:scale>
          <a:sx n="82" d="100"/>
          <a:sy n="82" d="100"/>
        </p:scale>
        <p:origin x="893" y="72"/>
      </p:cViewPr>
      <p:guideLst>
        <p:guide orient="horz" pos="2160"/>
        <p:guide pos="2880"/>
      </p:guideLst>
    </p:cSldViewPr>
  </p:slideViewPr>
  <p:outlineViewPr>
    <p:cViewPr>
      <p:scale>
        <a:sx n="33" d="100"/>
        <a:sy n="33" d="100"/>
      </p:scale>
      <p:origin x="0" y="-2985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2" d="100"/>
          <a:sy n="72" d="100"/>
        </p:scale>
        <p:origin x="317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jandra Leon" userId="7b8d1a72-09a0-4f38-8aba-794ff0240381" providerId="ADAL" clId="{B5BC12FE-2606-4674-A9C4-E186624CFFBD}"/>
    <pc:docChg chg="delSld">
      <pc:chgData name="Alejandra Leon" userId="7b8d1a72-09a0-4f38-8aba-794ff0240381" providerId="ADAL" clId="{B5BC12FE-2606-4674-A9C4-E186624CFFBD}" dt="2026-05-21T13:11:58.247" v="0" actId="47"/>
      <pc:docMkLst>
        <pc:docMk/>
      </pc:docMkLst>
      <pc:sldChg chg="del">
        <pc:chgData name="Alejandra Leon" userId="7b8d1a72-09a0-4f38-8aba-794ff0240381" providerId="ADAL" clId="{B5BC12FE-2606-4674-A9C4-E186624CFFBD}" dt="2026-05-21T13:11:58.247" v="0" actId="47"/>
        <pc:sldMkLst>
          <pc:docMk/>
          <pc:sldMk cId="1645225032" sldId="79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2.bin"/></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993808522763999E-2"/>
          <c:y val="0.16449010946802378"/>
          <c:w val="0.90378489204357215"/>
          <c:h val="0.64797311311695793"/>
        </c:manualLayout>
      </c:layout>
      <c:barChart>
        <c:barDir val="col"/>
        <c:grouping val="clustered"/>
        <c:varyColors val="0"/>
        <c:ser>
          <c:idx val="0"/>
          <c:order val="0"/>
          <c:tx>
            <c:strRef>
              <c:f>'graph 0'!$G$10</c:f>
              <c:strCache>
                <c:ptCount val="1"/>
                <c:pt idx="0">
                  <c:v>Without impairment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ID4096"/>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0'!$F$11:$F$13</c:f>
              <c:strCache>
                <c:ptCount val="3"/>
                <c:pt idx="0">
                  <c:v>Mexico </c:v>
                </c:pt>
                <c:pt idx="1">
                  <c:v>Hispanic (USA)</c:v>
                </c:pt>
                <c:pt idx="2">
                  <c:v>Non-Hispanic White (USA)</c:v>
                </c:pt>
              </c:strCache>
            </c:strRef>
          </c:cat>
          <c:val>
            <c:numRef>
              <c:f>'graph 0'!$G$11:$G$13</c:f>
              <c:numCache>
                <c:formatCode>#,##0.0</c:formatCode>
                <c:ptCount val="3"/>
                <c:pt idx="0">
                  <c:v>70.925566343042064</c:v>
                </c:pt>
                <c:pt idx="1">
                  <c:v>58.981481481481481</c:v>
                </c:pt>
                <c:pt idx="2">
                  <c:v>79.378774805867124</c:v>
                </c:pt>
              </c:numCache>
            </c:numRef>
          </c:val>
          <c:extLst>
            <c:ext xmlns:c16="http://schemas.microsoft.com/office/drawing/2014/chart" uri="{C3380CC4-5D6E-409C-BE32-E72D297353CC}">
              <c16:uniqueId val="{00000000-6D7C-451C-BE2E-DF4AC24C01B3}"/>
            </c:ext>
          </c:extLst>
        </c:ser>
        <c:ser>
          <c:idx val="1"/>
          <c:order val="1"/>
          <c:tx>
            <c:strRef>
              <c:f>'graph 0'!$H$10</c:f>
              <c:strCache>
                <c:ptCount val="1"/>
                <c:pt idx="0">
                  <c:v>Cognitive Impairment-Non dementia (CIND)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ID4096"/>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0'!$F$11:$F$13</c:f>
              <c:strCache>
                <c:ptCount val="3"/>
                <c:pt idx="0">
                  <c:v>Mexico </c:v>
                </c:pt>
                <c:pt idx="1">
                  <c:v>Hispanic (USA)</c:v>
                </c:pt>
                <c:pt idx="2">
                  <c:v>Non-Hispanic White (USA)</c:v>
                </c:pt>
              </c:strCache>
            </c:strRef>
          </c:cat>
          <c:val>
            <c:numRef>
              <c:f>'graph 0'!$H$11:$H$13</c:f>
              <c:numCache>
                <c:formatCode>#,##0.0</c:formatCode>
                <c:ptCount val="3"/>
                <c:pt idx="0">
                  <c:v>19.495145631067963</c:v>
                </c:pt>
                <c:pt idx="1">
                  <c:v>27.037037037037038</c:v>
                </c:pt>
                <c:pt idx="2">
                  <c:v>14.115616911130285</c:v>
                </c:pt>
              </c:numCache>
            </c:numRef>
          </c:val>
          <c:extLst>
            <c:ext xmlns:c16="http://schemas.microsoft.com/office/drawing/2014/chart" uri="{C3380CC4-5D6E-409C-BE32-E72D297353CC}">
              <c16:uniqueId val="{00000001-6D7C-451C-BE2E-DF4AC24C01B3}"/>
            </c:ext>
          </c:extLst>
        </c:ser>
        <c:ser>
          <c:idx val="2"/>
          <c:order val="2"/>
          <c:tx>
            <c:strRef>
              <c:f>'graph 0'!$I$10</c:f>
              <c:strCache>
                <c:ptCount val="1"/>
                <c:pt idx="0">
                  <c:v>Dementia </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ID4096"/>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0'!$F$11:$F$13</c:f>
              <c:strCache>
                <c:ptCount val="3"/>
                <c:pt idx="0">
                  <c:v>Mexico </c:v>
                </c:pt>
                <c:pt idx="1">
                  <c:v>Hispanic (USA)</c:v>
                </c:pt>
                <c:pt idx="2">
                  <c:v>Non-Hispanic White (USA)</c:v>
                </c:pt>
              </c:strCache>
            </c:strRef>
          </c:cat>
          <c:val>
            <c:numRef>
              <c:f>'graph 0'!$I$11:$I$13</c:f>
              <c:numCache>
                <c:formatCode>#,##0.0</c:formatCode>
                <c:ptCount val="3"/>
                <c:pt idx="0">
                  <c:v>9.5792880258899675</c:v>
                </c:pt>
                <c:pt idx="1">
                  <c:v>13.981481481481481</c:v>
                </c:pt>
                <c:pt idx="2">
                  <c:v>6.5056082830025881</c:v>
                </c:pt>
              </c:numCache>
            </c:numRef>
          </c:val>
          <c:extLst>
            <c:ext xmlns:c16="http://schemas.microsoft.com/office/drawing/2014/chart" uri="{C3380CC4-5D6E-409C-BE32-E72D297353CC}">
              <c16:uniqueId val="{00000002-6D7C-451C-BE2E-DF4AC24C01B3}"/>
            </c:ext>
          </c:extLst>
        </c:ser>
        <c:dLbls>
          <c:dLblPos val="outEnd"/>
          <c:showLegendKey val="0"/>
          <c:showVal val="1"/>
          <c:showCatName val="0"/>
          <c:showSerName val="0"/>
          <c:showPercent val="0"/>
          <c:showBubbleSize val="0"/>
        </c:dLbls>
        <c:gapWidth val="219"/>
        <c:overlap val="-27"/>
        <c:axId val="159673024"/>
        <c:axId val="159693664"/>
      </c:barChart>
      <c:catAx>
        <c:axId val="15967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ID4096"/>
          </a:p>
        </c:txPr>
        <c:crossAx val="159693664"/>
        <c:crosses val="autoZero"/>
        <c:auto val="1"/>
        <c:lblAlgn val="ctr"/>
        <c:lblOffset val="100"/>
        <c:noMultiLvlLbl val="0"/>
      </c:catAx>
      <c:valAx>
        <c:axId val="159693664"/>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ID4096"/>
          </a:p>
        </c:txPr>
        <c:crossAx val="159673024"/>
        <c:crosses val="autoZero"/>
        <c:crossBetween val="between"/>
        <c:majorUnit val="20"/>
      </c:valAx>
      <c:spPr>
        <a:noFill/>
        <a:ln>
          <a:noFill/>
        </a:ln>
        <a:effectLst/>
      </c:spPr>
    </c:plotArea>
    <c:legend>
      <c:legendPos val="b"/>
      <c:layout>
        <c:manualLayout>
          <c:xMode val="edge"/>
          <c:yMode val="edge"/>
          <c:x val="0"/>
          <c:y val="0.91658881370966983"/>
          <c:w val="0.99581804405996144"/>
          <c:h val="7.4533512579220279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ID4096"/>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a:solidFill>
            <a:sysClr val="windowText" lastClr="000000"/>
          </a:solidFill>
        </a:defRPr>
      </a:pPr>
      <a:endParaRPr lang="LID4096"/>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Projections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Sheet1!$B$1</c:f>
              <c:strCache>
                <c:ptCount val="1"/>
                <c:pt idx="0">
                  <c:v>Males at Birth</c:v>
                </c:pt>
              </c:strCache>
            </c:strRef>
          </c:tx>
          <c:spPr>
            <a:ln w="76200" cap="rnd">
              <a:solidFill>
                <a:srgbClr val="00B0F0"/>
              </a:solidFill>
              <a:round/>
            </a:ln>
            <a:effectLst/>
          </c:spPr>
          <c:marker>
            <c:symbol val="none"/>
          </c:marker>
          <c:cat>
            <c:numRef>
              <c:f>Sheet1!$A$2:$A$3</c:f>
              <c:numCache>
                <c:formatCode>General</c:formatCode>
                <c:ptCount val="2"/>
                <c:pt idx="0">
                  <c:v>2017</c:v>
                </c:pt>
                <c:pt idx="1">
                  <c:v>2060</c:v>
                </c:pt>
              </c:numCache>
            </c:numRef>
          </c:cat>
          <c:val>
            <c:numRef>
              <c:f>Sheet1!$B$2:$B$3</c:f>
              <c:numCache>
                <c:formatCode>General</c:formatCode>
                <c:ptCount val="2"/>
                <c:pt idx="0">
                  <c:v>77.3</c:v>
                </c:pt>
                <c:pt idx="1">
                  <c:v>83.9</c:v>
                </c:pt>
              </c:numCache>
            </c:numRef>
          </c:val>
          <c:smooth val="0"/>
          <c:extLst>
            <c:ext xmlns:c16="http://schemas.microsoft.com/office/drawing/2014/chart" uri="{C3380CC4-5D6E-409C-BE32-E72D297353CC}">
              <c16:uniqueId val="{00000000-2024-41E3-91F9-36CCB703C5A4}"/>
            </c:ext>
          </c:extLst>
        </c:ser>
        <c:ser>
          <c:idx val="1"/>
          <c:order val="1"/>
          <c:tx>
            <c:strRef>
              <c:f>Sheet1!$C$1</c:f>
              <c:strCache>
                <c:ptCount val="1"/>
                <c:pt idx="0">
                  <c:v>Females at Birth</c:v>
                </c:pt>
              </c:strCache>
            </c:strRef>
          </c:tx>
          <c:spPr>
            <a:ln w="76200" cap="rnd">
              <a:solidFill>
                <a:srgbClr val="00B050"/>
              </a:solidFill>
              <a:round/>
            </a:ln>
            <a:effectLst/>
          </c:spPr>
          <c:marker>
            <c:symbol val="none"/>
          </c:marker>
          <c:cat>
            <c:numRef>
              <c:f>Sheet1!$A$2:$A$3</c:f>
              <c:numCache>
                <c:formatCode>General</c:formatCode>
                <c:ptCount val="2"/>
                <c:pt idx="0">
                  <c:v>2017</c:v>
                </c:pt>
                <c:pt idx="1">
                  <c:v>2060</c:v>
                </c:pt>
              </c:numCache>
            </c:numRef>
          </c:cat>
          <c:val>
            <c:numRef>
              <c:f>Sheet1!$C$2:$C$3</c:f>
              <c:numCache>
                <c:formatCode>General</c:formatCode>
                <c:ptCount val="2"/>
                <c:pt idx="0">
                  <c:v>82</c:v>
                </c:pt>
                <c:pt idx="1">
                  <c:v>87.3</c:v>
                </c:pt>
              </c:numCache>
            </c:numRef>
          </c:val>
          <c:smooth val="0"/>
          <c:extLst>
            <c:ext xmlns:c16="http://schemas.microsoft.com/office/drawing/2014/chart" uri="{C3380CC4-5D6E-409C-BE32-E72D297353CC}">
              <c16:uniqueId val="{00000001-2024-41E3-91F9-36CCB703C5A4}"/>
            </c:ext>
          </c:extLst>
        </c:ser>
        <c:ser>
          <c:idx val="2"/>
          <c:order val="2"/>
          <c:tx>
            <c:strRef>
              <c:f>Sheet1!$D$1</c:f>
              <c:strCache>
                <c:ptCount val="1"/>
                <c:pt idx="0">
                  <c:v>Males at 65</c:v>
                </c:pt>
              </c:strCache>
            </c:strRef>
          </c:tx>
          <c:spPr>
            <a:ln w="76200" cap="rnd">
              <a:solidFill>
                <a:schemeClr val="tx1"/>
              </a:solidFill>
              <a:round/>
            </a:ln>
            <a:effectLst/>
          </c:spPr>
          <c:marker>
            <c:symbol val="none"/>
          </c:marker>
          <c:cat>
            <c:numRef>
              <c:f>Sheet1!$A$2:$A$3</c:f>
              <c:numCache>
                <c:formatCode>General</c:formatCode>
                <c:ptCount val="2"/>
                <c:pt idx="0">
                  <c:v>2017</c:v>
                </c:pt>
                <c:pt idx="1">
                  <c:v>2060</c:v>
                </c:pt>
              </c:numCache>
            </c:numRef>
          </c:cat>
          <c:val>
            <c:numRef>
              <c:f>Sheet1!$D$2:$D$3</c:f>
              <c:numCache>
                <c:formatCode>General</c:formatCode>
                <c:ptCount val="2"/>
                <c:pt idx="0">
                  <c:v>83.6</c:v>
                </c:pt>
                <c:pt idx="1">
                  <c:v>86.7</c:v>
                </c:pt>
              </c:numCache>
            </c:numRef>
          </c:val>
          <c:smooth val="0"/>
          <c:extLst>
            <c:ext xmlns:c16="http://schemas.microsoft.com/office/drawing/2014/chart" uri="{C3380CC4-5D6E-409C-BE32-E72D297353CC}">
              <c16:uniqueId val="{00000002-2024-41E3-91F9-36CCB703C5A4}"/>
            </c:ext>
          </c:extLst>
        </c:ser>
        <c:ser>
          <c:idx val="3"/>
          <c:order val="3"/>
          <c:tx>
            <c:strRef>
              <c:f>Sheet1!$E$1</c:f>
              <c:strCache>
                <c:ptCount val="1"/>
                <c:pt idx="0">
                  <c:v>Females at 65</c:v>
                </c:pt>
              </c:strCache>
            </c:strRef>
          </c:tx>
          <c:spPr>
            <a:ln w="76200" cap="rnd">
              <a:solidFill>
                <a:srgbClr val="FFC000"/>
              </a:solidFill>
              <a:round/>
            </a:ln>
            <a:effectLst/>
          </c:spPr>
          <c:marker>
            <c:symbol val="none"/>
          </c:marker>
          <c:cat>
            <c:numRef>
              <c:f>Sheet1!$A$2:$A$3</c:f>
              <c:numCache>
                <c:formatCode>General</c:formatCode>
                <c:ptCount val="2"/>
                <c:pt idx="0">
                  <c:v>2017</c:v>
                </c:pt>
                <c:pt idx="1">
                  <c:v>2060</c:v>
                </c:pt>
              </c:numCache>
            </c:numRef>
          </c:cat>
          <c:val>
            <c:numRef>
              <c:f>Sheet1!$E$2:$E$3</c:f>
              <c:numCache>
                <c:formatCode>General</c:formatCode>
                <c:ptCount val="2"/>
                <c:pt idx="0">
                  <c:v>86.2</c:v>
                </c:pt>
                <c:pt idx="1">
                  <c:v>89.4</c:v>
                </c:pt>
              </c:numCache>
            </c:numRef>
          </c:val>
          <c:smooth val="0"/>
          <c:extLst>
            <c:ext xmlns:c16="http://schemas.microsoft.com/office/drawing/2014/chart" uri="{C3380CC4-5D6E-409C-BE32-E72D297353CC}">
              <c16:uniqueId val="{00000003-2024-41E3-91F9-36CCB703C5A4}"/>
            </c:ext>
          </c:extLst>
        </c:ser>
        <c:ser>
          <c:idx val="4"/>
          <c:order val="4"/>
          <c:tx>
            <c:strRef>
              <c:f>Sheet1!$F$1</c:f>
              <c:strCache>
                <c:ptCount val="1"/>
                <c:pt idx="0">
                  <c:v>Males at 85</c:v>
                </c:pt>
              </c:strCache>
            </c:strRef>
          </c:tx>
          <c:spPr>
            <a:ln w="76200" cap="rnd">
              <a:solidFill>
                <a:srgbClr val="FF0000"/>
              </a:solidFill>
              <a:round/>
            </a:ln>
            <a:effectLst/>
          </c:spPr>
          <c:marker>
            <c:symbol val="none"/>
          </c:marker>
          <c:cat>
            <c:numRef>
              <c:f>Sheet1!$A$2:$A$3</c:f>
              <c:numCache>
                <c:formatCode>General</c:formatCode>
                <c:ptCount val="2"/>
                <c:pt idx="0">
                  <c:v>2017</c:v>
                </c:pt>
                <c:pt idx="1">
                  <c:v>2060</c:v>
                </c:pt>
              </c:numCache>
            </c:numRef>
          </c:cat>
          <c:val>
            <c:numRef>
              <c:f>Sheet1!$F$2:$F$3</c:f>
              <c:numCache>
                <c:formatCode>General</c:formatCode>
                <c:ptCount val="2"/>
                <c:pt idx="0">
                  <c:v>91.5</c:v>
                </c:pt>
                <c:pt idx="1">
                  <c:v>92.7</c:v>
                </c:pt>
              </c:numCache>
            </c:numRef>
          </c:val>
          <c:smooth val="0"/>
          <c:extLst>
            <c:ext xmlns:c16="http://schemas.microsoft.com/office/drawing/2014/chart" uri="{C3380CC4-5D6E-409C-BE32-E72D297353CC}">
              <c16:uniqueId val="{00000004-2024-41E3-91F9-36CCB703C5A4}"/>
            </c:ext>
          </c:extLst>
        </c:ser>
        <c:ser>
          <c:idx val="5"/>
          <c:order val="5"/>
          <c:tx>
            <c:strRef>
              <c:f>Sheet1!$G$1</c:f>
              <c:strCache>
                <c:ptCount val="1"/>
                <c:pt idx="0">
                  <c:v>Females at 85</c:v>
                </c:pt>
              </c:strCache>
            </c:strRef>
          </c:tx>
          <c:spPr>
            <a:ln w="76200" cap="rnd">
              <a:solidFill>
                <a:srgbClr val="7030A0"/>
              </a:solidFill>
              <a:round/>
            </a:ln>
            <a:effectLst/>
          </c:spPr>
          <c:marker>
            <c:symbol val="none"/>
          </c:marker>
          <c:cat>
            <c:numRef>
              <c:f>Sheet1!$A$2:$A$3</c:f>
              <c:numCache>
                <c:formatCode>General</c:formatCode>
                <c:ptCount val="2"/>
                <c:pt idx="0">
                  <c:v>2017</c:v>
                </c:pt>
                <c:pt idx="1">
                  <c:v>2060</c:v>
                </c:pt>
              </c:numCache>
            </c:numRef>
          </c:cat>
          <c:val>
            <c:numRef>
              <c:f>Sheet1!$G$2:$G$3</c:f>
              <c:numCache>
                <c:formatCode>General</c:formatCode>
                <c:ptCount val="2"/>
                <c:pt idx="0">
                  <c:v>92.4</c:v>
                </c:pt>
                <c:pt idx="1">
                  <c:v>94</c:v>
                </c:pt>
              </c:numCache>
            </c:numRef>
          </c:val>
          <c:smooth val="0"/>
          <c:extLst>
            <c:ext xmlns:c16="http://schemas.microsoft.com/office/drawing/2014/chart" uri="{C3380CC4-5D6E-409C-BE32-E72D297353CC}">
              <c16:uniqueId val="{00000005-2024-41E3-91F9-36CCB703C5A4}"/>
            </c:ext>
          </c:extLst>
        </c:ser>
        <c:dLbls>
          <c:showLegendKey val="0"/>
          <c:showVal val="0"/>
          <c:showCatName val="0"/>
          <c:showSerName val="0"/>
          <c:showPercent val="0"/>
          <c:showBubbleSize val="0"/>
        </c:dLbls>
        <c:smooth val="0"/>
        <c:axId val="1430287711"/>
        <c:axId val="1465121151"/>
      </c:lineChart>
      <c:catAx>
        <c:axId val="1430287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465121151"/>
        <c:crosses val="autoZero"/>
        <c:auto val="1"/>
        <c:lblAlgn val="ctr"/>
        <c:lblOffset val="100"/>
        <c:noMultiLvlLbl val="0"/>
      </c:catAx>
      <c:valAx>
        <c:axId val="1465121151"/>
        <c:scaling>
          <c:orientation val="minMax"/>
          <c:max val="95"/>
          <c:min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Years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430287711"/>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0.18737672583826431"/>
          <c:y val="0.84282598784442242"/>
          <c:w val="0.69822485207100593"/>
          <c:h val="0.157174012155577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7067295073692716"/>
          <c:y val="4.1267838998237834E-2"/>
          <c:w val="0.51330140823743187"/>
          <c:h val="0.90921075420387676"/>
        </c:manualLayout>
      </c:layout>
      <c:barChart>
        <c:barDir val="bar"/>
        <c:grouping val="clustered"/>
        <c:varyColors val="0"/>
        <c:ser>
          <c:idx val="0"/>
          <c:order val="0"/>
          <c:tx>
            <c:strRef>
              <c:f>Sheet1!$B$1</c:f>
              <c:strCache>
                <c:ptCount val="1"/>
                <c:pt idx="0">
                  <c:v>Total Life Expectancy and Years (%)  Unhealthy</c:v>
                </c:pt>
              </c:strCache>
            </c:strRef>
          </c:tx>
          <c:invertIfNegative val="0"/>
          <c:dLbls>
            <c:dLbl>
              <c:idx val="0"/>
              <c:tx>
                <c:rich>
                  <a:bodyPr/>
                  <a:lstStyle/>
                  <a:p>
                    <a:r>
                      <a:rPr lang="en-US" dirty="0"/>
                      <a:t>22.8%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DB1-450D-9B23-27D45AA99681}"/>
                </c:ext>
              </c:extLst>
            </c:dLbl>
            <c:dLbl>
              <c:idx val="1"/>
              <c:tx>
                <c:rich>
                  <a:bodyPr/>
                  <a:lstStyle/>
                  <a:p>
                    <a:r>
                      <a:rPr lang="en-US" dirty="0">
                        <a:latin typeface="+mn-lt"/>
                      </a:rPr>
                      <a:t>21.2%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DB1-450D-9B23-27D45AA99681}"/>
                </c:ext>
              </c:extLst>
            </c:dLbl>
            <c:dLbl>
              <c:idx val="2"/>
              <c:layout>
                <c:manualLayout>
                  <c:x val="2.9262568140520895E-3"/>
                  <c:y val="1.5475602096146266E-2"/>
                </c:manualLayout>
              </c:layout>
              <c:tx>
                <c:rich>
                  <a:bodyPr/>
                  <a:lstStyle/>
                  <a:p>
                    <a:r>
                      <a:rPr lang="en-US"/>
                      <a:t>31.1%</a:t>
                    </a:r>
                  </a:p>
                </c:rich>
              </c:tx>
              <c:dLblPos val="outEnd"/>
              <c:showLegendKey val="0"/>
              <c:showVal val="0"/>
              <c:showCatName val="0"/>
              <c:showSerName val="0"/>
              <c:showPercent val="0"/>
              <c:showBubbleSize val="0"/>
              <c:extLst>
                <c:ext xmlns:c15="http://schemas.microsoft.com/office/drawing/2012/chart" uri="{CE6537A1-D6FC-4f65-9D91-7224C49458BB}">
                  <c15:layout>
                    <c:manualLayout>
                      <c:w val="8.9847987480379851E-2"/>
                      <c:h val="7.7268991898180844E-2"/>
                    </c:manualLayout>
                  </c15:layout>
                  <c15:showDataLabelsRange val="0"/>
                </c:ext>
                <c:ext xmlns:c16="http://schemas.microsoft.com/office/drawing/2014/chart" uri="{C3380CC4-5D6E-409C-BE32-E72D297353CC}">
                  <c16:uniqueId val="{00000002-3DB1-450D-9B23-27D45AA99681}"/>
                </c:ext>
              </c:extLst>
            </c:dLbl>
            <c:dLbl>
              <c:idx val="3"/>
              <c:tx>
                <c:rich>
                  <a:bodyPr/>
                  <a:lstStyle/>
                  <a:p>
                    <a:r>
                      <a:rPr lang="en-US" dirty="0"/>
                      <a:t>19.6%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F94-4817-BC1D-4A0481DA7B27}"/>
                </c:ext>
              </c:extLst>
            </c:dLbl>
            <c:spPr>
              <a:noFill/>
              <a:ln>
                <a:noFill/>
              </a:ln>
              <a:effectLst/>
            </c:spPr>
            <c:txPr>
              <a:bodyPr/>
              <a:lstStyle/>
              <a:p>
                <a:pPr>
                  <a:defRPr>
                    <a:solidFill>
                      <a:schemeClr val="bg1"/>
                    </a:solidFill>
                    <a:highlight>
                      <a:srgbClr val="F49100"/>
                    </a:highlight>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Native Born Female 18.0 Years</c:v>
                </c:pt>
                <c:pt idx="1">
                  <c:v>Native Born Males 15.6 Years</c:v>
                </c:pt>
                <c:pt idx="2">
                  <c:v>Foreign Born Female 19.6 Years</c:v>
                </c:pt>
                <c:pt idx="3">
                  <c:v>Foreign Born Male 16.8 Years</c:v>
                </c:pt>
              </c:strCache>
            </c:strRef>
          </c:cat>
          <c:val>
            <c:numRef>
              <c:f>Sheet1!$B$2:$B$5</c:f>
              <c:numCache>
                <c:formatCode>0%</c:formatCode>
                <c:ptCount val="4"/>
                <c:pt idx="0">
                  <c:v>0.6</c:v>
                </c:pt>
                <c:pt idx="1">
                  <c:v>0.53</c:v>
                </c:pt>
                <c:pt idx="2">
                  <c:v>0.65</c:v>
                </c:pt>
                <c:pt idx="3">
                  <c:v>0.6</c:v>
                </c:pt>
              </c:numCache>
            </c:numRef>
          </c:val>
          <c:extLst>
            <c:ext xmlns:c16="http://schemas.microsoft.com/office/drawing/2014/chart" uri="{C3380CC4-5D6E-409C-BE32-E72D297353CC}">
              <c16:uniqueId val="{00000000-3F94-4817-BC1D-4A0481DA7B27}"/>
            </c:ext>
          </c:extLst>
        </c:ser>
        <c:dLbls>
          <c:showLegendKey val="0"/>
          <c:showVal val="1"/>
          <c:showCatName val="0"/>
          <c:showSerName val="0"/>
          <c:showPercent val="0"/>
          <c:showBubbleSize val="0"/>
        </c:dLbls>
        <c:gapWidth val="150"/>
        <c:overlap val="-25"/>
        <c:axId val="283299248"/>
        <c:axId val="283296112"/>
      </c:barChart>
      <c:catAx>
        <c:axId val="283299248"/>
        <c:scaling>
          <c:orientation val="minMax"/>
        </c:scaling>
        <c:delete val="0"/>
        <c:axPos val="l"/>
        <c:numFmt formatCode="General" sourceLinked="0"/>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283296112"/>
        <c:crosses val="autoZero"/>
        <c:auto val="1"/>
        <c:lblAlgn val="ctr"/>
        <c:lblOffset val="100"/>
        <c:noMultiLvlLbl val="0"/>
      </c:catAx>
      <c:valAx>
        <c:axId val="283296112"/>
        <c:scaling>
          <c:orientation val="minMax"/>
        </c:scaling>
        <c:delete val="1"/>
        <c:axPos val="b"/>
        <c:numFmt formatCode="0%" sourceLinked="1"/>
        <c:majorTickMark val="none"/>
        <c:minorTickMark val="none"/>
        <c:tickLblPos val="nextTo"/>
        <c:crossAx val="283299248"/>
        <c:crosses val="autoZero"/>
        <c:crossBetween val="between"/>
      </c:valAx>
    </c:plotArea>
    <c:plotVisOnly val="1"/>
    <c:dispBlanksAs val="gap"/>
    <c:showDLblsOverMax val="0"/>
  </c:chart>
  <c:txPr>
    <a:bodyPr/>
    <a:lstStyle/>
    <a:p>
      <a:pPr>
        <a:defRPr sz="1800">
          <a:latin typeface="+mn-lt"/>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Alone</c:v>
                </c:pt>
                <c:pt idx="1">
                  <c:v>Spouse only</c:v>
                </c:pt>
                <c:pt idx="2">
                  <c:v>Single others</c:v>
                </c:pt>
                <c:pt idx="3">
                  <c:v>Married others</c:v>
                </c:pt>
                <c:pt idx="4">
                  <c:v>Nursing home</c:v>
                </c:pt>
              </c:strCache>
            </c:strRef>
          </c:cat>
          <c:val>
            <c:numRef>
              <c:f>Sheet1!$B$2:$B$6</c:f>
              <c:numCache>
                <c:formatCode>0%</c:formatCode>
                <c:ptCount val="5"/>
                <c:pt idx="0">
                  <c:v>0.3</c:v>
                </c:pt>
                <c:pt idx="1">
                  <c:v>0.19</c:v>
                </c:pt>
                <c:pt idx="2">
                  <c:v>0.37</c:v>
                </c:pt>
                <c:pt idx="3">
                  <c:v>0.13</c:v>
                </c:pt>
                <c:pt idx="4">
                  <c:v>0.02</c:v>
                </c:pt>
              </c:numCache>
            </c:numRef>
          </c:val>
          <c:extLst>
            <c:ext xmlns:c16="http://schemas.microsoft.com/office/drawing/2014/chart" uri="{C3380CC4-5D6E-409C-BE32-E72D297353CC}">
              <c16:uniqueId val="{00000000-5485-430F-A2B2-E58C60656956}"/>
            </c:ext>
          </c:extLst>
        </c:ser>
        <c:dLbls>
          <c:showLegendKey val="0"/>
          <c:showVal val="0"/>
          <c:showCatName val="0"/>
          <c:showSerName val="0"/>
          <c:showPercent val="0"/>
          <c:showBubbleSize val="0"/>
        </c:dLbls>
        <c:gapWidth val="219"/>
        <c:overlap val="-27"/>
        <c:axId val="485824560"/>
        <c:axId val="485819760"/>
      </c:barChart>
      <c:catAx>
        <c:axId val="4858245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85819760"/>
        <c:crosses val="autoZero"/>
        <c:auto val="1"/>
        <c:lblAlgn val="ctr"/>
        <c:lblOffset val="100"/>
        <c:noMultiLvlLbl val="0"/>
      </c:catAx>
      <c:valAx>
        <c:axId val="485819760"/>
        <c:scaling>
          <c:orientation val="minMax"/>
        </c:scaling>
        <c:delete val="1"/>
        <c:axPos val="l"/>
        <c:numFmt formatCode="0%" sourceLinked="1"/>
        <c:majorTickMark val="none"/>
        <c:minorTickMark val="none"/>
        <c:tickLblPos val="nextTo"/>
        <c:crossAx val="4858245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75000"/>
        </a:schemeClr>
      </a:solidFill>
    </a:ln>
    <a:effectLst/>
  </c:spPr>
  <c:txPr>
    <a:bodyPr/>
    <a:lstStyle/>
    <a:p>
      <a:pPr>
        <a:defRPr sz="24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'figure 5.1'!$C$8</c:f>
              <c:strCache>
                <c:ptCount val="1"/>
                <c:pt idx="0">
                  <c:v>Lives alone</c:v>
                </c:pt>
              </c:strCache>
            </c:strRef>
          </c:tx>
          <c:spPr>
            <a:solidFill>
              <a:schemeClr val="tx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5.1'!$B$9:$B$10</c:f>
              <c:strCache>
                <c:ptCount val="2"/>
                <c:pt idx="0">
                  <c:v>Wave 1</c:v>
                </c:pt>
                <c:pt idx="1">
                  <c:v>Wave 7</c:v>
                </c:pt>
              </c:strCache>
            </c:strRef>
          </c:cat>
          <c:val>
            <c:numRef>
              <c:f>'figure 5.1'!$C$9:$C$10</c:f>
              <c:numCache>
                <c:formatCode>0%</c:formatCode>
                <c:ptCount val="2"/>
                <c:pt idx="0">
                  <c:v>0.21</c:v>
                </c:pt>
                <c:pt idx="1">
                  <c:v>0.31</c:v>
                </c:pt>
              </c:numCache>
            </c:numRef>
          </c:val>
          <c:extLst>
            <c:ext xmlns:c16="http://schemas.microsoft.com/office/drawing/2014/chart" uri="{C3380CC4-5D6E-409C-BE32-E72D297353CC}">
              <c16:uniqueId val="{00000000-9351-484F-90C7-220D4ACA11CA}"/>
            </c:ext>
          </c:extLst>
        </c:ser>
        <c:ser>
          <c:idx val="1"/>
          <c:order val="1"/>
          <c:tx>
            <c:strRef>
              <c:f>'figure 5.1'!$D$8</c:f>
              <c:strCache>
                <c:ptCount val="1"/>
                <c:pt idx="0">
                  <c:v>Spouse only</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5.1'!$B$9:$B$10</c:f>
              <c:strCache>
                <c:ptCount val="2"/>
                <c:pt idx="0">
                  <c:v>Wave 1</c:v>
                </c:pt>
                <c:pt idx="1">
                  <c:v>Wave 7</c:v>
                </c:pt>
              </c:strCache>
            </c:strRef>
          </c:cat>
          <c:val>
            <c:numRef>
              <c:f>'figure 5.1'!$D$9:$D$10</c:f>
              <c:numCache>
                <c:formatCode>0%</c:formatCode>
                <c:ptCount val="2"/>
                <c:pt idx="0">
                  <c:v>0.33</c:v>
                </c:pt>
                <c:pt idx="1">
                  <c:v>0.19</c:v>
                </c:pt>
              </c:numCache>
            </c:numRef>
          </c:val>
          <c:extLst>
            <c:ext xmlns:c16="http://schemas.microsoft.com/office/drawing/2014/chart" uri="{C3380CC4-5D6E-409C-BE32-E72D297353CC}">
              <c16:uniqueId val="{00000001-9351-484F-90C7-220D4ACA11CA}"/>
            </c:ext>
          </c:extLst>
        </c:ser>
        <c:ser>
          <c:idx val="2"/>
          <c:order val="2"/>
          <c:tx>
            <c:strRef>
              <c:f>'figure 5.1'!$E$8</c:f>
              <c:strCache>
                <c:ptCount val="1"/>
                <c:pt idx="0">
                  <c:v>Lives with others</c:v>
                </c:pt>
              </c:strCache>
            </c:strRef>
          </c:tx>
          <c:spPr>
            <a:solidFill>
              <a:schemeClr val="accent6"/>
            </a:solidFill>
            <a:ln>
              <a:solidFill>
                <a:schemeClr val="tx1">
                  <a:alpha val="89000"/>
                </a:schemeClr>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5.1'!$B$9:$B$10</c:f>
              <c:strCache>
                <c:ptCount val="2"/>
                <c:pt idx="0">
                  <c:v>Wave 1</c:v>
                </c:pt>
                <c:pt idx="1">
                  <c:v>Wave 7</c:v>
                </c:pt>
              </c:strCache>
            </c:strRef>
          </c:cat>
          <c:val>
            <c:numRef>
              <c:f>'figure 5.1'!$E$9:$E$10</c:f>
              <c:numCache>
                <c:formatCode>0%</c:formatCode>
                <c:ptCount val="2"/>
                <c:pt idx="0">
                  <c:v>0.46</c:v>
                </c:pt>
                <c:pt idx="1">
                  <c:v>0.51</c:v>
                </c:pt>
              </c:numCache>
            </c:numRef>
          </c:val>
          <c:extLst>
            <c:ext xmlns:c16="http://schemas.microsoft.com/office/drawing/2014/chart" uri="{C3380CC4-5D6E-409C-BE32-E72D297353CC}">
              <c16:uniqueId val="{00000002-9351-484F-90C7-220D4ACA11CA}"/>
            </c:ext>
          </c:extLst>
        </c:ser>
        <c:dLbls>
          <c:showLegendKey val="0"/>
          <c:showVal val="0"/>
          <c:showCatName val="0"/>
          <c:showSerName val="0"/>
          <c:showPercent val="0"/>
          <c:showBubbleSize val="0"/>
        </c:dLbls>
        <c:gapWidth val="219"/>
        <c:overlap val="-27"/>
        <c:axId val="1322482191"/>
        <c:axId val="1322485071"/>
      </c:barChart>
      <c:catAx>
        <c:axId val="1322482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1322485071"/>
        <c:crosses val="autoZero"/>
        <c:auto val="1"/>
        <c:lblAlgn val="ctr"/>
        <c:lblOffset val="100"/>
        <c:noMultiLvlLbl val="0"/>
      </c:catAx>
      <c:valAx>
        <c:axId val="1322485071"/>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3224821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a:solidFill>
            <a:schemeClr val="bg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'figure 5.4'!$I$2</c:f>
              <c:strCache>
                <c:ptCount val="1"/>
                <c:pt idx="0">
                  <c:v>Women with dementia</c:v>
                </c:pt>
              </c:strCache>
            </c:strRef>
          </c:tx>
          <c:spPr>
            <a:ln w="19050" cap="sq">
              <a:solidFill>
                <a:schemeClr val="tx2"/>
              </a:solidFill>
              <a:round/>
            </a:ln>
            <a:effectLst/>
          </c:spPr>
          <c:marker>
            <c:symbol val="square"/>
            <c:size val="5"/>
            <c:spPr>
              <a:solidFill>
                <a:schemeClr val="tx2"/>
              </a:solidFill>
              <a:ln w="9525">
                <a:noFill/>
              </a:ln>
              <a:effectLst/>
            </c:spPr>
          </c:marker>
          <c:xVal>
            <c:numRef>
              <c:f>'figure 5.4'!$H$3:$H$13</c:f>
              <c:numCache>
                <c:formatCode>0</c:formatCode>
                <c:ptCount val="11"/>
                <c:pt idx="0">
                  <c:v>80.013342900585997</c:v>
                </c:pt>
                <c:pt idx="1">
                  <c:v>80.998257393265305</c:v>
                </c:pt>
                <c:pt idx="2">
                  <c:v>82.002562656962695</c:v>
                </c:pt>
                <c:pt idx="3">
                  <c:v>83.006953342558901</c:v>
                </c:pt>
                <c:pt idx="4">
                  <c:v>84.011429450053797</c:v>
                </c:pt>
                <c:pt idx="5">
                  <c:v>85.015990979447494</c:v>
                </c:pt>
                <c:pt idx="6">
                  <c:v>86.001332581620602</c:v>
                </c:pt>
                <c:pt idx="7">
                  <c:v>87.006064954811805</c:v>
                </c:pt>
                <c:pt idx="8">
                  <c:v>88.010882749901697</c:v>
                </c:pt>
                <c:pt idx="9">
                  <c:v>89</c:v>
                </c:pt>
                <c:pt idx="10">
                  <c:v>90</c:v>
                </c:pt>
              </c:numCache>
            </c:numRef>
          </c:xVal>
          <c:yVal>
            <c:numRef>
              <c:f>'figure 5.4'!$I$3:$I$13</c:f>
              <c:numCache>
                <c:formatCode>0.00</c:formatCode>
                <c:ptCount val="11"/>
                <c:pt idx="0">
                  <c:v>6.6227598107050506E-2</c:v>
                </c:pt>
                <c:pt idx="1">
                  <c:v>7.9227102660037907E-2</c:v>
                </c:pt>
                <c:pt idx="2">
                  <c:v>9.5335964327814604E-2</c:v>
                </c:pt>
                <c:pt idx="3">
                  <c:v>0.114542224044555</c:v>
                </c:pt>
                <c:pt idx="4">
                  <c:v>0.13684588181026</c:v>
                </c:pt>
                <c:pt idx="5">
                  <c:v>0.16224693762492901</c:v>
                </c:pt>
                <c:pt idx="6">
                  <c:v>0.19073343242273499</c:v>
                </c:pt>
                <c:pt idx="7">
                  <c:v>0.222329284335331</c:v>
                </c:pt>
                <c:pt idx="8">
                  <c:v>0.25702253429689198</c:v>
                </c:pt>
                <c:pt idx="9">
                  <c:v>0.3</c:v>
                </c:pt>
                <c:pt idx="10">
                  <c:v>0.34</c:v>
                </c:pt>
              </c:numCache>
            </c:numRef>
          </c:yVal>
          <c:smooth val="0"/>
          <c:extLst>
            <c:ext xmlns:c16="http://schemas.microsoft.com/office/drawing/2014/chart" uri="{C3380CC4-5D6E-409C-BE32-E72D297353CC}">
              <c16:uniqueId val="{00000000-E4BA-4EAD-B23D-21248D37C26E}"/>
            </c:ext>
          </c:extLst>
        </c:ser>
        <c:ser>
          <c:idx val="1"/>
          <c:order val="1"/>
          <c:tx>
            <c:strRef>
              <c:f>'figure 5.4'!$J$2</c:f>
              <c:strCache>
                <c:ptCount val="1"/>
                <c:pt idx="0">
                  <c:v>Men with dementia and women without dementia</c:v>
                </c:pt>
              </c:strCache>
            </c:strRef>
          </c:tx>
          <c:spPr>
            <a:ln w="19050" cap="rnd">
              <a:solidFill>
                <a:schemeClr val="accent6"/>
              </a:solidFill>
              <a:round/>
            </a:ln>
            <a:effectLst/>
          </c:spPr>
          <c:marker>
            <c:symbol val="circle"/>
            <c:size val="5"/>
            <c:spPr>
              <a:solidFill>
                <a:schemeClr val="accent6"/>
              </a:solidFill>
              <a:ln w="9525">
                <a:noFill/>
              </a:ln>
              <a:effectLst/>
            </c:spPr>
          </c:marker>
          <c:xVal>
            <c:numRef>
              <c:f>'figure 5.4'!$H$3:$H$13</c:f>
              <c:numCache>
                <c:formatCode>0</c:formatCode>
                <c:ptCount val="11"/>
                <c:pt idx="0">
                  <c:v>80.013342900585997</c:v>
                </c:pt>
                <c:pt idx="1">
                  <c:v>80.998257393265305</c:v>
                </c:pt>
                <c:pt idx="2">
                  <c:v>82.002562656962695</c:v>
                </c:pt>
                <c:pt idx="3">
                  <c:v>83.006953342558901</c:v>
                </c:pt>
                <c:pt idx="4">
                  <c:v>84.011429450053797</c:v>
                </c:pt>
                <c:pt idx="5">
                  <c:v>85.015990979447494</c:v>
                </c:pt>
                <c:pt idx="6">
                  <c:v>86.001332581620602</c:v>
                </c:pt>
                <c:pt idx="7">
                  <c:v>87.006064954811805</c:v>
                </c:pt>
                <c:pt idx="8">
                  <c:v>88.010882749901697</c:v>
                </c:pt>
                <c:pt idx="9">
                  <c:v>89</c:v>
                </c:pt>
                <c:pt idx="10">
                  <c:v>90</c:v>
                </c:pt>
              </c:numCache>
            </c:numRef>
          </c:xVal>
          <c:yVal>
            <c:numRef>
              <c:f>'figure 5.4'!$J$3:$J$13</c:f>
              <c:numCache>
                <c:formatCode>0.00</c:formatCode>
                <c:ptCount val="11"/>
                <c:pt idx="0">
                  <c:v>6.5784349999999997E-3</c:v>
                </c:pt>
                <c:pt idx="1">
                  <c:v>8.9868580000000003E-3</c:v>
                </c:pt>
                <c:pt idx="2">
                  <c:v>1.6772708000000001E-2</c:v>
                </c:pt>
                <c:pt idx="3">
                  <c:v>1.9188052197209201E-2</c:v>
                </c:pt>
                <c:pt idx="4">
                  <c:v>2.8766378067199099E-2</c:v>
                </c:pt>
                <c:pt idx="5">
                  <c:v>3.6559148970096003E-2</c:v>
                </c:pt>
                <c:pt idx="6">
                  <c:v>4.7929950999999998E-2</c:v>
                </c:pt>
                <c:pt idx="7">
                  <c:v>5.9300751999999998E-2</c:v>
                </c:pt>
                <c:pt idx="8">
                  <c:v>7.4263425999999993E-2</c:v>
                </c:pt>
                <c:pt idx="9">
                  <c:v>9.2804129999999999E-2</c:v>
                </c:pt>
                <c:pt idx="10">
                  <c:v>0.11672918284146</c:v>
                </c:pt>
              </c:numCache>
            </c:numRef>
          </c:yVal>
          <c:smooth val="0"/>
          <c:extLst>
            <c:ext xmlns:c16="http://schemas.microsoft.com/office/drawing/2014/chart" uri="{C3380CC4-5D6E-409C-BE32-E72D297353CC}">
              <c16:uniqueId val="{00000001-E4BA-4EAD-B23D-21248D37C26E}"/>
            </c:ext>
          </c:extLst>
        </c:ser>
        <c:ser>
          <c:idx val="2"/>
          <c:order val="2"/>
          <c:tx>
            <c:strRef>
              <c:f>'figure 5.4'!$K$2</c:f>
              <c:strCache>
                <c:ptCount val="1"/>
                <c:pt idx="0">
                  <c:v>Men without dementia </c:v>
                </c:pt>
              </c:strCache>
            </c:strRef>
          </c:tx>
          <c:spPr>
            <a:ln w="19050" cap="rnd">
              <a:solidFill>
                <a:schemeClr val="accent3"/>
              </a:solidFill>
              <a:round/>
            </a:ln>
            <a:effectLst/>
          </c:spPr>
          <c:marker>
            <c:symbol val="triangle"/>
            <c:size val="5"/>
            <c:spPr>
              <a:solidFill>
                <a:schemeClr val="accent3"/>
              </a:solidFill>
              <a:ln w="9525">
                <a:noFill/>
              </a:ln>
              <a:effectLst/>
            </c:spPr>
          </c:marker>
          <c:xVal>
            <c:numRef>
              <c:f>'figure 5.4'!$H$3:$H$13</c:f>
              <c:numCache>
                <c:formatCode>0</c:formatCode>
                <c:ptCount val="11"/>
                <c:pt idx="0">
                  <c:v>80.013342900585997</c:v>
                </c:pt>
                <c:pt idx="1">
                  <c:v>80.998257393265305</c:v>
                </c:pt>
                <c:pt idx="2">
                  <c:v>82.002562656962695</c:v>
                </c:pt>
                <c:pt idx="3">
                  <c:v>83.006953342558901</c:v>
                </c:pt>
                <c:pt idx="4">
                  <c:v>84.011429450053797</c:v>
                </c:pt>
                <c:pt idx="5">
                  <c:v>85.015990979447494</c:v>
                </c:pt>
                <c:pt idx="6">
                  <c:v>86.001332581620602</c:v>
                </c:pt>
                <c:pt idx="7">
                  <c:v>87.006064954811805</c:v>
                </c:pt>
                <c:pt idx="8">
                  <c:v>88.010882749901697</c:v>
                </c:pt>
                <c:pt idx="9">
                  <c:v>89</c:v>
                </c:pt>
                <c:pt idx="10">
                  <c:v>90</c:v>
                </c:pt>
              </c:numCache>
            </c:numRef>
          </c:xVal>
          <c:yVal>
            <c:numRef>
              <c:f>'figure 5.4'!$K$3:$K$13</c:f>
              <c:numCache>
                <c:formatCode>0.00</c:formatCode>
                <c:ptCount val="11"/>
                <c:pt idx="0">
                  <c:v>1.01495452707585E-2</c:v>
                </c:pt>
                <c:pt idx="1">
                  <c:v>1.7949236929341899E-2</c:v>
                </c:pt>
                <c:pt idx="2">
                  <c:v>2.2150135630992301E-2</c:v>
                </c:pt>
                <c:pt idx="3">
                  <c:v>2.9935985778202601E-2</c:v>
                </c:pt>
                <c:pt idx="4">
                  <c:v>4.48986595722193E-2</c:v>
                </c:pt>
                <c:pt idx="5">
                  <c:v>5.80688576434562E-2</c:v>
                </c:pt>
                <c:pt idx="6">
                  <c:v>7.1232134959006599E-2</c:v>
                </c:pt>
                <c:pt idx="7">
                  <c:v>9.3357790888456804E-2</c:v>
                </c:pt>
                <c:pt idx="8">
                  <c:v>0.120867794741933</c:v>
                </c:pt>
                <c:pt idx="9">
                  <c:v>0.153748305008063</c:v>
                </c:pt>
                <c:pt idx="10">
                  <c:v>0.18663573602988001</c:v>
                </c:pt>
              </c:numCache>
            </c:numRef>
          </c:yVal>
          <c:smooth val="0"/>
          <c:extLst>
            <c:ext xmlns:c16="http://schemas.microsoft.com/office/drawing/2014/chart" uri="{C3380CC4-5D6E-409C-BE32-E72D297353CC}">
              <c16:uniqueId val="{00000002-E4BA-4EAD-B23D-21248D37C26E}"/>
            </c:ext>
          </c:extLst>
        </c:ser>
        <c:dLbls>
          <c:showLegendKey val="0"/>
          <c:showVal val="0"/>
          <c:showCatName val="0"/>
          <c:showSerName val="0"/>
          <c:showPercent val="0"/>
          <c:showBubbleSize val="0"/>
        </c:dLbls>
        <c:axId val="688066863"/>
        <c:axId val="688074543"/>
      </c:scatterChart>
      <c:valAx>
        <c:axId val="688066863"/>
        <c:scaling>
          <c:orientation val="minMax"/>
          <c:max val="90"/>
          <c:min val="8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Age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88074543"/>
        <c:crosses val="autoZero"/>
        <c:crossBetween val="midCat"/>
        <c:majorUnit val="1"/>
      </c:valAx>
      <c:valAx>
        <c:axId val="6880745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Conditional Probability</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8806686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20104353767514E-2"/>
          <c:y val="0.13739983649266074"/>
          <c:w val="0.81031818714995907"/>
          <c:h val="0.61369941205528322"/>
        </c:manualLayout>
      </c:layout>
      <c:barChart>
        <c:barDir val="col"/>
        <c:grouping val="clustered"/>
        <c:varyColors val="0"/>
        <c:ser>
          <c:idx val="0"/>
          <c:order val="0"/>
          <c:tx>
            <c:strRef>
              <c:f>Sheet1!$A$2</c:f>
              <c:strCache>
                <c:ptCount val="1"/>
                <c:pt idx="0">
                  <c:v>Dementia</c:v>
                </c:pt>
              </c:strCache>
            </c:strRef>
          </c:tx>
          <c:spPr>
            <a:solidFill>
              <a:schemeClr val="accent1"/>
            </a:solidFill>
            <a:ln>
              <a:noFill/>
            </a:ln>
            <a:effectLst/>
          </c:spPr>
          <c:invertIfNegative val="0"/>
          <c:cat>
            <c:strRef>
              <c:f>Sheet1!$B$1:$D$1</c:f>
              <c:strCache>
                <c:ptCount val="3"/>
                <c:pt idx="0">
                  <c:v>N-L White </c:v>
                </c:pt>
                <c:pt idx="1">
                  <c:v>African American </c:v>
                </c:pt>
                <c:pt idx="2">
                  <c:v>Mexican American </c:v>
                </c:pt>
              </c:strCache>
            </c:strRef>
          </c:cat>
          <c:val>
            <c:numRef>
              <c:f>Sheet1!$B$2:$D$2</c:f>
              <c:numCache>
                <c:formatCode>General</c:formatCode>
                <c:ptCount val="3"/>
                <c:pt idx="0">
                  <c:v>25</c:v>
                </c:pt>
                <c:pt idx="1">
                  <c:v>23</c:v>
                </c:pt>
                <c:pt idx="2">
                  <c:v>35</c:v>
                </c:pt>
              </c:numCache>
            </c:numRef>
          </c:val>
          <c:extLst>
            <c:ext xmlns:c16="http://schemas.microsoft.com/office/drawing/2014/chart" uri="{C3380CC4-5D6E-409C-BE32-E72D297353CC}">
              <c16:uniqueId val="{00000000-CA85-4C10-81AE-2DF58D9DAADC}"/>
            </c:ext>
          </c:extLst>
        </c:ser>
        <c:ser>
          <c:idx val="1"/>
          <c:order val="1"/>
          <c:tx>
            <c:strRef>
              <c:f>Sheet1!$A$3</c:f>
              <c:strCache>
                <c:ptCount val="1"/>
                <c:pt idx="0">
                  <c:v>Lives Together</c:v>
                </c:pt>
              </c:strCache>
            </c:strRef>
          </c:tx>
          <c:spPr>
            <a:solidFill>
              <a:srgbClr val="00B050"/>
            </a:solidFill>
            <a:ln>
              <a:noFill/>
            </a:ln>
            <a:effectLst/>
          </c:spPr>
          <c:invertIfNegative val="0"/>
          <c:cat>
            <c:strRef>
              <c:f>Sheet1!$B$1:$D$1</c:f>
              <c:strCache>
                <c:ptCount val="3"/>
                <c:pt idx="0">
                  <c:v>N-L White </c:v>
                </c:pt>
                <c:pt idx="1">
                  <c:v>African American </c:v>
                </c:pt>
                <c:pt idx="2">
                  <c:v>Mexican American </c:v>
                </c:pt>
              </c:strCache>
            </c:strRef>
          </c:cat>
          <c:val>
            <c:numRef>
              <c:f>Sheet1!$B$3:$D$3</c:f>
              <c:numCache>
                <c:formatCode>General</c:formatCode>
                <c:ptCount val="3"/>
                <c:pt idx="0">
                  <c:v>64</c:v>
                </c:pt>
                <c:pt idx="1">
                  <c:v>53</c:v>
                </c:pt>
                <c:pt idx="2">
                  <c:v>60</c:v>
                </c:pt>
              </c:numCache>
            </c:numRef>
          </c:val>
          <c:extLst>
            <c:ext xmlns:c16="http://schemas.microsoft.com/office/drawing/2014/chart" uri="{C3380CC4-5D6E-409C-BE32-E72D297353CC}">
              <c16:uniqueId val="{00000001-CA85-4C10-81AE-2DF58D9DAADC}"/>
            </c:ext>
          </c:extLst>
        </c:ser>
        <c:ser>
          <c:idx val="2"/>
          <c:order val="2"/>
          <c:tx>
            <c:strRef>
              <c:f>Sheet1!$A$4</c:f>
              <c:strCache>
                <c:ptCount val="1"/>
                <c:pt idx="0">
                  <c:v>Daily Personal Care</c:v>
                </c:pt>
              </c:strCache>
            </c:strRef>
          </c:tx>
          <c:spPr>
            <a:solidFill>
              <a:srgbClr val="F49100"/>
            </a:solidFill>
            <a:ln>
              <a:noFill/>
            </a:ln>
            <a:effectLst/>
          </c:spPr>
          <c:invertIfNegative val="0"/>
          <c:cat>
            <c:strRef>
              <c:f>Sheet1!$B$1:$D$1</c:f>
              <c:strCache>
                <c:ptCount val="3"/>
                <c:pt idx="0">
                  <c:v>N-L White </c:v>
                </c:pt>
                <c:pt idx="1">
                  <c:v>African American </c:v>
                </c:pt>
                <c:pt idx="2">
                  <c:v>Mexican American </c:v>
                </c:pt>
              </c:strCache>
            </c:strRef>
          </c:cat>
          <c:val>
            <c:numRef>
              <c:f>Sheet1!$B$4:$D$4</c:f>
              <c:numCache>
                <c:formatCode>General</c:formatCode>
                <c:ptCount val="3"/>
                <c:pt idx="0">
                  <c:v>16</c:v>
                </c:pt>
                <c:pt idx="1">
                  <c:v>21</c:v>
                </c:pt>
                <c:pt idx="2">
                  <c:v>38</c:v>
                </c:pt>
              </c:numCache>
            </c:numRef>
          </c:val>
          <c:extLst>
            <c:ext xmlns:c16="http://schemas.microsoft.com/office/drawing/2014/chart" uri="{C3380CC4-5D6E-409C-BE32-E72D297353CC}">
              <c16:uniqueId val="{00000002-CA85-4C10-81AE-2DF58D9DAADC}"/>
            </c:ext>
          </c:extLst>
        </c:ser>
        <c:dLbls>
          <c:showLegendKey val="0"/>
          <c:showVal val="0"/>
          <c:showCatName val="0"/>
          <c:showSerName val="0"/>
          <c:showPercent val="0"/>
          <c:showBubbleSize val="0"/>
        </c:dLbls>
        <c:gapWidth val="219"/>
        <c:overlap val="-27"/>
        <c:axId val="361996080"/>
        <c:axId val="361993784"/>
      </c:barChart>
      <c:catAx>
        <c:axId val="36199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361993784"/>
        <c:crosses val="autoZero"/>
        <c:auto val="1"/>
        <c:lblAlgn val="ctr"/>
        <c:lblOffset val="100"/>
        <c:noMultiLvlLbl val="0"/>
      </c:catAx>
      <c:valAx>
        <c:axId val="361993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1996080"/>
        <c:crosses val="autoZero"/>
        <c:crossBetween val="between"/>
      </c:valAx>
      <c:spPr>
        <a:noFill/>
        <a:ln>
          <a:noFill/>
        </a:ln>
        <a:effectLst/>
      </c:spPr>
    </c:plotArea>
    <c:legend>
      <c:legendPos val="b"/>
      <c:layout>
        <c:manualLayout>
          <c:xMode val="edge"/>
          <c:yMode val="edge"/>
          <c:x val="1.1928922297117263E-2"/>
          <c:y val="0.88705326096412351"/>
          <c:w val="0.88892522540390306"/>
          <c:h val="9.356394617383159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1"/>
        <c:ser>
          <c:idx val="0"/>
          <c:order val="0"/>
          <c:tx>
            <c:strRef>
              <c:f>Sheet1!$B$1</c:f>
              <c:strCache>
                <c:ptCount val="1"/>
                <c:pt idx="0">
                  <c:v>Dual-Eligibles</c:v>
                </c:pt>
              </c:strCache>
            </c:strRef>
          </c:tx>
          <c:spPr>
            <a:solidFill>
              <a:srgbClr val="BF5700"/>
            </a:solidFill>
          </c:spPr>
          <c:invertIfNegative val="1"/>
          <c:dLbls>
            <c:dLbl>
              <c:idx val="0"/>
              <c:tx>
                <c:rich>
                  <a:bodyPr/>
                  <a:lstStyle/>
                  <a:p>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508-49E3-AAA8-7E7DC7615A27}"/>
                </c:ext>
              </c:extLst>
            </c:dLbl>
            <c:dLbl>
              <c:idx val="1"/>
              <c:tx>
                <c:rich>
                  <a:bodyPr/>
                  <a:lstStyle/>
                  <a:p>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508-49E3-AAA8-7E7DC7615A27}"/>
                </c:ext>
              </c:extLst>
            </c:dLbl>
            <c:dLbl>
              <c:idx val="2"/>
              <c:tx>
                <c:rich>
                  <a:bodyPr/>
                  <a:lstStyle/>
                  <a:p>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508-49E3-AAA8-7E7DC7615A27}"/>
                </c:ext>
              </c:extLst>
            </c:dLbl>
            <c:dLbl>
              <c:idx val="3"/>
              <c:tx>
                <c:rich>
                  <a:bodyPr/>
                  <a:lstStyle/>
                  <a:p>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508-49E3-AAA8-7E7DC7615A27}"/>
                </c:ext>
              </c:extLst>
            </c:dLbl>
            <c:dLbl>
              <c:idx val="4"/>
              <c:tx>
                <c:rich>
                  <a:bodyPr/>
                  <a:lstStyle/>
                  <a:p>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508-49E3-AAA8-7E7DC7615A2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Transportation*</c:v>
                </c:pt>
                <c:pt idx="1">
                  <c:v>Day center**</c:v>
                </c:pt>
                <c:pt idx="2">
                  <c:v>Meals*</c:v>
                </c:pt>
                <c:pt idx="3">
                  <c:v>Personal</c:v>
                </c:pt>
                <c:pt idx="4">
                  <c:v>Home health</c:v>
                </c:pt>
              </c:strCache>
            </c:strRef>
          </c:cat>
          <c:val>
            <c:numRef>
              <c:f>Sheet1!$B$2:$B$6</c:f>
              <c:numCache>
                <c:formatCode>General</c:formatCode>
                <c:ptCount val="5"/>
                <c:pt idx="0">
                  <c:v>14</c:v>
                </c:pt>
                <c:pt idx="1">
                  <c:v>13</c:v>
                </c:pt>
                <c:pt idx="2">
                  <c:v>6</c:v>
                </c:pt>
                <c:pt idx="3">
                  <c:v>22</c:v>
                </c:pt>
                <c:pt idx="4">
                  <c:v>20</c:v>
                </c:pt>
              </c:numCache>
            </c:numRef>
          </c:val>
          <c:extLst>
            <c:ext xmlns:c14="http://schemas.microsoft.com/office/drawing/2007/8/2/chart" uri="{6F2FDCE9-48DA-4B69-8628-5D25D57E5C99}">
              <c14:invertSolidFillFmt>
                <c14:spPr xmlns:c14="http://schemas.microsoft.com/office/drawing/2007/8/2/chart">
                  <a:solidFill>
                    <a:srgbClr val="0070C0"/>
                  </a:solidFill>
                </c14:spPr>
              </c14:invertSolidFillFmt>
            </c:ext>
            <c:ext xmlns:c16="http://schemas.microsoft.com/office/drawing/2014/chart" uri="{C3380CC4-5D6E-409C-BE32-E72D297353CC}">
              <c16:uniqueId val="{00000005-A508-49E3-AAA8-7E7DC7615A27}"/>
            </c:ext>
          </c:extLst>
        </c:ser>
        <c:ser>
          <c:idx val="1"/>
          <c:order val="1"/>
          <c:tx>
            <c:strRef>
              <c:f>Sheet1!$C$1</c:f>
              <c:strCache>
                <c:ptCount val="1"/>
                <c:pt idx="0">
                  <c:v>Non-Duals</c:v>
                </c:pt>
              </c:strCache>
            </c:strRef>
          </c:tx>
          <c:spPr>
            <a:solidFill>
              <a:srgbClr val="EDC97C"/>
            </a:solidFill>
          </c:spPr>
          <c:invertIfNegative val="1"/>
          <c:dLbls>
            <c:dLbl>
              <c:idx val="0"/>
              <c:tx>
                <c:rich>
                  <a:bodyPr/>
                  <a:lstStyle/>
                  <a:p>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508-49E3-AAA8-7E7DC7615A27}"/>
                </c:ext>
              </c:extLst>
            </c:dLbl>
            <c:dLbl>
              <c:idx val="1"/>
              <c:tx>
                <c:rich>
                  <a:bodyPr/>
                  <a:lstStyle/>
                  <a:p>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508-49E3-AAA8-7E7DC7615A27}"/>
                </c:ext>
              </c:extLst>
            </c:dLbl>
            <c:dLbl>
              <c:idx val="2"/>
              <c:tx>
                <c:rich>
                  <a:bodyPr/>
                  <a:lstStyle/>
                  <a:p>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508-49E3-AAA8-7E7DC7615A27}"/>
                </c:ext>
              </c:extLst>
            </c:dLbl>
            <c:dLbl>
              <c:idx val="3"/>
              <c:tx>
                <c:rich>
                  <a:bodyPr/>
                  <a:lstStyle/>
                  <a:p>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508-49E3-AAA8-7E7DC7615A27}"/>
                </c:ext>
              </c:extLst>
            </c:dLbl>
            <c:dLbl>
              <c:idx val="4"/>
              <c:tx>
                <c:rich>
                  <a:bodyPr/>
                  <a:lstStyle/>
                  <a:p>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508-49E3-AAA8-7E7DC7615A2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Transportation*</c:v>
                </c:pt>
                <c:pt idx="1">
                  <c:v>Day center**</c:v>
                </c:pt>
                <c:pt idx="2">
                  <c:v>Meals*</c:v>
                </c:pt>
                <c:pt idx="3">
                  <c:v>Personal</c:v>
                </c:pt>
                <c:pt idx="4">
                  <c:v>Home health</c:v>
                </c:pt>
              </c:strCache>
            </c:strRef>
          </c:cat>
          <c:val>
            <c:numRef>
              <c:f>Sheet1!$C$2:$C$6</c:f>
              <c:numCache>
                <c:formatCode>General</c:formatCode>
                <c:ptCount val="5"/>
                <c:pt idx="0">
                  <c:v>5</c:v>
                </c:pt>
                <c:pt idx="1">
                  <c:v>5</c:v>
                </c:pt>
                <c:pt idx="2">
                  <c:v>13</c:v>
                </c:pt>
                <c:pt idx="3">
                  <c:v>18</c:v>
                </c:pt>
                <c:pt idx="4">
                  <c:v>27</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B-A508-49E3-AAA8-7E7DC7615A27}"/>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out"/>
        <c:minorTickMark val="none"/>
        <c:tickLblPos val="nextTo"/>
        <c:txPr>
          <a:bodyPr/>
          <a:lstStyle/>
          <a:p>
            <a:pPr>
              <a:defRPr sz="1600">
                <a:latin typeface="Times New Roman"/>
              </a:defRPr>
            </a:pPr>
            <a:endParaRPr lang="en-US"/>
          </a:p>
        </c:txPr>
        <c:crossAx val="-2113994440"/>
        <c:crosses val="autoZero"/>
        <c:auto val="1"/>
        <c:lblAlgn val="ctr"/>
        <c:lblOffset val="100"/>
        <c:noMultiLvlLbl val="0"/>
      </c:catAx>
      <c:valAx>
        <c:axId val="-2113994440"/>
        <c:scaling>
          <c:orientation val="minMax"/>
        </c:scaling>
        <c:delete val="0"/>
        <c:axPos val="l"/>
        <c:numFmt formatCode="General" sourceLinked="1"/>
        <c:majorTickMark val="out"/>
        <c:minorTickMark val="none"/>
        <c:tickLblPos val="nextTo"/>
        <c:txPr>
          <a:bodyPr/>
          <a:lstStyle/>
          <a:p>
            <a:pPr>
              <a:defRPr>
                <a:latin typeface="Times New Roman"/>
              </a:defRPr>
            </a:pPr>
            <a:endParaRPr lang="en-US"/>
          </a:p>
        </c:txPr>
        <c:crossAx val="-2068027336"/>
        <c:crosses val="autoZero"/>
        <c:crossBetween val="between"/>
      </c:valAx>
    </c:plotArea>
    <c:legend>
      <c:legendPos val="r"/>
      <c:layout>
        <c:manualLayout>
          <c:xMode val="edge"/>
          <c:yMode val="edge"/>
          <c:x val="0.10778365594925636"/>
          <c:y val="7.4890152619811495E-2"/>
          <c:w val="0.41825799552833676"/>
          <c:h val="0.15886167006901916"/>
        </c:manualLayout>
      </c:layout>
      <c:overlay val="1"/>
      <c:txPr>
        <a:bodyPr/>
        <a:lstStyle/>
        <a:p>
          <a:pPr>
            <a:defRPr>
              <a:latin typeface="Times New Roman"/>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319_B511CD37.xml><?xml version="1.0" encoding="utf-8"?>
<p188:cmLst xmlns:a="http://schemas.openxmlformats.org/drawingml/2006/main" xmlns:r="http://schemas.openxmlformats.org/officeDocument/2006/relationships" xmlns:p188="http://schemas.microsoft.com/office/powerpoint/2018/8/main">
  <p188:cm id="{5E39581F-1A1E-44ED-9925-F9362AF3E03A}" authorId="{572853CA-CB2E-81AF-4E16-DA01F62FB043}" created="2026-05-06T00:21:42.831">
    <ac:deMkLst xmlns:ac="http://schemas.microsoft.com/office/drawing/2013/main/command">
      <pc:docMk xmlns:pc="http://schemas.microsoft.com/office/powerpoint/2013/main/command"/>
      <pc:sldMk xmlns:pc="http://schemas.microsoft.com/office/powerpoint/2013/main/command" cId="984190250" sldId="727"/>
      <ac:graphicFrameMk id="5" creationId="{00000000-0000-0000-0000-000000000000}"/>
    </ac:deMkLst>
    <p188:txBody>
      <a:bodyPr/>
      <a:lstStyle/>
      <a:p>
        <a:r>
          <a:rPr lang="en-US"/>
          <a:t>Typo nursing home</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E138F6-A1E5-4F04-9E0F-645E0AC93DF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A87F1069-ADD7-4F2F-85D1-53313B2E29C0}">
      <dgm:prSet phldrT="[Text]" phldr="0"/>
      <dgm:spPr/>
      <dgm:t>
        <a:bodyPr/>
        <a:lstStyle/>
        <a:p>
          <a:r>
            <a:rPr lang="en-US" dirty="0">
              <a:latin typeface="Times New Roman" panose="02020603050405020304" pitchFamily="18" charset="0"/>
              <a:cs typeface="Times New Roman" panose="02020603050405020304" pitchFamily="18" charset="0"/>
            </a:rPr>
            <a:t>Low Education</a:t>
          </a:r>
        </a:p>
      </dgm:t>
    </dgm:pt>
    <dgm:pt modelId="{99A1F224-E258-4950-8DD5-7FDFEA38E0AC}" type="parTrans" cxnId="{8991D895-CEB2-48B9-8479-BBE61C0D23C2}">
      <dgm:prSet/>
      <dgm:spPr/>
      <dgm:t>
        <a:bodyPr/>
        <a:lstStyle/>
        <a:p>
          <a:endParaRPr lang="en-US"/>
        </a:p>
      </dgm:t>
    </dgm:pt>
    <dgm:pt modelId="{960B1F81-EFA2-404D-B553-C5BEF9C683CD}" type="sibTrans" cxnId="{8991D895-CEB2-48B9-8479-BBE61C0D23C2}">
      <dgm:prSet/>
      <dgm:spPr/>
      <dgm:t>
        <a:bodyPr/>
        <a:lstStyle/>
        <a:p>
          <a:endParaRPr lang="en-US"/>
        </a:p>
      </dgm:t>
    </dgm:pt>
    <dgm:pt modelId="{46D8C72F-139A-4AE5-BBA6-98A3E09B3169}">
      <dgm:prSet phldrT="[Text]" phldr="0"/>
      <dgm:spPr/>
      <dgm:t>
        <a:bodyPr/>
        <a:lstStyle/>
        <a:p>
          <a:r>
            <a:rPr lang="en-US" dirty="0">
              <a:latin typeface="Times New Roman" panose="02020603050405020304" pitchFamily="18" charset="0"/>
              <a:cs typeface="Times New Roman" panose="02020603050405020304" pitchFamily="18" charset="0"/>
            </a:rPr>
            <a:t>Limited Insurance</a:t>
          </a:r>
          <a:r>
            <a:rPr lang="en-US" dirty="0"/>
            <a:t>		</a:t>
          </a:r>
        </a:p>
      </dgm:t>
    </dgm:pt>
    <dgm:pt modelId="{0C584BBE-65BB-42B6-9187-7526B67A6EAE}" type="parTrans" cxnId="{C86F6622-04CB-48D1-AFAA-18EA0747F57B}">
      <dgm:prSet/>
      <dgm:spPr/>
      <dgm:t>
        <a:bodyPr/>
        <a:lstStyle/>
        <a:p>
          <a:endParaRPr lang="en-US"/>
        </a:p>
      </dgm:t>
    </dgm:pt>
    <dgm:pt modelId="{BA3CC7D1-64BB-471D-8FE3-DC2C0916C2DC}" type="sibTrans" cxnId="{C86F6622-04CB-48D1-AFAA-18EA0747F57B}">
      <dgm:prSet/>
      <dgm:spPr/>
      <dgm:t>
        <a:bodyPr/>
        <a:lstStyle/>
        <a:p>
          <a:endParaRPr lang="en-US"/>
        </a:p>
      </dgm:t>
    </dgm:pt>
    <dgm:pt modelId="{E1C91143-702C-4724-868C-7DBCF155A26F}">
      <dgm:prSet phldrT="[Text]" phldr="0"/>
      <dgm:spPr/>
      <dgm:t>
        <a:bodyPr/>
        <a:lstStyle/>
        <a:p>
          <a:r>
            <a:rPr lang="en-US" dirty="0"/>
            <a:t>Neighborhood </a:t>
          </a:r>
          <a:r>
            <a:rPr lang="en-US" dirty="0">
              <a:latin typeface="Times New Roman" panose="02020603050405020304" pitchFamily="18" charset="0"/>
              <a:cs typeface="Times New Roman" panose="02020603050405020304" pitchFamily="18" charset="0"/>
            </a:rPr>
            <a:t>Disadvantage</a:t>
          </a:r>
        </a:p>
      </dgm:t>
    </dgm:pt>
    <dgm:pt modelId="{78014EFE-B623-44AC-B6D4-F4193D3CD299}" type="parTrans" cxnId="{33264498-EB84-468C-8352-CEF2D515BD8E}">
      <dgm:prSet/>
      <dgm:spPr/>
      <dgm:t>
        <a:bodyPr/>
        <a:lstStyle/>
        <a:p>
          <a:endParaRPr lang="en-US"/>
        </a:p>
      </dgm:t>
    </dgm:pt>
    <dgm:pt modelId="{F093D139-1A1E-43FB-A351-76A825A9DC96}" type="sibTrans" cxnId="{33264498-EB84-468C-8352-CEF2D515BD8E}">
      <dgm:prSet/>
      <dgm:spPr/>
      <dgm:t>
        <a:bodyPr/>
        <a:lstStyle/>
        <a:p>
          <a:endParaRPr lang="en-US"/>
        </a:p>
      </dgm:t>
    </dgm:pt>
    <dgm:pt modelId="{251362D4-BCE6-4585-A230-397F0BD01B31}">
      <dgm:prSet phldrT="[Text]" phldr="0"/>
      <dgm:spPr/>
      <dgm:t>
        <a:bodyPr/>
        <a:lstStyle/>
        <a:p>
          <a:r>
            <a:rPr lang="en-US" dirty="0">
              <a:latin typeface="Times New Roman" panose="02020603050405020304" pitchFamily="18" charset="0"/>
              <a:cs typeface="Times New Roman" panose="02020603050405020304" pitchFamily="18" charset="0"/>
            </a:rPr>
            <a:t>Socioeconomic Exclusion</a:t>
          </a:r>
        </a:p>
      </dgm:t>
    </dgm:pt>
    <dgm:pt modelId="{AF59E7C7-D2AB-4985-84E8-AFCB71EB031B}" type="parTrans" cxnId="{3951DEA5-DFAB-4335-B880-01CAE0A21DAB}">
      <dgm:prSet/>
      <dgm:spPr/>
      <dgm:t>
        <a:bodyPr/>
        <a:lstStyle/>
        <a:p>
          <a:endParaRPr lang="en-US"/>
        </a:p>
      </dgm:t>
    </dgm:pt>
    <dgm:pt modelId="{E3C6C1C7-38EB-431B-9CC4-B1A07301CDDA}" type="sibTrans" cxnId="{3951DEA5-DFAB-4335-B880-01CAE0A21DAB}">
      <dgm:prSet/>
      <dgm:spPr/>
      <dgm:t>
        <a:bodyPr/>
        <a:lstStyle/>
        <a:p>
          <a:endParaRPr lang="en-US"/>
        </a:p>
      </dgm:t>
    </dgm:pt>
    <dgm:pt modelId="{6823B7A5-B41A-4EF5-AA2A-51882CD22882}" type="pres">
      <dgm:prSet presAssocID="{14E138F6-A1E5-4F04-9E0F-645E0AC93DFA}" presName="Name0" presStyleCnt="0">
        <dgm:presLayoutVars>
          <dgm:dir/>
          <dgm:resizeHandles val="exact"/>
        </dgm:presLayoutVars>
      </dgm:prSet>
      <dgm:spPr/>
    </dgm:pt>
    <dgm:pt modelId="{49583A3B-F574-41DD-B83F-E86C9E84189A}" type="pres">
      <dgm:prSet presAssocID="{A87F1069-ADD7-4F2F-85D1-53313B2E29C0}" presName="compNode" presStyleCnt="0"/>
      <dgm:spPr/>
    </dgm:pt>
    <dgm:pt modelId="{E616BE73-3F1D-488F-9EE7-252A0F66B3FD}" type="pres">
      <dgm:prSet presAssocID="{A87F1069-ADD7-4F2F-85D1-53313B2E29C0}" presName="pictRect" presStyleLbl="node1" presStyleIdx="0" presStyleCnt="4"/>
      <dgm:spPr>
        <a:blipFill>
          <a:blip xmlns:r="http://schemas.openxmlformats.org/officeDocument/2006/relationships">
            <a:extLst>
              <a:ext uri="{96DAC541-7B7A-43D3-8B79-37D633B846F1}">
                <asvg:svgBlip xmlns:asvg="http://schemas.microsoft.com/office/drawing/2016/SVG/main" r:embed="rId1"/>
              </a:ext>
            </a:extLst>
          </a:blip>
          <a:srcRect/>
          <a:stretch>
            <a:fillRect t="-23000" b="-23000"/>
          </a:stretch>
        </a:blipFill>
      </dgm:spPr>
      <dgm:extLst>
        <a:ext uri="{E40237B7-FDA0-4F09-8148-C483321AD2D9}">
          <dgm14:cNvPr xmlns:dgm14="http://schemas.microsoft.com/office/drawing/2010/diagram" id="0" name="" descr="Classroom with solid fill"/>
        </a:ext>
      </dgm:extLst>
    </dgm:pt>
    <dgm:pt modelId="{0B019F1E-C92A-4F36-B059-4C1C096C5CB3}" type="pres">
      <dgm:prSet presAssocID="{A87F1069-ADD7-4F2F-85D1-53313B2E29C0}" presName="textRect" presStyleLbl="revTx" presStyleIdx="0" presStyleCnt="4">
        <dgm:presLayoutVars>
          <dgm:bulletEnabled val="1"/>
        </dgm:presLayoutVars>
      </dgm:prSet>
      <dgm:spPr/>
    </dgm:pt>
    <dgm:pt modelId="{8765EEF2-6D9C-4614-969F-CD8F298F65A9}" type="pres">
      <dgm:prSet presAssocID="{960B1F81-EFA2-404D-B553-C5BEF9C683CD}" presName="sibTrans" presStyleLbl="sibTrans2D1" presStyleIdx="0" presStyleCnt="0"/>
      <dgm:spPr/>
    </dgm:pt>
    <dgm:pt modelId="{35787CB0-DC18-4A1C-8570-52B6B87951EE}" type="pres">
      <dgm:prSet presAssocID="{46D8C72F-139A-4AE5-BBA6-98A3E09B3169}" presName="compNode" presStyleCnt="0"/>
      <dgm:spPr/>
    </dgm:pt>
    <dgm:pt modelId="{3C5CB3E5-CF2B-4A2A-9D8A-B9B8CF7F5480}" type="pres">
      <dgm:prSet presAssocID="{46D8C72F-139A-4AE5-BBA6-98A3E09B3169}" presName="pictRect" presStyleLbl="node1" presStyleIdx="1" presStyleCnt="4"/>
      <dgm:spPr>
        <a:blipFill>
          <a:blip xmlns:r="http://schemas.openxmlformats.org/officeDocument/2006/relationships">
            <a:extLs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Needle with solid fill"/>
        </a:ext>
      </dgm:extLst>
    </dgm:pt>
    <dgm:pt modelId="{73D04CF4-8F97-4606-8813-B988BFC1B543}" type="pres">
      <dgm:prSet presAssocID="{46D8C72F-139A-4AE5-BBA6-98A3E09B3169}" presName="textRect" presStyleLbl="revTx" presStyleIdx="1" presStyleCnt="4">
        <dgm:presLayoutVars>
          <dgm:bulletEnabled val="1"/>
        </dgm:presLayoutVars>
      </dgm:prSet>
      <dgm:spPr/>
    </dgm:pt>
    <dgm:pt modelId="{95273C56-B276-4DF6-816B-EC24976341B6}" type="pres">
      <dgm:prSet presAssocID="{BA3CC7D1-64BB-471D-8FE3-DC2C0916C2DC}" presName="sibTrans" presStyleLbl="sibTrans2D1" presStyleIdx="0" presStyleCnt="0"/>
      <dgm:spPr/>
    </dgm:pt>
    <dgm:pt modelId="{4543E6C0-1AE7-4001-B17D-9BBD21130C1A}" type="pres">
      <dgm:prSet presAssocID="{E1C91143-702C-4724-868C-7DBCF155A26F}" presName="compNode" presStyleCnt="0"/>
      <dgm:spPr/>
    </dgm:pt>
    <dgm:pt modelId="{6A42D7C1-8899-4A4B-BEB5-4CAB3A1C51B4}" type="pres">
      <dgm:prSet presAssocID="{E1C91143-702C-4724-868C-7DBCF155A26F}" presName="pictRect" presStyleLbl="node1" presStyleIdx="2" presStyleCnt="4"/>
      <dgm:spPr>
        <a:blipFill>
          <a:blip xmlns:r="http://schemas.openxmlformats.org/officeDocument/2006/relationships">
            <a:extLst>
              <a:ext uri="{96DAC541-7B7A-43D3-8B79-37D633B846F1}">
                <asvg:svgBlip xmlns:asvg="http://schemas.microsoft.com/office/drawing/2016/SVG/main" r:embed="rId3"/>
              </a:ext>
            </a:extLst>
          </a:blip>
          <a:srcRect/>
          <a:stretch>
            <a:fillRect t="-23000" b="-23000"/>
          </a:stretch>
        </a:blipFill>
      </dgm:spPr>
      <dgm:extLst>
        <a:ext uri="{E40237B7-FDA0-4F09-8148-C483321AD2D9}">
          <dgm14:cNvPr xmlns:dgm14="http://schemas.microsoft.com/office/drawing/2010/diagram" id="0" name="" descr="Neighborhood with solid fill"/>
        </a:ext>
      </dgm:extLst>
    </dgm:pt>
    <dgm:pt modelId="{278DB1F5-CC0E-48FD-B27C-30AF0CCCFAC1}" type="pres">
      <dgm:prSet presAssocID="{E1C91143-702C-4724-868C-7DBCF155A26F}" presName="textRect" presStyleLbl="revTx" presStyleIdx="2" presStyleCnt="4">
        <dgm:presLayoutVars>
          <dgm:bulletEnabled val="1"/>
        </dgm:presLayoutVars>
      </dgm:prSet>
      <dgm:spPr/>
    </dgm:pt>
    <dgm:pt modelId="{792CF2F6-4945-4D42-AE09-53A89BC06808}" type="pres">
      <dgm:prSet presAssocID="{F093D139-1A1E-43FB-A351-76A825A9DC96}" presName="sibTrans" presStyleLbl="sibTrans2D1" presStyleIdx="0" presStyleCnt="0"/>
      <dgm:spPr/>
    </dgm:pt>
    <dgm:pt modelId="{ABAF66A0-9455-4FDB-B0AB-99F5F5CF4FC6}" type="pres">
      <dgm:prSet presAssocID="{251362D4-BCE6-4585-A230-397F0BD01B31}" presName="compNode" presStyleCnt="0"/>
      <dgm:spPr/>
    </dgm:pt>
    <dgm:pt modelId="{50A9BB76-C802-48D0-9250-6A40B9DB3283}" type="pres">
      <dgm:prSet presAssocID="{251362D4-BCE6-4585-A230-397F0BD01B31}" presName="pictRect" presStyleLbl="node1" presStyleIdx="3" presStyleCnt="4"/>
      <dgm:spPr>
        <a:blipFill>
          <a:blip xmlns:r="http://schemas.openxmlformats.org/officeDocument/2006/relationships">
            <a:extLs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Work from home desk with solid fill"/>
        </a:ext>
      </dgm:extLst>
    </dgm:pt>
    <dgm:pt modelId="{C549AF09-0C0C-48B3-BCE2-FD6183266B83}" type="pres">
      <dgm:prSet presAssocID="{251362D4-BCE6-4585-A230-397F0BD01B31}" presName="textRect" presStyleLbl="revTx" presStyleIdx="3" presStyleCnt="4">
        <dgm:presLayoutVars>
          <dgm:bulletEnabled val="1"/>
        </dgm:presLayoutVars>
      </dgm:prSet>
      <dgm:spPr/>
    </dgm:pt>
  </dgm:ptLst>
  <dgm:cxnLst>
    <dgm:cxn modelId="{4015A404-6E0E-4353-9F50-C9A065FE1B16}" type="presOf" srcId="{BA3CC7D1-64BB-471D-8FE3-DC2C0916C2DC}" destId="{95273C56-B276-4DF6-816B-EC24976341B6}" srcOrd="0" destOrd="0" presId="urn:microsoft.com/office/officeart/2005/8/layout/pList1"/>
    <dgm:cxn modelId="{C86F6622-04CB-48D1-AFAA-18EA0747F57B}" srcId="{14E138F6-A1E5-4F04-9E0F-645E0AC93DFA}" destId="{46D8C72F-139A-4AE5-BBA6-98A3E09B3169}" srcOrd="1" destOrd="0" parTransId="{0C584BBE-65BB-42B6-9187-7526B67A6EAE}" sibTransId="{BA3CC7D1-64BB-471D-8FE3-DC2C0916C2DC}"/>
    <dgm:cxn modelId="{48125E5E-B675-4C7F-9CAA-33F46371B82C}" type="presOf" srcId="{14E138F6-A1E5-4F04-9E0F-645E0AC93DFA}" destId="{6823B7A5-B41A-4EF5-AA2A-51882CD22882}" srcOrd="0" destOrd="0" presId="urn:microsoft.com/office/officeart/2005/8/layout/pList1"/>
    <dgm:cxn modelId="{8991D895-CEB2-48B9-8479-BBE61C0D23C2}" srcId="{14E138F6-A1E5-4F04-9E0F-645E0AC93DFA}" destId="{A87F1069-ADD7-4F2F-85D1-53313B2E29C0}" srcOrd="0" destOrd="0" parTransId="{99A1F224-E258-4950-8DD5-7FDFEA38E0AC}" sibTransId="{960B1F81-EFA2-404D-B553-C5BEF9C683CD}"/>
    <dgm:cxn modelId="{33264498-EB84-468C-8352-CEF2D515BD8E}" srcId="{14E138F6-A1E5-4F04-9E0F-645E0AC93DFA}" destId="{E1C91143-702C-4724-868C-7DBCF155A26F}" srcOrd="2" destOrd="0" parTransId="{78014EFE-B623-44AC-B6D4-F4193D3CD299}" sibTransId="{F093D139-1A1E-43FB-A351-76A825A9DC96}"/>
    <dgm:cxn modelId="{AE6E4B98-083E-40A6-8F21-526EAA67F0B8}" type="presOf" srcId="{F093D139-1A1E-43FB-A351-76A825A9DC96}" destId="{792CF2F6-4945-4D42-AE09-53A89BC06808}" srcOrd="0" destOrd="0" presId="urn:microsoft.com/office/officeart/2005/8/layout/pList1"/>
    <dgm:cxn modelId="{8B2BE998-5D33-424C-992A-36BFC13D91AD}" type="presOf" srcId="{A87F1069-ADD7-4F2F-85D1-53313B2E29C0}" destId="{0B019F1E-C92A-4F36-B059-4C1C096C5CB3}" srcOrd="0" destOrd="0" presId="urn:microsoft.com/office/officeart/2005/8/layout/pList1"/>
    <dgm:cxn modelId="{3951DEA5-DFAB-4335-B880-01CAE0A21DAB}" srcId="{14E138F6-A1E5-4F04-9E0F-645E0AC93DFA}" destId="{251362D4-BCE6-4585-A230-397F0BD01B31}" srcOrd="3" destOrd="0" parTransId="{AF59E7C7-D2AB-4985-84E8-AFCB71EB031B}" sibTransId="{E3C6C1C7-38EB-431B-9CC4-B1A07301CDDA}"/>
    <dgm:cxn modelId="{549FCFA6-DC34-4FF5-8C86-6CBD915A4F2F}" type="presOf" srcId="{E1C91143-702C-4724-868C-7DBCF155A26F}" destId="{278DB1F5-CC0E-48FD-B27C-30AF0CCCFAC1}" srcOrd="0" destOrd="0" presId="urn:microsoft.com/office/officeart/2005/8/layout/pList1"/>
    <dgm:cxn modelId="{07DA3DA8-E1DF-4F67-88F3-7493663CE17C}" type="presOf" srcId="{46D8C72F-139A-4AE5-BBA6-98A3E09B3169}" destId="{73D04CF4-8F97-4606-8813-B988BFC1B543}" srcOrd="0" destOrd="0" presId="urn:microsoft.com/office/officeart/2005/8/layout/pList1"/>
    <dgm:cxn modelId="{96AAB6CE-52F7-4166-979D-B20FBB67E54E}" type="presOf" srcId="{251362D4-BCE6-4585-A230-397F0BD01B31}" destId="{C549AF09-0C0C-48B3-BCE2-FD6183266B83}" srcOrd="0" destOrd="0" presId="urn:microsoft.com/office/officeart/2005/8/layout/pList1"/>
    <dgm:cxn modelId="{263FADE7-848C-47BC-B511-E9B45A40D103}" type="presOf" srcId="{960B1F81-EFA2-404D-B553-C5BEF9C683CD}" destId="{8765EEF2-6D9C-4614-969F-CD8F298F65A9}" srcOrd="0" destOrd="0" presId="urn:microsoft.com/office/officeart/2005/8/layout/pList1"/>
    <dgm:cxn modelId="{58E3BEEA-0335-4FAA-84AC-2A0F0249FC2E}" type="presParOf" srcId="{6823B7A5-B41A-4EF5-AA2A-51882CD22882}" destId="{49583A3B-F574-41DD-B83F-E86C9E84189A}" srcOrd="0" destOrd="0" presId="urn:microsoft.com/office/officeart/2005/8/layout/pList1"/>
    <dgm:cxn modelId="{30BDBD79-A6C7-4DCA-A625-BFBDA9DD265F}" type="presParOf" srcId="{49583A3B-F574-41DD-B83F-E86C9E84189A}" destId="{E616BE73-3F1D-488F-9EE7-252A0F66B3FD}" srcOrd="0" destOrd="0" presId="urn:microsoft.com/office/officeart/2005/8/layout/pList1"/>
    <dgm:cxn modelId="{7A955A6F-762C-44DE-89E5-12ADB2DE1A90}" type="presParOf" srcId="{49583A3B-F574-41DD-B83F-E86C9E84189A}" destId="{0B019F1E-C92A-4F36-B059-4C1C096C5CB3}" srcOrd="1" destOrd="0" presId="urn:microsoft.com/office/officeart/2005/8/layout/pList1"/>
    <dgm:cxn modelId="{858017D3-6302-4902-9D62-0292C893AAA2}" type="presParOf" srcId="{6823B7A5-B41A-4EF5-AA2A-51882CD22882}" destId="{8765EEF2-6D9C-4614-969F-CD8F298F65A9}" srcOrd="1" destOrd="0" presId="urn:microsoft.com/office/officeart/2005/8/layout/pList1"/>
    <dgm:cxn modelId="{62D49106-BB74-4348-98B2-19C38891793B}" type="presParOf" srcId="{6823B7A5-B41A-4EF5-AA2A-51882CD22882}" destId="{35787CB0-DC18-4A1C-8570-52B6B87951EE}" srcOrd="2" destOrd="0" presId="urn:microsoft.com/office/officeart/2005/8/layout/pList1"/>
    <dgm:cxn modelId="{41AF0B9D-B233-45D8-8760-C8EB0BA535AF}" type="presParOf" srcId="{35787CB0-DC18-4A1C-8570-52B6B87951EE}" destId="{3C5CB3E5-CF2B-4A2A-9D8A-B9B8CF7F5480}" srcOrd="0" destOrd="0" presId="urn:microsoft.com/office/officeart/2005/8/layout/pList1"/>
    <dgm:cxn modelId="{5BDB7084-27C7-48B7-9294-EE329C0CE6F4}" type="presParOf" srcId="{35787CB0-DC18-4A1C-8570-52B6B87951EE}" destId="{73D04CF4-8F97-4606-8813-B988BFC1B543}" srcOrd="1" destOrd="0" presId="urn:microsoft.com/office/officeart/2005/8/layout/pList1"/>
    <dgm:cxn modelId="{ECB2A5CB-92E9-436E-8EDF-643D3AE5C1B1}" type="presParOf" srcId="{6823B7A5-B41A-4EF5-AA2A-51882CD22882}" destId="{95273C56-B276-4DF6-816B-EC24976341B6}" srcOrd="3" destOrd="0" presId="urn:microsoft.com/office/officeart/2005/8/layout/pList1"/>
    <dgm:cxn modelId="{87C75B1B-122E-4B31-84F0-D40343755043}" type="presParOf" srcId="{6823B7A5-B41A-4EF5-AA2A-51882CD22882}" destId="{4543E6C0-1AE7-4001-B17D-9BBD21130C1A}" srcOrd="4" destOrd="0" presId="urn:microsoft.com/office/officeart/2005/8/layout/pList1"/>
    <dgm:cxn modelId="{E8AF92A0-36E8-4025-9180-43BA31658BBF}" type="presParOf" srcId="{4543E6C0-1AE7-4001-B17D-9BBD21130C1A}" destId="{6A42D7C1-8899-4A4B-BEB5-4CAB3A1C51B4}" srcOrd="0" destOrd="0" presId="urn:microsoft.com/office/officeart/2005/8/layout/pList1"/>
    <dgm:cxn modelId="{F2036236-6583-4257-BF1B-EEA8105206BD}" type="presParOf" srcId="{4543E6C0-1AE7-4001-B17D-9BBD21130C1A}" destId="{278DB1F5-CC0E-48FD-B27C-30AF0CCCFAC1}" srcOrd="1" destOrd="0" presId="urn:microsoft.com/office/officeart/2005/8/layout/pList1"/>
    <dgm:cxn modelId="{0C18C38A-A973-4710-885D-BAF0EEDE3760}" type="presParOf" srcId="{6823B7A5-B41A-4EF5-AA2A-51882CD22882}" destId="{792CF2F6-4945-4D42-AE09-53A89BC06808}" srcOrd="5" destOrd="0" presId="urn:microsoft.com/office/officeart/2005/8/layout/pList1"/>
    <dgm:cxn modelId="{673A961A-3692-41EE-BF72-A6AF4AAD6815}" type="presParOf" srcId="{6823B7A5-B41A-4EF5-AA2A-51882CD22882}" destId="{ABAF66A0-9455-4FDB-B0AB-99F5F5CF4FC6}" srcOrd="6" destOrd="0" presId="urn:microsoft.com/office/officeart/2005/8/layout/pList1"/>
    <dgm:cxn modelId="{301D0BE1-96BF-4DCB-B99D-CF5F4B66FAE9}" type="presParOf" srcId="{ABAF66A0-9455-4FDB-B0AB-99F5F5CF4FC6}" destId="{50A9BB76-C802-48D0-9250-6A40B9DB3283}" srcOrd="0" destOrd="0" presId="urn:microsoft.com/office/officeart/2005/8/layout/pList1"/>
    <dgm:cxn modelId="{349839CE-AB89-4F2B-810F-6A4499FBD096}" type="presParOf" srcId="{ABAF66A0-9455-4FDB-B0AB-99F5F5CF4FC6}" destId="{C549AF09-0C0C-48B3-BCE2-FD6183266B83}"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6BE73-3F1D-488F-9EE7-252A0F66B3FD}">
      <dsp:nvSpPr>
        <dsp:cNvPr id="0" name=""/>
        <dsp:cNvSpPr/>
      </dsp:nvSpPr>
      <dsp:spPr>
        <a:xfrm>
          <a:off x="4017" y="929774"/>
          <a:ext cx="1911935" cy="1317323"/>
        </a:xfrm>
        <a:prstGeom prst="round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019F1E-C92A-4F36-B059-4C1C096C5CB3}">
      <dsp:nvSpPr>
        <dsp:cNvPr id="0" name=""/>
        <dsp:cNvSpPr/>
      </dsp:nvSpPr>
      <dsp:spPr>
        <a:xfrm>
          <a:off x="4017" y="2247097"/>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Low Education</a:t>
          </a:r>
        </a:p>
      </dsp:txBody>
      <dsp:txXfrm>
        <a:off x="4017" y="2247097"/>
        <a:ext cx="1911935" cy="709328"/>
      </dsp:txXfrm>
    </dsp:sp>
    <dsp:sp modelId="{3C5CB3E5-CF2B-4A2A-9D8A-B9B8CF7F5480}">
      <dsp:nvSpPr>
        <dsp:cNvPr id="0" name=""/>
        <dsp:cNvSpPr/>
      </dsp:nvSpPr>
      <dsp:spPr>
        <a:xfrm>
          <a:off x="2107227" y="929774"/>
          <a:ext cx="1911935" cy="1317323"/>
        </a:xfrm>
        <a:prstGeom prst="round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D04CF4-8F97-4606-8813-B988BFC1B543}">
      <dsp:nvSpPr>
        <dsp:cNvPr id="0" name=""/>
        <dsp:cNvSpPr/>
      </dsp:nvSpPr>
      <dsp:spPr>
        <a:xfrm>
          <a:off x="2107227" y="2247097"/>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Limited Insurance</a:t>
          </a:r>
          <a:r>
            <a:rPr lang="en-US" sz="1700" kern="1200" dirty="0"/>
            <a:t>		</a:t>
          </a:r>
        </a:p>
      </dsp:txBody>
      <dsp:txXfrm>
        <a:off x="2107227" y="2247097"/>
        <a:ext cx="1911935" cy="709328"/>
      </dsp:txXfrm>
    </dsp:sp>
    <dsp:sp modelId="{6A42D7C1-8899-4A4B-BEB5-4CAB3A1C51B4}">
      <dsp:nvSpPr>
        <dsp:cNvPr id="0" name=""/>
        <dsp:cNvSpPr/>
      </dsp:nvSpPr>
      <dsp:spPr>
        <a:xfrm>
          <a:off x="4210436" y="929774"/>
          <a:ext cx="1911935" cy="1317323"/>
        </a:xfrm>
        <a:prstGeom prst="round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8DB1F5-CC0E-48FD-B27C-30AF0CCCFAC1}">
      <dsp:nvSpPr>
        <dsp:cNvPr id="0" name=""/>
        <dsp:cNvSpPr/>
      </dsp:nvSpPr>
      <dsp:spPr>
        <a:xfrm>
          <a:off x="4210436" y="2247097"/>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kern="1200" dirty="0"/>
            <a:t>Neighborhood </a:t>
          </a:r>
          <a:r>
            <a:rPr lang="en-US" sz="1700" kern="1200" dirty="0">
              <a:latin typeface="Times New Roman" panose="02020603050405020304" pitchFamily="18" charset="0"/>
              <a:cs typeface="Times New Roman" panose="02020603050405020304" pitchFamily="18" charset="0"/>
            </a:rPr>
            <a:t>Disadvantage</a:t>
          </a:r>
        </a:p>
      </dsp:txBody>
      <dsp:txXfrm>
        <a:off x="4210436" y="2247097"/>
        <a:ext cx="1911935" cy="709328"/>
      </dsp:txXfrm>
    </dsp:sp>
    <dsp:sp modelId="{50A9BB76-C802-48D0-9250-6A40B9DB3283}">
      <dsp:nvSpPr>
        <dsp:cNvPr id="0" name=""/>
        <dsp:cNvSpPr/>
      </dsp:nvSpPr>
      <dsp:spPr>
        <a:xfrm>
          <a:off x="6313646" y="929774"/>
          <a:ext cx="1911935" cy="1317323"/>
        </a:xfrm>
        <a:prstGeom prst="roundRect">
          <a:avLst/>
        </a:prstGeom>
        <a:blipFill>
          <a:blip xmlns:r="http://schemas.openxmlformats.org/officeDocument/2006/relationships">
            <a:extLst>
              <a:ext uri="{96DAC541-7B7A-43D3-8B79-37D633B846F1}">
                <asvg:svgBlip xmlns:asvg="http://schemas.microsoft.com/office/drawing/2016/SVG/main" r:embed="rId4"/>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49AF09-0C0C-48B3-BCE2-FD6183266B83}">
      <dsp:nvSpPr>
        <dsp:cNvPr id="0" name=""/>
        <dsp:cNvSpPr/>
      </dsp:nvSpPr>
      <dsp:spPr>
        <a:xfrm>
          <a:off x="6313646" y="2247097"/>
          <a:ext cx="1911935" cy="70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Socioeconomic Exclusion</a:t>
          </a:r>
        </a:p>
      </dsp:txBody>
      <dsp:txXfrm>
        <a:off x="6313646" y="2247097"/>
        <a:ext cx="1911935" cy="709328"/>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cdr:x>
      <cdr:y>0.11479</cdr:y>
    </cdr:from>
    <cdr:to>
      <cdr:x>0.67594</cdr:x>
      <cdr:y>0.26169</cdr:y>
    </cdr:to>
    <cdr:sp macro="" textlink="">
      <cdr:nvSpPr>
        <cdr:cNvPr id="2" name="TextBox 1"/>
        <cdr:cNvSpPr txBox="1"/>
      </cdr:nvSpPr>
      <cdr:spPr>
        <a:xfrm xmlns:a="http://schemas.openxmlformats.org/drawingml/2006/main">
          <a:off x="3962400" y="353269"/>
          <a:ext cx="1394289" cy="4520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3.3</a:t>
          </a:r>
          <a:r>
            <a:rPr lang="en-US" sz="1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6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Years</a:t>
          </a:r>
        </a:p>
      </cdr:txBody>
    </cdr:sp>
  </cdr:relSizeAnchor>
  <cdr:relSizeAnchor xmlns:cdr="http://schemas.openxmlformats.org/drawingml/2006/chartDrawing">
    <cdr:from>
      <cdr:x>0.50962</cdr:x>
      <cdr:y>0.33764</cdr:y>
    </cdr:from>
    <cdr:to>
      <cdr:x>0.69705</cdr:x>
      <cdr:y>0.4533</cdr:y>
    </cdr:to>
    <cdr:sp macro="" textlink="">
      <cdr:nvSpPr>
        <cdr:cNvPr id="3" name="TextBox 2"/>
        <cdr:cNvSpPr txBox="1"/>
      </cdr:nvSpPr>
      <cdr:spPr>
        <a:xfrm xmlns:a="http://schemas.openxmlformats.org/drawingml/2006/main">
          <a:off x="4038600" y="1039069"/>
          <a:ext cx="1485345" cy="3559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6.1</a:t>
          </a:r>
          <a:r>
            <a:rPr lang="en-US" sz="1600" dirty="0">
              <a:solidFill>
                <a:schemeClr val="bg1"/>
              </a:solidFill>
              <a:latin typeface="+mn-lt"/>
              <a:ea typeface="Tahoma" panose="020B0604030504040204" pitchFamily="34" charset="0"/>
              <a:cs typeface="Tahoma" panose="020B0604030504040204" pitchFamily="34" charset="0"/>
            </a:rPr>
            <a:t> </a:t>
          </a:r>
          <a:r>
            <a:rPr lang="en-US" sz="1600" dirty="0">
              <a:solidFill>
                <a:schemeClr val="tx1"/>
              </a:solidFill>
              <a:latin typeface="+mn-lt"/>
              <a:ea typeface="Tahoma" panose="020B0604030504040204" pitchFamily="34" charset="0"/>
              <a:cs typeface="Tahoma" panose="020B0604030504040204" pitchFamily="34" charset="0"/>
            </a:rPr>
            <a:t>Years</a:t>
          </a:r>
        </a:p>
      </cdr:txBody>
    </cdr:sp>
  </cdr:relSizeAnchor>
  <cdr:relSizeAnchor xmlns:cdr="http://schemas.openxmlformats.org/drawingml/2006/chartDrawing">
    <cdr:from>
      <cdr:x>0.5</cdr:x>
      <cdr:y>0.56049</cdr:y>
    </cdr:from>
    <cdr:to>
      <cdr:x>0.68097</cdr:x>
      <cdr:y>0.70905</cdr:y>
    </cdr:to>
    <cdr:sp macro="" textlink="">
      <cdr:nvSpPr>
        <cdr:cNvPr id="4" name="TextBox 3"/>
        <cdr:cNvSpPr txBox="1"/>
      </cdr:nvSpPr>
      <cdr:spPr>
        <a:xfrm xmlns:a="http://schemas.openxmlformats.org/drawingml/2006/main">
          <a:off x="3962400" y="1724869"/>
          <a:ext cx="1434151"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3.3 Years</a:t>
          </a:r>
        </a:p>
      </cdr:txBody>
    </cdr:sp>
  </cdr:relSizeAnchor>
  <cdr:relSizeAnchor xmlns:cdr="http://schemas.openxmlformats.org/drawingml/2006/chartDrawing">
    <cdr:from>
      <cdr:x>0.5</cdr:x>
      <cdr:y>0.78333</cdr:y>
    </cdr:from>
    <cdr:to>
      <cdr:x>0.65718</cdr:x>
      <cdr:y>0.90714</cdr:y>
    </cdr:to>
    <cdr:sp macro="" textlink="">
      <cdr:nvSpPr>
        <cdr:cNvPr id="5" name="TextBox 4"/>
        <cdr:cNvSpPr txBox="1"/>
      </cdr:nvSpPr>
      <cdr:spPr>
        <a:xfrm xmlns:a="http://schemas.openxmlformats.org/drawingml/2006/main">
          <a:off x="3962400" y="2410669"/>
          <a:ext cx="124562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4.1</a:t>
          </a:r>
          <a:r>
            <a:rPr lang="en-US" sz="1600" dirty="0">
              <a:solidFill>
                <a:schemeClr val="tx1"/>
              </a:solidFill>
              <a:latin typeface="+mn-lt"/>
              <a:ea typeface="Tahoma" panose="020B0604030504040204" pitchFamily="34" charset="0"/>
              <a:cs typeface="Tahoma" panose="020B0604030504040204" pitchFamily="34" charset="0"/>
            </a:rPr>
            <a:t> Years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180409-2101-B295-7614-DD91C10F4CE2}"/>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6FD61FB-EB57-0868-1733-DDA353E5100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153A132-4FEB-4C69-90FD-577F328A12C0}" type="datetimeFigureOut">
              <a:rPr lang="en-US" smtClean="0"/>
              <a:t>5/21/2026</a:t>
            </a:fld>
            <a:endParaRPr lang="en-US"/>
          </a:p>
        </p:txBody>
      </p:sp>
      <p:sp>
        <p:nvSpPr>
          <p:cNvPr id="4" name="Footer Placeholder 3">
            <a:extLst>
              <a:ext uri="{FF2B5EF4-FFF2-40B4-BE49-F238E27FC236}">
                <a16:creationId xmlns:a16="http://schemas.microsoft.com/office/drawing/2014/main" id="{A1697A2C-BA4C-C33B-6DE9-AC8310E8001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07CD4FE-E434-79AE-A13C-525F1DFCDAD6}"/>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E248C15-DA11-436A-BEE5-E84818AB9469}" type="slidenum">
              <a:rPr lang="en-US" smtClean="0"/>
              <a:t>‹#›</a:t>
            </a:fld>
            <a:endParaRPr lang="en-US"/>
          </a:p>
        </p:txBody>
      </p:sp>
    </p:spTree>
    <p:extLst>
      <p:ext uri="{BB962C8B-B14F-4D97-AF65-F5344CB8AC3E}">
        <p14:creationId xmlns:p14="http://schemas.microsoft.com/office/powerpoint/2010/main" val="2100219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2FC6649-06CD-48AB-8F1D-3A6AFDBB3F07}" type="datetimeFigureOut">
              <a:rPr lang="en-US" smtClean="0"/>
              <a:t>5/21/2026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a:lnSpc>
                <a:spcPct val="120000"/>
              </a:lnSpc>
              <a:spcBef>
                <a:spcPts val="0"/>
              </a:spcBef>
            </a:pPr>
            <a:r>
              <a:rPr lang="en-US" dirty="0"/>
              <a:t>https://hhs.texas.gov/services/health/medicaid-chip/medicaid-chip-members/starplus</a:t>
            </a:r>
          </a:p>
          <a:p>
            <a:pPr>
              <a:lnSpc>
                <a:spcPct val="120000"/>
              </a:lnSpc>
              <a:spcBef>
                <a:spcPts val="0"/>
              </a:spcBef>
            </a:pPr>
            <a:endParaRPr lang="en-US" dirty="0"/>
          </a:p>
          <a:p>
            <a:pPr>
              <a:lnSpc>
                <a:spcPct val="120000"/>
              </a:lnSpc>
              <a:spcBef>
                <a:spcPts val="0"/>
              </a:spcBef>
            </a:pPr>
            <a:r>
              <a:rPr lang="en-US" sz="1200" dirty="0">
                <a:latin typeface="Times New Roman" pitchFamily="18" charset="0"/>
                <a:cs typeface="Times New Roman" pitchFamily="18" charset="0"/>
              </a:rPr>
              <a:t>Aging populations give rise to questions concerning patterns of morbidity across the life course, specifically concerning the extent to which serious health decline can be compressed and the number of “active” disease free years increased.  </a:t>
            </a:r>
          </a:p>
          <a:p>
            <a:pPr>
              <a:lnSpc>
                <a:spcPct val="120000"/>
              </a:lnSpc>
              <a:spcBef>
                <a:spcPts val="0"/>
              </a:spcBef>
            </a:pPr>
            <a:endParaRPr lang="en-US" sz="1200" dirty="0">
              <a:latin typeface="Times New Roman" pitchFamily="18" charset="0"/>
              <a:cs typeface="Times New Roman" pitchFamily="18" charset="0"/>
            </a:endParaRPr>
          </a:p>
          <a:p>
            <a:pPr>
              <a:lnSpc>
                <a:spcPct val="120000"/>
              </a:lnSpc>
              <a:spcBef>
                <a:spcPts val="0"/>
              </a:spcBef>
            </a:pPr>
            <a:r>
              <a:rPr lang="en-US" sz="1200" dirty="0">
                <a:latin typeface="Times New Roman" pitchFamily="18" charset="0"/>
                <a:cs typeface="Times New Roman" pitchFamily="18" charset="0"/>
              </a:rPr>
              <a:t>Ideally, in addition to longer life spans, healthful or successful aging consists of an increase in “quality life years” relative to years lived with compromised health and functioning.</a:t>
            </a:r>
          </a:p>
          <a:p>
            <a:pPr>
              <a:lnSpc>
                <a:spcPct val="120000"/>
              </a:lnSpc>
              <a:spcBef>
                <a:spcPts val="0"/>
              </a:spcBef>
            </a:pPr>
            <a:endParaRPr lang="en-US" sz="1200" dirty="0">
              <a:latin typeface="Times New Roman" pitchFamily="18" charset="0"/>
              <a:cs typeface="Times New Roman" pitchFamily="18" charset="0"/>
            </a:endParaRPr>
          </a:p>
          <a:p>
            <a:pPr>
              <a:lnSpc>
                <a:spcPct val="120000"/>
              </a:lnSpc>
              <a:spcBef>
                <a:spcPts val="0"/>
              </a:spcBef>
            </a:pPr>
            <a:r>
              <a:rPr lang="en-US" sz="1200" dirty="0">
                <a:latin typeface="Times New Roman" pitchFamily="18" charset="0"/>
                <a:cs typeface="Times New Roman" pitchFamily="18" charset="0"/>
              </a:rPr>
              <a:t>A central question related to the nature of old-age dependency and the nature of social relationships relates to the extent to which morbidity is being compressed or protracted for the elderly in general and </a:t>
            </a:r>
            <a:r>
              <a:rPr lang="en-US" sz="1200" b="1" dirty="0">
                <a:latin typeface="Times New Roman" pitchFamily="18" charset="0"/>
                <a:cs typeface="Times New Roman" pitchFamily="18" charset="0"/>
              </a:rPr>
              <a:t>for specific subgroups</a:t>
            </a:r>
            <a:r>
              <a:rPr lang="en-US" sz="1200" dirty="0">
                <a:latin typeface="Times New Roman" pitchFamily="18" charset="0"/>
                <a:cs typeface="Times New Roman" pitchFamily="18" charset="0"/>
              </a:rPr>
              <a:t>. </a:t>
            </a:r>
          </a:p>
          <a:p>
            <a:pPr lvl="0"/>
            <a:r>
              <a:rPr lang="en-US" dirty="0"/>
              <a:t> </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5CE2413-0ACA-4C43-8AC5-C3950B7CAE56}" type="slidenum">
              <a:rPr lang="en-US" smtClean="0"/>
              <a:t>‹#›</a:t>
            </a:fld>
            <a:endParaRPr lang="en-US"/>
          </a:p>
        </p:txBody>
      </p:sp>
    </p:spTree>
    <p:extLst>
      <p:ext uri="{BB962C8B-B14F-4D97-AF65-F5344CB8AC3E}">
        <p14:creationId xmlns:p14="http://schemas.microsoft.com/office/powerpoint/2010/main" val="31154006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lnSpc>
        <a:spcPct val="120000"/>
      </a:lnSpc>
      <a:spcBef>
        <a:spcPts val="0"/>
      </a:spcBef>
      <a:defRPr sz="1200" kern="1200">
        <a:solidFill>
          <a:schemeClr val="tx1"/>
        </a:solidFill>
        <a:latin typeface="+mn-lt"/>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dirty="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FE8E9B-C91C-459C-A80C-A65A4B28141E}" type="slidenum">
              <a:rPr lang="en-US" smtClean="0"/>
              <a:t>10</a:t>
            </a:fld>
            <a:endParaRPr lang="en-US"/>
          </a:p>
        </p:txBody>
      </p:sp>
    </p:spTree>
    <p:extLst>
      <p:ext uri="{BB962C8B-B14F-4D97-AF65-F5344CB8AC3E}">
        <p14:creationId xmlns:p14="http://schemas.microsoft.com/office/powerpoint/2010/main" val="243917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0"/>
              </a:spcBef>
              <a:spcAft>
                <a:spcPct val="0"/>
              </a:spcAft>
            </a:pPr>
            <a:endParaRPr lang="en-US" dirty="0"/>
          </a:p>
        </p:txBody>
      </p:sp>
      <p:sp>
        <p:nvSpPr>
          <p:cNvPr id="4" name="Slide Number Placeholder 3"/>
          <p:cNvSpPr>
            <a:spLocks noGrp="1"/>
          </p:cNvSpPr>
          <p:nvPr>
            <p:ph type="sldNum" sz="quarter" idx="10"/>
          </p:nvPr>
        </p:nvSpPr>
        <p:spPr/>
        <p:txBody>
          <a:bodyPr/>
          <a:lstStyle/>
          <a:p>
            <a:fld id="{8EFE8E9B-C91C-459C-A80C-A65A4B28141E}" type="slidenum">
              <a:rPr lang="en-US" smtClean="0"/>
              <a:t>11</a:t>
            </a:fld>
            <a:endParaRPr lang="en-US"/>
          </a:p>
        </p:txBody>
      </p:sp>
    </p:spTree>
    <p:extLst>
      <p:ext uri="{BB962C8B-B14F-4D97-AF65-F5344CB8AC3E}">
        <p14:creationId xmlns:p14="http://schemas.microsoft.com/office/powerpoint/2010/main" val="1970193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FE8E9B-C91C-459C-A80C-A65A4B2814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4300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CE2413-0ACA-4C43-8AC5-C3950B7CAE56}" type="slidenum">
              <a:rPr lang="en-US" smtClean="0"/>
              <a:t>13</a:t>
            </a:fld>
            <a:endParaRPr lang="en-US"/>
          </a:p>
        </p:txBody>
      </p:sp>
    </p:spTree>
    <p:extLst>
      <p:ext uri="{BB962C8B-B14F-4D97-AF65-F5344CB8AC3E}">
        <p14:creationId xmlns:p14="http://schemas.microsoft.com/office/powerpoint/2010/main" val="81706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1E489C4A-33B2-4843-A4E1-0BA6AE4A73F7}"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4278457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CE2413-0ACA-4C43-8AC5-C3950B7CAE56}" type="slidenum">
              <a:rPr lang="en-US" smtClean="0"/>
              <a:t>15</a:t>
            </a:fld>
            <a:endParaRPr lang="en-US"/>
          </a:p>
        </p:txBody>
      </p:sp>
    </p:spTree>
    <p:extLst>
      <p:ext uri="{BB962C8B-B14F-4D97-AF65-F5344CB8AC3E}">
        <p14:creationId xmlns:p14="http://schemas.microsoft.com/office/powerpoint/2010/main" val="2699148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297B78-6A8C-4411-BA54-BCC5C416864A}" type="slidenum">
              <a:rPr lang="en-US" smtClean="0"/>
              <a:t>16</a:t>
            </a:fld>
            <a:endParaRPr lang="en-US"/>
          </a:p>
        </p:txBody>
      </p:sp>
    </p:spTree>
    <p:extLst>
      <p:ext uri="{BB962C8B-B14F-4D97-AF65-F5344CB8AC3E}">
        <p14:creationId xmlns:p14="http://schemas.microsoft.com/office/powerpoint/2010/main" val="2980193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CE2413-0ACA-4C43-8AC5-C3950B7CAE56}" type="slidenum">
              <a:rPr lang="en-US" smtClean="0"/>
              <a:t>17</a:t>
            </a:fld>
            <a:endParaRPr lang="en-US"/>
          </a:p>
        </p:txBody>
      </p:sp>
    </p:spTree>
    <p:extLst>
      <p:ext uri="{BB962C8B-B14F-4D97-AF65-F5344CB8AC3E}">
        <p14:creationId xmlns:p14="http://schemas.microsoft.com/office/powerpoint/2010/main" val="858614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CE2413-0ACA-4C43-8AC5-C3950B7CAE56}" type="slidenum">
              <a:rPr lang="en-US" smtClean="0"/>
              <a:t>18</a:t>
            </a:fld>
            <a:endParaRPr lang="en-US"/>
          </a:p>
        </p:txBody>
      </p:sp>
    </p:spTree>
    <p:extLst>
      <p:ext uri="{BB962C8B-B14F-4D97-AF65-F5344CB8AC3E}">
        <p14:creationId xmlns:p14="http://schemas.microsoft.com/office/powerpoint/2010/main" val="3883907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CE2413-0ACA-4C43-8AC5-C3950B7CAE56}" type="slidenum">
              <a:rPr lang="en-US" smtClean="0"/>
              <a:t>19</a:t>
            </a:fld>
            <a:endParaRPr lang="en-US"/>
          </a:p>
        </p:txBody>
      </p:sp>
    </p:spTree>
    <p:extLst>
      <p:ext uri="{BB962C8B-B14F-4D97-AF65-F5344CB8AC3E}">
        <p14:creationId xmlns:p14="http://schemas.microsoft.com/office/powerpoint/2010/main" val="1065401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0525" y="228600"/>
            <a:ext cx="4648200" cy="3486150"/>
          </a:xfrm>
        </p:spPr>
      </p:sp>
      <p:sp>
        <p:nvSpPr>
          <p:cNvPr id="3" name="Notes Placeholder 2"/>
          <p:cNvSpPr>
            <a:spLocks noGrp="1"/>
          </p:cNvSpPr>
          <p:nvPr>
            <p:ph type="body" idx="1"/>
          </p:nvPr>
        </p:nvSpPr>
        <p:spPr/>
        <p:txBody>
          <a:bodyPr/>
          <a:lstStyle/>
          <a:p>
            <a:pPr defTabSz="931774">
              <a:lnSpc>
                <a:spcPct val="100000"/>
              </a:lnSpc>
              <a:defRPr/>
            </a:pPr>
            <a:r>
              <a:rPr lang="en-US" i="1" dirty="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E5CE2413-0ACA-4C43-8AC5-C3950B7CAE56}" type="slidenum">
              <a:rPr lang="en-US" smtClean="0"/>
              <a:t>2</a:t>
            </a:fld>
            <a:endParaRPr lang="en-US"/>
          </a:p>
        </p:txBody>
      </p:sp>
    </p:spTree>
    <p:extLst>
      <p:ext uri="{BB962C8B-B14F-4D97-AF65-F5344CB8AC3E}">
        <p14:creationId xmlns:p14="http://schemas.microsoft.com/office/powerpoint/2010/main" val="2637483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CE2413-0ACA-4C43-8AC5-C3950B7CAE56}" type="slidenum">
              <a:rPr lang="en-US" smtClean="0"/>
              <a:t>20</a:t>
            </a:fld>
            <a:endParaRPr lang="en-US"/>
          </a:p>
        </p:txBody>
      </p:sp>
    </p:spTree>
    <p:extLst>
      <p:ext uri="{BB962C8B-B14F-4D97-AF65-F5344CB8AC3E}">
        <p14:creationId xmlns:p14="http://schemas.microsoft.com/office/powerpoint/2010/main" val="1252681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defTabSz="931774">
              <a:lnSpc>
                <a:spcPct val="100000"/>
              </a:lnSpc>
              <a:defRPr/>
            </a:pPr>
            <a:r>
              <a:rPr lang="en-US" dirty="0">
                <a:latin typeface="Times New Roman" pitchFamily="18" charset="0"/>
                <a:cs typeface="Times New Roman" pitchFamily="18" charset="0"/>
              </a:rPr>
              <a:t> </a:t>
            </a:r>
          </a:p>
          <a:p>
            <a:endParaRPr lang="en-US" dirty="0"/>
          </a:p>
          <a:p>
            <a:pPr defTabSz="931774">
              <a:lnSpc>
                <a:spcPct val="100000"/>
              </a:lnSpc>
              <a:defRPr/>
            </a:pPr>
            <a:endParaRPr lang="en-US" dirty="0"/>
          </a:p>
        </p:txBody>
      </p:sp>
      <p:sp>
        <p:nvSpPr>
          <p:cNvPr id="4" name="Slide Number Placeholder 3"/>
          <p:cNvSpPr>
            <a:spLocks noGrp="1"/>
          </p:cNvSpPr>
          <p:nvPr>
            <p:ph type="sldNum" sz="quarter" idx="10"/>
          </p:nvPr>
        </p:nvSpPr>
        <p:spPr/>
        <p:txBody>
          <a:bodyPr/>
          <a:lstStyle/>
          <a:p>
            <a:fld id="{048CD235-3E85-49F5-9A4B-B2B7836A5AC0}" type="slidenum">
              <a:rPr lang="en-US" smtClean="0"/>
              <a:t>21</a:t>
            </a:fld>
            <a:endParaRPr lang="en-US"/>
          </a:p>
        </p:txBody>
      </p:sp>
    </p:spTree>
    <p:extLst>
      <p:ext uri="{BB962C8B-B14F-4D97-AF65-F5344CB8AC3E}">
        <p14:creationId xmlns:p14="http://schemas.microsoft.com/office/powerpoint/2010/main" val="378384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E5CE2413-0ACA-4C43-8AC5-C3950B7CAE56}" type="slidenum">
              <a:rPr lang="en-US" smtClean="0"/>
              <a:t>3</a:t>
            </a:fld>
            <a:endParaRPr lang="en-US"/>
          </a:p>
        </p:txBody>
      </p:sp>
    </p:spTree>
    <p:extLst>
      <p:ext uri="{BB962C8B-B14F-4D97-AF65-F5344CB8AC3E}">
        <p14:creationId xmlns:p14="http://schemas.microsoft.com/office/powerpoint/2010/main" val="237228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F9AB40-F0BF-4BD3-8AB0-37835A10DA02}" type="slidenum">
              <a:rPr lang="es-MX" smtClean="0"/>
              <a:t>4</a:t>
            </a:fld>
            <a:endParaRPr lang="es-MX"/>
          </a:p>
        </p:txBody>
      </p:sp>
    </p:spTree>
    <p:extLst>
      <p:ext uri="{BB962C8B-B14F-4D97-AF65-F5344CB8AC3E}">
        <p14:creationId xmlns:p14="http://schemas.microsoft.com/office/powerpoint/2010/main" val="264017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193D5-F7A0-3562-B0D3-1DF9B9CB65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EA9299-C749-417E-D13A-F22334BA9A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015F8B-2CD0-93B5-273A-46C42DC58365}"/>
              </a:ext>
            </a:extLst>
          </p:cNvPr>
          <p:cNvSpPr>
            <a:spLocks noGrp="1"/>
          </p:cNvSpPr>
          <p:nvPr>
            <p:ph type="body" idx="1"/>
          </p:nvPr>
        </p:nvSpPr>
        <p:spPr/>
        <p:txBody>
          <a:bodyPr/>
          <a:lstStyle/>
          <a:p>
            <a:r>
              <a:rPr lang="en-US" dirty="0"/>
              <a:t> </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76CADAD-7181-0C68-C48B-A51126B4292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CE2413-0ACA-4C43-8AC5-C3950B7CAE5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0429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708025"/>
            <a:ext cx="4727575" cy="3544888"/>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48CD235-3E85-49F5-9A4B-B2B7836A5AC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24392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7D2B3-E5E9-4B0A-B70D-E1055EFA7D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11ACC6-DB9E-2335-6785-606AD02911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12B4C2-728D-B68F-E20E-319700C0CEC7}"/>
              </a:ext>
            </a:extLst>
          </p:cNvPr>
          <p:cNvSpPr>
            <a:spLocks noGrp="1"/>
          </p:cNvSpPr>
          <p:nvPr>
            <p:ph type="body" idx="1"/>
          </p:nvPr>
        </p:nvSpPr>
        <p:spPr>
          <a:xfrm>
            <a:off x="701040" y="4183063"/>
            <a:ext cx="5608320" cy="4183380"/>
          </a:xfrm>
        </p:spPr>
        <p:txBody>
          <a:bodyPr/>
          <a:lstStyle/>
          <a:p>
            <a:endParaRPr lang="en-US" dirty="0"/>
          </a:p>
        </p:txBody>
      </p:sp>
      <p:sp>
        <p:nvSpPr>
          <p:cNvPr id="4" name="Slide Number Placeholder 3">
            <a:extLst>
              <a:ext uri="{FF2B5EF4-FFF2-40B4-BE49-F238E27FC236}">
                <a16:creationId xmlns:a16="http://schemas.microsoft.com/office/drawing/2014/main" id="{C81C1D9F-1AC9-20C1-928E-BB3BE48E8E9F}"/>
              </a:ext>
            </a:extLst>
          </p:cNvPr>
          <p:cNvSpPr>
            <a:spLocks noGrp="1"/>
          </p:cNvSpPr>
          <p:nvPr>
            <p:ph type="sldNum" sz="quarter" idx="5"/>
          </p:nvPr>
        </p:nvSpPr>
        <p:spPr/>
        <p:txBody>
          <a:bodyPr/>
          <a:lstStyle/>
          <a:p>
            <a:fld id="{E5CE2413-0ACA-4C43-8AC5-C3950B7CAE56}" type="slidenum">
              <a:rPr lang="en-US" smtClean="0"/>
              <a:t>7</a:t>
            </a:fld>
            <a:endParaRPr lang="en-US"/>
          </a:p>
        </p:txBody>
      </p:sp>
    </p:spTree>
    <p:extLst>
      <p:ext uri="{BB962C8B-B14F-4D97-AF65-F5344CB8AC3E}">
        <p14:creationId xmlns:p14="http://schemas.microsoft.com/office/powerpoint/2010/main" val="4281630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0326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CD235-3E85-49F5-9A4B-B2B7836A5AC0}" type="slidenum">
              <a:rPr lang="en-US" smtClean="0"/>
              <a:t>8</a:t>
            </a:fld>
            <a:endParaRPr lang="en-US"/>
          </a:p>
        </p:txBody>
      </p:sp>
    </p:spTree>
    <p:extLst>
      <p:ext uri="{BB962C8B-B14F-4D97-AF65-F5344CB8AC3E}">
        <p14:creationId xmlns:p14="http://schemas.microsoft.com/office/powerpoint/2010/main" val="938617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CE2413-0ACA-4C43-8AC5-C3950B7CAE56}" type="slidenum">
              <a:rPr lang="en-US" smtClean="0"/>
              <a:t>9</a:t>
            </a:fld>
            <a:endParaRPr lang="en-US"/>
          </a:p>
        </p:txBody>
      </p:sp>
    </p:spTree>
    <p:extLst>
      <p:ext uri="{BB962C8B-B14F-4D97-AF65-F5344CB8AC3E}">
        <p14:creationId xmlns:p14="http://schemas.microsoft.com/office/powerpoint/2010/main" val="474913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55870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21532-251B-4642-B7DE-E8B8B84F9051}" type="datetime1">
              <a:rPr lang="en-US" smtClean="0"/>
              <a:t>5/21/2026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DB894-98F3-4DC9-913E-4B3D2CBD3F46}" type="slidenum">
              <a:rPr lang="en-US" smtClean="0"/>
              <a:t>‹#›</a:t>
            </a:fld>
            <a:endParaRPr lang="en-US"/>
          </a:p>
        </p:txBody>
      </p:sp>
    </p:spTree>
    <p:extLst>
      <p:ext uri="{BB962C8B-B14F-4D97-AF65-F5344CB8AC3E}">
        <p14:creationId xmlns:p14="http://schemas.microsoft.com/office/powerpoint/2010/main" val="2318065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37"/>
            <a:ext cx="8229600" cy="1143000"/>
          </a:xfrm>
        </p:spPr>
        <p:txBody>
          <a:bodyPr/>
          <a:lstStyle/>
          <a:p>
            <a:r>
              <a:rPr lang="en-US"/>
              <a:t>Click to edit Master title style</a:t>
            </a:r>
          </a:p>
        </p:txBody>
      </p:sp>
      <p:sp>
        <p:nvSpPr>
          <p:cNvPr id="3" name="Content Placeholder 2"/>
          <p:cNvSpPr>
            <a:spLocks noGrp="1"/>
          </p:cNvSpPr>
          <p:nvPr>
            <p:ph idx="1"/>
          </p:nvPr>
        </p:nvSpPr>
        <p:spPr>
          <a:xfrm>
            <a:off x="457200" y="2362200"/>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5044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42716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
        <p:cNvGrpSpPr/>
        <p:nvPr/>
      </p:nvGrpSpPr>
      <p:grpSpPr>
        <a:xfrm>
          <a:off x="0" y="0"/>
          <a:ext cx="0" cy="0"/>
          <a:chOff x="0" y="0"/>
          <a:chExt cx="0" cy="0"/>
        </a:xfrm>
      </p:grpSpPr>
      <p:sp>
        <p:nvSpPr>
          <p:cNvPr id="5" name="TextBox 4">
            <a:extLst>
              <a:ext uri="{FF2B5EF4-FFF2-40B4-BE49-F238E27FC236}">
                <a16:creationId xmlns:a16="http://schemas.microsoft.com/office/drawing/2014/main" id="{60B7C5BE-D43B-A04F-A2D7-EACA94262D08}"/>
              </a:ext>
            </a:extLst>
          </p:cNvPr>
          <p:cNvSpPr txBox="1"/>
          <p:nvPr userDrawn="1"/>
        </p:nvSpPr>
        <p:spPr>
          <a:xfrm>
            <a:off x="2406525" y="860823"/>
            <a:ext cx="4330949" cy="300082"/>
          </a:xfrm>
          <a:prstGeom prst="rect">
            <a:avLst/>
          </a:prstGeom>
          <a:noFill/>
        </p:spPr>
        <p:txBody>
          <a:bodyPr wrap="square" rtlCol="0">
            <a:spAutoFit/>
          </a:bodyPr>
          <a:lstStyle/>
          <a:p>
            <a:endParaRPr lang="en-US" sz="1350" dirty="0"/>
          </a:p>
        </p:txBody>
      </p:sp>
      <p:sp>
        <p:nvSpPr>
          <p:cNvPr id="6" name="TextBox 5">
            <a:extLst>
              <a:ext uri="{FF2B5EF4-FFF2-40B4-BE49-F238E27FC236}">
                <a16:creationId xmlns:a16="http://schemas.microsoft.com/office/drawing/2014/main" id="{7990CDF9-61EB-B848-A6B5-030D975BC6F3}"/>
              </a:ext>
            </a:extLst>
          </p:cNvPr>
          <p:cNvSpPr txBox="1"/>
          <p:nvPr userDrawn="1"/>
        </p:nvSpPr>
        <p:spPr>
          <a:xfrm>
            <a:off x="1255514" y="2090274"/>
            <a:ext cx="6632972" cy="300082"/>
          </a:xfrm>
          <a:prstGeom prst="rect">
            <a:avLst/>
          </a:prstGeom>
          <a:noFill/>
        </p:spPr>
        <p:txBody>
          <a:bodyPr wrap="square" rtlCol="0">
            <a:spAutoFit/>
          </a:bodyPr>
          <a:lstStyle/>
          <a:p>
            <a:endParaRPr lang="en-US" sz="1350" dirty="0"/>
          </a:p>
        </p:txBody>
      </p:sp>
    </p:spTree>
    <p:extLst>
      <p:ext uri="{BB962C8B-B14F-4D97-AF65-F5344CB8AC3E}">
        <p14:creationId xmlns:p14="http://schemas.microsoft.com/office/powerpoint/2010/main" val="2124537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332037"/>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332037"/>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8275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77724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62927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4421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663699"/>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87502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3114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3114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3118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92200"/>
            <a:ext cx="8229600"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3649649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37"/>
            <a:ext cx="8229600" cy="1143000"/>
          </a:xfrm>
        </p:spPr>
        <p:txBody>
          <a:bodyPr/>
          <a:lstStyle/>
          <a:p>
            <a:r>
              <a:rPr lang="en-US"/>
              <a:t>Click to edit Master title style</a:t>
            </a:r>
          </a:p>
        </p:txBody>
      </p:sp>
      <p:sp>
        <p:nvSpPr>
          <p:cNvPr id="3" name="Content Placeholder 2"/>
          <p:cNvSpPr>
            <a:spLocks noGrp="1"/>
          </p:cNvSpPr>
          <p:nvPr>
            <p:ph idx="1"/>
          </p:nvPr>
        </p:nvSpPr>
        <p:spPr>
          <a:xfrm>
            <a:off x="457200" y="2362200"/>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051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1219200"/>
            <a:ext cx="3008313" cy="1162051"/>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219202"/>
            <a:ext cx="5111750" cy="5257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5" y="2471739"/>
            <a:ext cx="3008313" cy="4005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0742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070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191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773739"/>
            <a:ext cx="5486400" cy="804863"/>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6741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3607993" y="964013"/>
            <a:ext cx="3429000" cy="68349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1092200"/>
            <a:ext cx="8229600"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279524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9791"/>
            <a:ext cx="7772400" cy="1470660"/>
          </a:xfr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85000"/>
                    <a:lumOff val="1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56854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316480"/>
            <a:ext cx="8229600"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3952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4406901"/>
            <a:ext cx="7772400" cy="1362075"/>
          </a:xfrm>
        </p:spPr>
        <p:txBody>
          <a:bodyPr anchor="t"/>
          <a:lstStyle>
            <a:lvl1pPr algn="l">
              <a:defRPr sz="4000" b="1" cap="all">
                <a:latin typeface="Arial"/>
              </a:defRPr>
            </a:lvl1pPr>
          </a:lstStyle>
          <a:p>
            <a:r>
              <a:rPr lang="en-US"/>
              <a:t>Click to edit Master title style</a:t>
            </a:r>
            <a:endParaRPr lang="en-US" dirty="0"/>
          </a:p>
        </p:txBody>
      </p:sp>
      <p:sp>
        <p:nvSpPr>
          <p:cNvPr id="5"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75000"/>
                    <a:lumOff val="2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29697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65960"/>
            <a:ext cx="4038600" cy="40233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65960"/>
            <a:ext cx="4038600" cy="40233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972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0689" y="855347"/>
            <a:ext cx="3008313" cy="1162051"/>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227845"/>
            <a:ext cx="5111750" cy="54015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20689" y="2135506"/>
            <a:ext cx="3008313" cy="418909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3708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567691"/>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914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673090"/>
            <a:ext cx="5486400" cy="8039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19168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25096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53794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37"/>
            <a:ext cx="8229600" cy="1143000"/>
          </a:xfrm>
        </p:spPr>
        <p:txBody>
          <a:bodyPr/>
          <a:lstStyle/>
          <a:p>
            <a:r>
              <a:rPr lang="en-US"/>
              <a:t>Click to edit Master title style</a:t>
            </a:r>
          </a:p>
        </p:txBody>
      </p:sp>
      <p:sp>
        <p:nvSpPr>
          <p:cNvPr id="3" name="Content Placeholder 2"/>
          <p:cNvSpPr>
            <a:spLocks noGrp="1"/>
          </p:cNvSpPr>
          <p:nvPr>
            <p:ph idx="1"/>
          </p:nvPr>
        </p:nvSpPr>
        <p:spPr>
          <a:xfrm>
            <a:off x="457200" y="2362200"/>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062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atin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88497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332037"/>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332037"/>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7606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9" y="855347"/>
            <a:ext cx="3008313" cy="1162051"/>
          </a:xfrm>
        </p:spPr>
        <p:txBody>
          <a:bodyPr anchor="b"/>
          <a:lstStyle>
            <a:lvl1pPr algn="l">
              <a:defRPr sz="2000" b="1"/>
            </a:lvl1pPr>
          </a:lstStyle>
          <a:p>
            <a:r>
              <a:rPr lang="en-US"/>
              <a:t>Click to edit Master title style</a:t>
            </a:r>
            <a:endParaRPr lang="en-US" dirty="0"/>
          </a:p>
        </p:txBody>
      </p:sp>
      <p:sp>
        <p:nvSpPr>
          <p:cNvPr id="6" name="Content Placeholder 2"/>
          <p:cNvSpPr>
            <a:spLocks noGrp="1"/>
          </p:cNvSpPr>
          <p:nvPr>
            <p:ph idx="1"/>
          </p:nvPr>
        </p:nvSpPr>
        <p:spPr>
          <a:xfrm>
            <a:off x="3575050" y="1227845"/>
            <a:ext cx="5111750" cy="54015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p:cNvSpPr>
            <a:spLocks noGrp="1"/>
          </p:cNvSpPr>
          <p:nvPr>
            <p:ph type="body" sz="half" idx="2"/>
          </p:nvPr>
        </p:nvSpPr>
        <p:spPr>
          <a:xfrm>
            <a:off x="420689" y="2135506"/>
            <a:ext cx="3008313" cy="418909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9569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5105400"/>
            <a:ext cx="5486400" cy="567691"/>
          </a:xfrm>
        </p:spPr>
        <p:txBody>
          <a:bodyPr anchor="b"/>
          <a:lstStyle>
            <a:lvl1pPr algn="l">
              <a:defRPr sz="2000" b="1"/>
            </a:lvl1pPr>
          </a:lstStyle>
          <a:p>
            <a:r>
              <a:rPr lang="en-US"/>
              <a:t>Click to edit Master title style</a:t>
            </a:r>
            <a:endParaRPr lang="en-US" dirty="0"/>
          </a:p>
        </p:txBody>
      </p:sp>
      <p:sp>
        <p:nvSpPr>
          <p:cNvPr id="6" name="Picture Placeholder 2"/>
          <p:cNvSpPr>
            <a:spLocks noGrp="1"/>
          </p:cNvSpPr>
          <p:nvPr>
            <p:ph type="pic" idx="1"/>
          </p:nvPr>
        </p:nvSpPr>
        <p:spPr>
          <a:xfrm>
            <a:off x="1792288" y="914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Text Placeholder 3"/>
          <p:cNvSpPr>
            <a:spLocks noGrp="1"/>
          </p:cNvSpPr>
          <p:nvPr>
            <p:ph type="body" sz="half" idx="2"/>
          </p:nvPr>
        </p:nvSpPr>
        <p:spPr>
          <a:xfrm>
            <a:off x="1792288" y="5673090"/>
            <a:ext cx="5486400" cy="8039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51967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21532-251B-4642-B7DE-E8B8B84F9051}" type="datetime1">
              <a:rPr lang="en-US" smtClean="0"/>
              <a:t>5/21/2026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DB894-98F3-4DC9-913E-4B3D2CBD3F46}" type="slidenum">
              <a:rPr lang="en-US" smtClean="0"/>
              <a:t>‹#›</a:t>
            </a:fld>
            <a:endParaRPr lang="en-US"/>
          </a:p>
        </p:txBody>
      </p:sp>
    </p:spTree>
    <p:extLst>
      <p:ext uri="{BB962C8B-B14F-4D97-AF65-F5344CB8AC3E}">
        <p14:creationId xmlns:p14="http://schemas.microsoft.com/office/powerpoint/2010/main" val="20516530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834BD7-EB6D-5F40-9BBF-533932A5B5E1}"/>
              </a:ext>
            </a:extLst>
          </p:cNvPr>
          <p:cNvSpPr>
            <a:spLocks noGrp="1"/>
          </p:cNvSpPr>
          <p:nvPr>
            <p:ph type="dt" sz="half" idx="10"/>
          </p:nvPr>
        </p:nvSpPr>
        <p:spPr>
          <a:xfrm>
            <a:off x="628650" y="6356351"/>
            <a:ext cx="2057400" cy="365125"/>
          </a:xfrm>
          <a:prstGeom prst="rect">
            <a:avLst/>
          </a:prstGeom>
        </p:spPr>
        <p:txBody>
          <a:bodyPr/>
          <a:lstStyle/>
          <a:p>
            <a:fld id="{F992AD4C-EB44-4DAB-8246-975F90458F44}" type="datetime1">
              <a:rPr lang="en-US" smtClean="0"/>
              <a:t>5/21/2026</a:t>
            </a:fld>
            <a:endParaRPr lang="en-US"/>
          </a:p>
        </p:txBody>
      </p:sp>
      <p:sp>
        <p:nvSpPr>
          <p:cNvPr id="5" name="Footer Placeholder 4">
            <a:extLst>
              <a:ext uri="{FF2B5EF4-FFF2-40B4-BE49-F238E27FC236}">
                <a16:creationId xmlns:a16="http://schemas.microsoft.com/office/drawing/2014/main" id="{0CEABFAE-3006-D14A-8FC3-2E3A532EC7F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2" name="Slide Number Placeholder 5">
            <a:extLst>
              <a:ext uri="{FF2B5EF4-FFF2-40B4-BE49-F238E27FC236}">
                <a16:creationId xmlns:a16="http://schemas.microsoft.com/office/drawing/2014/main" id="{CBCA0D66-8766-9696-94E7-CFC54D90A702}"/>
              </a:ext>
            </a:extLst>
          </p:cNvPr>
          <p:cNvSpPr txBox="1">
            <a:spLocks/>
          </p:cNvSpPr>
          <p:nvPr userDrawn="1"/>
        </p:nvSpPr>
        <p:spPr>
          <a:xfrm>
            <a:off x="8707889" y="6352094"/>
            <a:ext cx="2057400" cy="365125"/>
          </a:xfrm>
          <a:prstGeom prst="rect">
            <a:avLst/>
          </a:prstGeom>
        </p:spPr>
        <p:txBody>
          <a:bodyPr/>
          <a:lstStyle>
            <a:defPPr>
              <a:defRPr lang="en-US"/>
            </a:defPPr>
            <a:lvl1pPr marL="0" algn="l" defTabSz="914400" rtl="0" eaLnBrk="1" latinLnBrk="0" hangingPunct="1">
              <a:defRPr sz="25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3B5F1B-85AA-2146-9BDA-DADEB0E5C690}" type="slidenum">
              <a:rPr lang="en-US" sz="1875" smtClean="0"/>
              <a:pPr/>
              <a:t>‹#›</a:t>
            </a:fld>
            <a:endParaRPr lang="en-US" sz="1875" dirty="0"/>
          </a:p>
        </p:txBody>
      </p:sp>
    </p:spTree>
    <p:extLst>
      <p:ext uri="{BB962C8B-B14F-4D97-AF65-F5344CB8AC3E}">
        <p14:creationId xmlns:p14="http://schemas.microsoft.com/office/powerpoint/2010/main" val="273635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332037"/>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332037"/>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7221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7" y="855347"/>
            <a:ext cx="3008313" cy="1162050"/>
          </a:xfrm>
        </p:spPr>
        <p:txBody>
          <a:bodyPr anchor="b"/>
          <a:lstStyle>
            <a:lvl1pPr algn="l">
              <a:defRPr sz="2000" b="1"/>
            </a:lvl1pPr>
          </a:lstStyle>
          <a:p>
            <a:r>
              <a:rPr lang="en-US"/>
              <a:t>Click to edit Master title style</a:t>
            </a:r>
            <a:endParaRPr lang="en-US" dirty="0"/>
          </a:p>
        </p:txBody>
      </p:sp>
      <p:sp>
        <p:nvSpPr>
          <p:cNvPr id="6" name="Content Placeholder 2"/>
          <p:cNvSpPr>
            <a:spLocks noGrp="1"/>
          </p:cNvSpPr>
          <p:nvPr>
            <p:ph idx="1"/>
          </p:nvPr>
        </p:nvSpPr>
        <p:spPr>
          <a:xfrm>
            <a:off x="3575050" y="1227846"/>
            <a:ext cx="5111750" cy="54015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p:cNvSpPr>
            <a:spLocks noGrp="1"/>
          </p:cNvSpPr>
          <p:nvPr>
            <p:ph type="body" sz="half" idx="2"/>
          </p:nvPr>
        </p:nvSpPr>
        <p:spPr>
          <a:xfrm>
            <a:off x="420687" y="2135506"/>
            <a:ext cx="3008313" cy="41890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5631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5105400"/>
            <a:ext cx="5486400" cy="567690"/>
          </a:xfrm>
        </p:spPr>
        <p:txBody>
          <a:bodyPr anchor="b"/>
          <a:lstStyle>
            <a:lvl1pPr algn="l">
              <a:defRPr sz="2000" b="1"/>
            </a:lvl1pPr>
          </a:lstStyle>
          <a:p>
            <a:r>
              <a:rPr lang="en-US"/>
              <a:t>Click to edit Master title style</a:t>
            </a:r>
            <a:endParaRPr lang="en-US" dirty="0"/>
          </a:p>
        </p:txBody>
      </p:sp>
      <p:sp>
        <p:nvSpPr>
          <p:cNvPr id="6" name="Picture Placeholder 2"/>
          <p:cNvSpPr>
            <a:spLocks noGrp="1"/>
          </p:cNvSpPr>
          <p:nvPr>
            <p:ph type="pic" idx="1"/>
          </p:nvPr>
        </p:nvSpPr>
        <p:spPr>
          <a:xfrm>
            <a:off x="1792288" y="914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Text Placeholder 3"/>
          <p:cNvSpPr>
            <a:spLocks noGrp="1"/>
          </p:cNvSpPr>
          <p:nvPr>
            <p:ph type="body" sz="half" idx="2"/>
          </p:nvPr>
        </p:nvSpPr>
        <p:spPr>
          <a:xfrm>
            <a:off x="1792288" y="5673090"/>
            <a:ext cx="5486400" cy="8039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79799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793185-F7FC-D744-AEC8-C05167C60A8B}" type="datetime1">
              <a:rPr lang="en-US" smtClean="0"/>
              <a:t>5/21/2026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DB894-98F3-4DC9-913E-4B3D2CBD3F46}" type="slidenum">
              <a:rPr lang="en-US" smtClean="0"/>
              <a:t>‹#›</a:t>
            </a:fld>
            <a:endParaRPr lang="en-US"/>
          </a:p>
        </p:txBody>
      </p:sp>
    </p:spTree>
    <p:extLst>
      <p:ext uri="{BB962C8B-B14F-4D97-AF65-F5344CB8AC3E}">
        <p14:creationId xmlns:p14="http://schemas.microsoft.com/office/powerpoint/2010/main" val="4272935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15"/>
        <p:cNvGrpSpPr/>
        <p:nvPr/>
      </p:nvGrpSpPr>
      <p:grpSpPr>
        <a:xfrm>
          <a:off x="0" y="0"/>
          <a:ext cx="0" cy="0"/>
          <a:chOff x="0" y="0"/>
          <a:chExt cx="0" cy="0"/>
        </a:xfrm>
      </p:grpSpPr>
      <p:sp>
        <p:nvSpPr>
          <p:cNvPr id="5" name="TextBox 4">
            <a:extLst>
              <a:ext uri="{FF2B5EF4-FFF2-40B4-BE49-F238E27FC236}">
                <a16:creationId xmlns:a16="http://schemas.microsoft.com/office/drawing/2014/main" id="{60B7C5BE-D43B-A04F-A2D7-EACA94262D08}"/>
              </a:ext>
            </a:extLst>
          </p:cNvPr>
          <p:cNvSpPr txBox="1"/>
          <p:nvPr userDrawn="1"/>
        </p:nvSpPr>
        <p:spPr>
          <a:xfrm>
            <a:off x="2406525" y="860823"/>
            <a:ext cx="4330949" cy="300082"/>
          </a:xfrm>
          <a:prstGeom prst="rect">
            <a:avLst/>
          </a:prstGeom>
          <a:noFill/>
        </p:spPr>
        <p:txBody>
          <a:bodyPr wrap="square" rtlCol="0">
            <a:spAutoFit/>
          </a:bodyPr>
          <a:lstStyle/>
          <a:p>
            <a:endParaRPr lang="en-US" sz="1350" dirty="0"/>
          </a:p>
        </p:txBody>
      </p:sp>
      <p:sp>
        <p:nvSpPr>
          <p:cNvPr id="6" name="TextBox 5">
            <a:extLst>
              <a:ext uri="{FF2B5EF4-FFF2-40B4-BE49-F238E27FC236}">
                <a16:creationId xmlns:a16="http://schemas.microsoft.com/office/drawing/2014/main" id="{7990CDF9-61EB-B848-A6B5-030D975BC6F3}"/>
              </a:ext>
            </a:extLst>
          </p:cNvPr>
          <p:cNvSpPr txBox="1"/>
          <p:nvPr userDrawn="1"/>
        </p:nvSpPr>
        <p:spPr>
          <a:xfrm>
            <a:off x="1255514" y="2090274"/>
            <a:ext cx="6632972" cy="300082"/>
          </a:xfrm>
          <a:prstGeom prst="rect">
            <a:avLst/>
          </a:prstGeom>
          <a:noFill/>
        </p:spPr>
        <p:txBody>
          <a:bodyPr wrap="square" rtlCol="0">
            <a:spAutoFit/>
          </a:bodyPr>
          <a:lstStyle/>
          <a:p>
            <a:endParaRPr lang="en-US" sz="1350" dirty="0"/>
          </a:p>
        </p:txBody>
      </p:sp>
    </p:spTree>
    <p:extLst>
      <p:ext uri="{BB962C8B-B14F-4D97-AF65-F5344CB8AC3E}">
        <p14:creationId xmlns:p14="http://schemas.microsoft.com/office/powerpoint/2010/main" val="1227637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793185-F7FC-D744-AEC8-C05167C60A8B}" type="datetime1">
              <a:rPr lang="en-US" smtClean="0"/>
              <a:t>5/21/2026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DB894-98F3-4DC9-913E-4B3D2CBD3F46}" type="slidenum">
              <a:rPr lang="en-US" smtClean="0"/>
              <a:t>‹#›</a:t>
            </a:fld>
            <a:endParaRPr lang="en-US"/>
          </a:p>
        </p:txBody>
      </p:sp>
    </p:spTree>
    <p:extLst>
      <p:ext uri="{BB962C8B-B14F-4D97-AF65-F5344CB8AC3E}">
        <p14:creationId xmlns:p14="http://schemas.microsoft.com/office/powerpoint/2010/main" val="2872889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NULL"/><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slideLayout" Target="../slideLayouts/slideLayout25.xml"/><Relationship Id="rId7"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3.jpg"/><Relationship Id="rId4" Type="http://schemas.openxmlformats.org/officeDocument/2006/relationships/slideLayout" Target="../slideLayouts/slideLayout32.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2239963"/>
            <a:ext cx="82296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60300" y="5822269"/>
            <a:ext cx="1041935" cy="808605"/>
          </a:xfrm>
          <a:prstGeom prst="rect">
            <a:avLst/>
          </a:prstGeom>
        </p:spPr>
      </p:pic>
    </p:spTree>
    <p:extLst>
      <p:ext uri="{BB962C8B-B14F-4D97-AF65-F5344CB8AC3E}">
        <p14:creationId xmlns:p14="http://schemas.microsoft.com/office/powerpoint/2010/main" val="1889170439"/>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8" r:id="rId8"/>
  </p:sldLayoutIdLst>
  <p:hf hdr="0" ftr="0" dt="0"/>
  <p:txStyles>
    <p:titleStyle>
      <a:lvl1pPr algn="ctr" defTabSz="457200" rtl="0" eaLnBrk="1" latinLnBrk="0" hangingPunct="1">
        <a:spcBef>
          <a:spcPct val="0"/>
        </a:spcBef>
        <a:buNone/>
        <a:defRPr sz="4400" kern="1200" baseline="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95300" y="1600200"/>
            <a:ext cx="7886700" cy="2336800"/>
          </a:xfrm>
          <a:prstGeom prst="rect">
            <a:avLst/>
          </a:prstGeom>
        </p:spPr>
        <p:txBody>
          <a:bodyPr vert="horz" wrap="square" lIns="91440" tIns="45720" rIns="91440" bIns="45720" rtlCol="0" anchor="b">
            <a:noAutofit/>
          </a:bodyPr>
          <a:lstStyle/>
          <a:p>
            <a:r>
              <a:rPr lang="en-US" dirty="0"/>
              <a:t>Insert your</a:t>
            </a:r>
            <a:br>
              <a:rPr lang="en-US" dirty="0"/>
            </a:br>
            <a:r>
              <a:rPr lang="en-US" dirty="0"/>
              <a:t>headline here</a:t>
            </a:r>
            <a:br>
              <a:rPr lang="en-US" dirty="0"/>
            </a:br>
            <a:r>
              <a:rPr lang="en-US" dirty="0"/>
              <a:t>up to 3 lines</a:t>
            </a:r>
          </a:p>
        </p:txBody>
      </p:sp>
      <p:sp>
        <p:nvSpPr>
          <p:cNvPr id="10" name="Text Placeholder 9"/>
          <p:cNvSpPr>
            <a:spLocks noGrp="1"/>
          </p:cNvSpPr>
          <p:nvPr>
            <p:ph type="body" idx="1"/>
          </p:nvPr>
        </p:nvSpPr>
        <p:spPr>
          <a:xfrm>
            <a:off x="495300" y="4445000"/>
            <a:ext cx="7886700" cy="609601"/>
          </a:xfrm>
          <a:prstGeom prst="rect">
            <a:avLst/>
          </a:prstGeom>
        </p:spPr>
        <p:txBody>
          <a:bodyPr vert="horz" lIns="91440" tIns="45720" rIns="91440" bIns="45720" rtlCol="0">
            <a:noAutofit/>
          </a:bodyPr>
          <a:lstStyle/>
          <a:p>
            <a:pPr lvl="0"/>
            <a:r>
              <a:rPr lang="en-US" dirty="0"/>
              <a:t>Insert your subtitle or any additional description text here up to</a:t>
            </a:r>
            <a:br>
              <a:rPr lang="en-US" dirty="0"/>
            </a:br>
            <a:r>
              <a:rPr lang="en-US" dirty="0"/>
              <a:t>two lines of text or you can delete this text box</a:t>
            </a:r>
          </a:p>
        </p:txBody>
      </p:sp>
      <p:cxnSp>
        <p:nvCxnSpPr>
          <p:cNvPr id="14" name="Straight Connector 13"/>
          <p:cNvCxnSpPr/>
          <p:nvPr/>
        </p:nvCxnSpPr>
        <p:spPr>
          <a:xfrm>
            <a:off x="628650" y="414020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9"/>
          <p:cNvSpPr txBox="1">
            <a:spLocks/>
          </p:cNvSpPr>
          <p:nvPr/>
        </p:nvSpPr>
        <p:spPr>
          <a:xfrm>
            <a:off x="490384" y="5562600"/>
            <a:ext cx="7886700" cy="6096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050" b="0" i="0" cap="all" baseline="0" dirty="0">
                <a:latin typeface="Arial Black" charset="0"/>
              </a:rPr>
              <a:t>Presenter or speaker name</a:t>
            </a:r>
          </a:p>
          <a:p>
            <a:pPr fontAlgn="auto">
              <a:lnSpc>
                <a:spcPct val="30000"/>
              </a:lnSpc>
              <a:spcAft>
                <a:spcPts val="0"/>
              </a:spcAft>
            </a:pPr>
            <a:r>
              <a:rPr lang="en-US" sz="1050" dirty="0"/>
              <a:t>Position/Role,</a:t>
            </a:r>
            <a:r>
              <a:rPr lang="en-US" sz="1050" baseline="0" dirty="0"/>
              <a:t> The University of Texas at Austin</a:t>
            </a:r>
            <a:endParaRPr lang="en-US" sz="1050" dirty="0"/>
          </a:p>
        </p:txBody>
      </p:sp>
      <p:sp>
        <p:nvSpPr>
          <p:cNvPr id="16" name="Text Placeholder 9"/>
          <p:cNvSpPr txBox="1">
            <a:spLocks/>
          </p:cNvSpPr>
          <p:nvPr/>
        </p:nvSpPr>
        <p:spPr>
          <a:xfrm>
            <a:off x="548640" y="609600"/>
            <a:ext cx="7828444" cy="51906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cap="all" baseline="0" dirty="0">
                <a:latin typeface="Arial Black" charset="0"/>
              </a:rPr>
              <a:t>Month 20xx</a:t>
            </a:r>
            <a:endParaRPr lang="en-US" sz="1200" b="0" dirty="0"/>
          </a:p>
        </p:txBody>
      </p:sp>
    </p:spTree>
    <p:extLst>
      <p:ext uri="{BB962C8B-B14F-4D97-AF65-F5344CB8AC3E}">
        <p14:creationId xmlns:p14="http://schemas.microsoft.com/office/powerpoint/2010/main" val="208994483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Lst>
  <p:txStyles>
    <p:title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p:titleStyle>
    <p:body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922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205037"/>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8503407"/>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Lst>
  <p:txStyles>
    <p:titleStyle>
      <a:lvl1pPr algn="l" defTabSz="457200" rtl="0" eaLnBrk="1" latinLnBrk="0" hangingPunct="1">
        <a:spcBef>
          <a:spcPct val="0"/>
        </a:spcBef>
        <a:buNone/>
        <a:defRPr sz="4400" kern="120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82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240280"/>
            <a:ext cx="82296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3093715"/>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Lst>
  <p:txStyles>
    <p:titleStyle>
      <a:lvl1pPr algn="l" defTabSz="457200" rtl="0" eaLnBrk="1" latinLnBrk="0" hangingPunct="1">
        <a:spcBef>
          <a:spcPct val="0"/>
        </a:spcBef>
        <a:buNone/>
        <a:defRPr sz="4400" kern="1200">
          <a:solidFill>
            <a:schemeClr val="tx1">
              <a:lumMod val="85000"/>
              <a:lumOff val="15000"/>
            </a:schemeClr>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85000"/>
              <a:lumOff val="15000"/>
            </a:schemeClr>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lumMod val="85000"/>
              <a:lumOff val="15000"/>
            </a:schemeClr>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lumMod val="85000"/>
              <a:lumOff val="15000"/>
            </a:schemeClr>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239963"/>
            <a:ext cx="82296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342892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1" r:id="rId8"/>
  </p:sldLayoutIdLst>
  <p:txStyles>
    <p:titleStyle>
      <a:lvl1pPr algn="l" defTabSz="457200" rtl="0" eaLnBrk="1" latinLnBrk="0" hangingPunct="1">
        <a:spcBef>
          <a:spcPct val="0"/>
        </a:spcBef>
        <a:buNone/>
        <a:defRPr sz="4400"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319_B511CD37.xml"/><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0.xml"/><Relationship Id="rId5" Type="http://schemas.openxmlformats.org/officeDocument/2006/relationships/hyperlink" Target="https://www.hhs.texas.gov/sites/default/files/documents/texas-statewide-interagency-aging-services-strategic-plan-sf2025-2030.pdf" TargetMode="External"/><Relationship Id="rId4" Type="http://schemas.openxmlformats.org/officeDocument/2006/relationships/hyperlink" Target="https://www.tmc.edu/ecosystem/dprit/" TargetMode="External"/></Relationships>
</file>

<file path=ppt/slides/_rels/slide2.xml.rels><?xml version="1.0" encoding="UTF-8" standalone="yes"?>
<Relationships xmlns="http://schemas.openxmlformats.org/package/2006/relationships"><Relationship Id="rId3" Type="http://schemas.openxmlformats.org/officeDocument/2006/relationships/oleObject" Target="NULL"/><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seniorhousingnews.com/2025/05/27/varcity-announces-new-intergenerational-senior-living-project-on-campus-of-texas-am-university/" TargetMode="External"/><Relationship Id="rId2" Type="http://schemas.openxmlformats.org/officeDocument/2006/relationships/notesSlide" Target="../notesSlides/notesSlide20.xml"/><Relationship Id="rId1" Type="http://schemas.openxmlformats.org/officeDocument/2006/relationships/slideLayout" Target="../slideLayouts/slideLayout30.xml"/><Relationship Id="rId5" Type="http://schemas.openxmlformats.org/officeDocument/2006/relationships/image" Target="../media/image16.png"/><Relationship Id="rId4" Type="http://schemas.openxmlformats.org/officeDocument/2006/relationships/hyperlink" Target="https://services.austintexas.gov/edims/document.cfm?id=460091"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sites.utexas.edu/caa/" TargetMode="External"/><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openxmlformats.org/officeDocument/2006/relationships/chart" Target="../charts/chart2.xml"/><Relationship Id="rId4" Type="http://schemas.openxmlformats.org/officeDocument/2006/relationships/hyperlink" Target="https://www.census.gov/content/dam/Census/library/publications/2020/demo/p25-1145.pdf"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30.xml"/><Relationship Id="rId5" Type="http://schemas.openxmlformats.org/officeDocument/2006/relationships/image" Target="../media/image11.png"/><Relationship Id="rId4" Type="http://schemas.openxmlformats.org/officeDocument/2006/relationships/hyperlink" Target="https://doi.org/10.1093/geronb/gbv05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797217" y="1761269"/>
            <a:ext cx="7549566" cy="1022400"/>
          </a:xfrm>
          <a:prstGeom prst="rect">
            <a:avLst/>
          </a:prstGeom>
        </p:spPr>
        <p:txBody>
          <a:bodyPr spcFirstLastPara="1" vert="horz" wrap="square" lIns="91425" tIns="91425" rIns="91425" bIns="91425" rtlCol="0" anchor="b" anchorCtr="0">
            <a:noAutofit/>
          </a:bodyPr>
          <a:lstStyle/>
          <a:p>
            <a:pPr lvl="0" algn="ctr">
              <a:buSzPts val="990"/>
            </a:pPr>
            <a:r>
              <a:rPr lang="en-US" sz="3600" dirty="0">
                <a:latin typeface="Times New Roman" panose="02020603050405020304" pitchFamily="18" charset="0"/>
                <a:cs typeface="Times New Roman" panose="02020603050405020304" pitchFamily="18" charset="0"/>
              </a:rPr>
              <a:t> Aging, Dementia, and the Care Gap  </a:t>
            </a:r>
            <a:r>
              <a:rPr lang="en-US" sz="2400" i="1" dirty="0">
                <a:latin typeface="Times New Roman" panose="02020603050405020304" pitchFamily="18" charset="0"/>
                <a:cs typeface="Times New Roman" panose="02020603050405020304" pitchFamily="18" charset="0"/>
              </a:rPr>
              <a:t>How population trends are shaping the demand for care and delivery systems</a:t>
            </a:r>
            <a:endParaRPr sz="2400" b="1" i="1" dirty="0">
              <a:latin typeface="Times New Roman" panose="02020603050405020304" pitchFamily="18" charset="0"/>
              <a:cs typeface="Times New Roman" panose="02020603050405020304" pitchFamily="18" charset="0"/>
            </a:endParaRPr>
          </a:p>
        </p:txBody>
      </p:sp>
      <p:sp>
        <p:nvSpPr>
          <p:cNvPr id="67" name="Google Shape;67;p13"/>
          <p:cNvSpPr txBox="1">
            <a:spLocks noGrp="1"/>
          </p:cNvSpPr>
          <p:nvPr>
            <p:ph type="subTitle" idx="1"/>
          </p:nvPr>
        </p:nvSpPr>
        <p:spPr>
          <a:xfrm>
            <a:off x="2137225" y="3707299"/>
            <a:ext cx="4870500" cy="1427755"/>
          </a:xfrm>
          <a:prstGeom prst="rect">
            <a:avLst/>
          </a:prstGeom>
        </p:spPr>
        <p:txBody>
          <a:bodyPr spcFirstLastPara="1" vert="horz" wrap="square" lIns="91425" tIns="91425" rIns="91425" bIns="91425" rtlCol="0" anchor="t" anchorCtr="0">
            <a:noAutofit/>
          </a:bodyPr>
          <a:lstStyle/>
          <a:p>
            <a:pPr>
              <a:lnSpc>
                <a:spcPct val="115000"/>
              </a:lnSpc>
            </a:pPr>
            <a:r>
              <a:rPr lang="en" sz="1600" dirty="0">
                <a:solidFill>
                  <a:schemeClr val="tx1"/>
                </a:solidFill>
                <a:latin typeface="Times New Roman" panose="02020603050405020304" pitchFamily="18" charset="0"/>
                <a:cs typeface="Times New Roman" panose="02020603050405020304" pitchFamily="18" charset="0"/>
              </a:rPr>
              <a:t>Jacqueline L. Angel, PhD</a:t>
            </a:r>
          </a:p>
          <a:p>
            <a:pPr>
              <a:lnSpc>
                <a:spcPct val="115000"/>
              </a:lnSpc>
            </a:pPr>
            <a:r>
              <a:rPr lang="en-US" sz="1600" dirty="0">
                <a:solidFill>
                  <a:schemeClr val="tx1"/>
                </a:solidFill>
                <a:latin typeface="Times New Roman" panose="02020603050405020304" pitchFamily="18" charset="0"/>
                <a:cs typeface="Times New Roman" panose="02020603050405020304" pitchFamily="18" charset="0"/>
              </a:rPr>
              <a:t>The University of Texas at Austin</a:t>
            </a:r>
          </a:p>
          <a:p>
            <a:pPr>
              <a:lnSpc>
                <a:spcPct val="115000"/>
              </a:lnSpc>
            </a:pPr>
            <a:r>
              <a:rPr lang="en-US" sz="1600" dirty="0">
                <a:solidFill>
                  <a:schemeClr val="tx1"/>
                </a:solidFill>
                <a:latin typeface="Times New Roman" panose="02020603050405020304" pitchFamily="18" charset="0"/>
                <a:cs typeface="Times New Roman" panose="02020603050405020304" pitchFamily="18" charset="0"/>
              </a:rPr>
              <a:t>Presented</a:t>
            </a:r>
          </a:p>
          <a:p>
            <a:pPr>
              <a:lnSpc>
                <a:spcPct val="115000"/>
              </a:lnSpc>
            </a:pPr>
            <a:r>
              <a:rPr lang="en-US" sz="1600" dirty="0">
                <a:solidFill>
                  <a:schemeClr val="tx1"/>
                </a:solidFill>
                <a:latin typeface="Times New Roman" panose="02020603050405020304" pitchFamily="18" charset="0"/>
                <a:cs typeface="Times New Roman" panose="02020603050405020304" pitchFamily="18" charset="0"/>
              </a:rPr>
              <a:t>2026 Texas Demographic Conference</a:t>
            </a:r>
          </a:p>
          <a:p>
            <a:pPr>
              <a:lnSpc>
                <a:spcPct val="115000"/>
              </a:lnSpc>
            </a:pPr>
            <a:r>
              <a:rPr lang="en" sz="1600" dirty="0">
                <a:solidFill>
                  <a:schemeClr val="tx1"/>
                </a:solidFill>
                <a:latin typeface="Times New Roman" panose="02020603050405020304" pitchFamily="18" charset="0"/>
                <a:cs typeface="Times New Roman" panose="02020603050405020304" pitchFamily="18" charset="0"/>
              </a:rPr>
              <a:t> </a:t>
            </a:r>
          </a:p>
          <a:p>
            <a:pPr>
              <a:lnSpc>
                <a:spcPct val="115000"/>
              </a:lnSpc>
            </a:pPr>
            <a:endParaRPr sz="1600" dirty="0">
              <a:solidFill>
                <a:schemeClr val="tx1"/>
              </a:solidFill>
              <a:latin typeface="Times New Roman" panose="02020603050405020304" pitchFamily="18" charset="0"/>
              <a:cs typeface="Times New Roman" panose="02020603050405020304" pitchFamily="18" charset="0"/>
            </a:endParaRPr>
          </a:p>
          <a:p>
            <a:pPr>
              <a:lnSpc>
                <a:spcPct val="115000"/>
              </a:lnSpc>
            </a:pPr>
            <a:r>
              <a:rPr lang="en-US" sz="1600" dirty="0">
                <a:solidFill>
                  <a:schemeClr val="tx1"/>
                </a:solidFill>
                <a:latin typeface="Times New Roman" panose="02020603050405020304" pitchFamily="18" charset="0"/>
                <a:cs typeface="Times New Roman" panose="02020603050405020304" pitchFamily="18" charset="0"/>
              </a:rPr>
              <a:t> </a:t>
            </a:r>
          </a:p>
          <a:p>
            <a:pPr>
              <a:lnSpc>
                <a:spcPct val="115000"/>
              </a:lnSpc>
            </a:pPr>
            <a:r>
              <a:rPr lang="en" sz="1600" dirty="0">
                <a:solidFill>
                  <a:schemeClr val="tx1"/>
                </a:solidFill>
                <a:latin typeface="Times New Roman" panose="02020603050405020304" pitchFamily="18" charset="0"/>
                <a:cs typeface="Times New Roman" panose="02020603050405020304" pitchFamily="18" charset="0"/>
              </a:rPr>
              <a:t>May 21, 2026</a:t>
            </a:r>
            <a:endParaRPr sz="1600" dirty="0">
              <a:solidFill>
                <a:schemeClr val="tx1"/>
              </a:solidFill>
              <a:latin typeface="Times New Roman" panose="02020603050405020304" pitchFamily="18" charset="0"/>
              <a:cs typeface="Times New Roman" panose="02020603050405020304" pitchFamily="18" charset="0"/>
            </a:endParaRPr>
          </a:p>
        </p:txBody>
      </p:sp>
      <p:sp>
        <p:nvSpPr>
          <p:cNvPr id="68" name="Google Shape;68;p13"/>
          <p:cNvSpPr txBox="1">
            <a:spLocks noGrp="1"/>
          </p:cNvSpPr>
          <p:nvPr>
            <p:ph type="ctrTitle"/>
          </p:nvPr>
        </p:nvSpPr>
        <p:spPr>
          <a:xfrm>
            <a:off x="1156050" y="2684889"/>
            <a:ext cx="7136700" cy="1022400"/>
          </a:xfrm>
          <a:prstGeom prst="rect">
            <a:avLst/>
          </a:prstGeom>
        </p:spPr>
        <p:txBody>
          <a:bodyPr spcFirstLastPara="1" vert="horz" wrap="square" lIns="91425" tIns="91425" rIns="91425" bIns="91425" rtlCol="0" anchor="b" anchorCtr="0">
            <a:noAutofit/>
          </a:bodyPr>
          <a:lstStyle/>
          <a:p>
            <a:pPr algn="ctr">
              <a:spcBef>
                <a:spcPts val="0"/>
              </a:spcBef>
              <a:buSzPts val="891"/>
            </a:pPr>
            <a:r>
              <a:rPr lang="en" sz="2350" dirty="0">
                <a:solidFill>
                  <a:schemeClr val="dk2"/>
                </a:solidFill>
                <a:latin typeface="Open Sans"/>
                <a:ea typeface="Open Sans"/>
                <a:cs typeface="Open Sans"/>
                <a:sym typeface="Open Sans"/>
              </a:rPr>
              <a:t> </a:t>
            </a:r>
            <a:endParaRPr sz="4084" dirty="0"/>
          </a:p>
        </p:txBody>
      </p:sp>
      <p:sp>
        <p:nvSpPr>
          <p:cNvPr id="5" name="Rectangle 4">
            <a:extLst>
              <a:ext uri="{FF2B5EF4-FFF2-40B4-BE49-F238E27FC236}">
                <a16:creationId xmlns:a16="http://schemas.microsoft.com/office/drawing/2014/main" id="{36DDF8D1-B0F0-4961-A3B5-D52377F6FFBA}"/>
              </a:ext>
            </a:extLst>
          </p:cNvPr>
          <p:cNvSpPr/>
          <p:nvPr/>
        </p:nvSpPr>
        <p:spPr>
          <a:xfrm>
            <a:off x="1629698" y="2882449"/>
            <a:ext cx="5884606" cy="646331"/>
          </a:xfrm>
          <a:prstGeom prst="rect">
            <a:avLst/>
          </a:prstGeom>
        </p:spPr>
        <p:txBody>
          <a:bodyPr wrap="square">
            <a:spAutoFit/>
          </a:bodyPr>
          <a:lstStyle/>
          <a:p>
            <a:pPr algn="ctr"/>
            <a:r>
              <a:rPr lang="en-US" sz="3600" dirty="0">
                <a:latin typeface="Myriad Pro" panose="020B0503030403020204"/>
                <a:sym typeface="PT Sans Narrow"/>
              </a:rPr>
              <a:t> </a:t>
            </a:r>
            <a:endParaRPr lang="en-US" sz="3600" dirty="0">
              <a:latin typeface="Myriad Pro" panose="020B0503030403020204"/>
            </a:endParaRPr>
          </a:p>
        </p:txBody>
      </p:sp>
      <p:pic>
        <p:nvPicPr>
          <p:cNvPr id="2" name="Picture 1" descr="A blue and orange logo&#10;&#10;AI-generated content may be incorrect.">
            <a:extLst>
              <a:ext uri="{FF2B5EF4-FFF2-40B4-BE49-F238E27FC236}">
                <a16:creationId xmlns:a16="http://schemas.microsoft.com/office/drawing/2014/main" id="{D38E72B4-E948-C079-B081-C39D32385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0002" y="6019800"/>
            <a:ext cx="1253561" cy="6366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Data and Methods</a:t>
            </a:r>
          </a:p>
        </p:txBody>
      </p:sp>
      <p:sp>
        <p:nvSpPr>
          <p:cNvPr id="3" name="Content Placeholder 2"/>
          <p:cNvSpPr>
            <a:spLocks noGrp="1"/>
          </p:cNvSpPr>
          <p:nvPr>
            <p:ph idx="1"/>
          </p:nvPr>
        </p:nvSpPr>
        <p:spPr>
          <a:xfrm>
            <a:off x="112490" y="2264718"/>
            <a:ext cx="5602510" cy="4291955"/>
          </a:xfrm>
        </p:spPr>
        <p:txBody>
          <a:bodyPr>
            <a:normAutofit fontScale="62500" lnSpcReduction="20000"/>
          </a:bodyPr>
          <a:lstStyle/>
          <a:p>
            <a:r>
              <a:rPr lang="en-US" sz="2800" dirty="0">
                <a:latin typeface="Times New Roman" panose="02020603050405020304" pitchFamily="18" charset="0"/>
                <a:cs typeface="Times New Roman" panose="02020603050405020304" pitchFamily="18" charset="0"/>
              </a:rPr>
              <a:t>Hispanic Established Epidemiologic Studies of the Elderly (HEPESE)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3,050 individuals 65 and older </a:t>
            </a:r>
            <a:r>
              <a:rPr lang="en-US" sz="2800" dirty="0">
                <a:solidFill>
                  <a:schemeClr val="tx1"/>
                </a:solidFill>
                <a:latin typeface="Times New Roman" panose="02020603050405020304" pitchFamily="18" charset="0"/>
                <a:cs typeface="Times New Roman" panose="02020603050405020304" pitchFamily="18" charset="0"/>
              </a:rPr>
              <a:t>1993-94</a:t>
            </a:r>
          </a:p>
          <a:p>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902 new cohort added in 2004-05 75+ (wave 5)</a:t>
            </a:r>
          </a:p>
          <a:p>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925 Mexican American-Caregivers Dyads (wave 7)</a:t>
            </a:r>
          </a:p>
          <a:p>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Vital status at the follow up in 2020-21 (wave 10)</a:t>
            </a:r>
          </a:p>
          <a:p>
            <a:pPr lvl="1"/>
            <a:r>
              <a:rPr lang="en-US" dirty="0">
                <a:solidFill>
                  <a:schemeClr val="tx1"/>
                </a:solidFill>
                <a:latin typeface="Times New Roman" panose="02020603050405020304" pitchFamily="18" charset="0"/>
                <a:cs typeface="Times New Roman" panose="02020603050405020304" pitchFamily="18" charset="0"/>
              </a:rPr>
              <a:t>68% dead (n=2701)</a:t>
            </a:r>
          </a:p>
          <a:p>
            <a:pPr lvl="1"/>
            <a:r>
              <a:rPr lang="en-US" dirty="0">
                <a:solidFill>
                  <a:schemeClr val="tx1"/>
                </a:solidFill>
                <a:latin typeface="Times New Roman" panose="02020603050405020304" pitchFamily="18" charset="0"/>
                <a:cs typeface="Times New Roman" panose="02020603050405020304" pitchFamily="18" charset="0"/>
              </a:rPr>
              <a:t>32% survived (1,254)</a:t>
            </a:r>
          </a:p>
          <a:p>
            <a:pPr marL="57150" lvl="1" indent="-57150">
              <a:buNone/>
            </a:pPr>
            <a:endParaRPr lang="en-US" sz="1700" dirty="0">
              <a:solidFill>
                <a:schemeClr val="tx1"/>
              </a:solidFill>
              <a:latin typeface="Times New Roman" panose="02020603050405020304" pitchFamily="18" charset="0"/>
              <a:cs typeface="Times New Roman" panose="02020603050405020304" pitchFamily="18" charset="0"/>
            </a:endParaRPr>
          </a:p>
          <a:p>
            <a:pPr marL="57150" lvl="1" indent="-57150">
              <a:buNone/>
            </a:pPr>
            <a:endParaRPr lang="en-US" sz="1700" dirty="0">
              <a:solidFill>
                <a:schemeClr val="tx1"/>
              </a:solidFill>
              <a:latin typeface="Times New Roman" panose="02020603050405020304" pitchFamily="18" charset="0"/>
              <a:cs typeface="Times New Roman" panose="02020603050405020304" pitchFamily="18" charset="0"/>
            </a:endParaRPr>
          </a:p>
          <a:p>
            <a:pPr marL="57150" lvl="1" indent="-57150">
              <a:buNone/>
            </a:pPr>
            <a:endParaRPr lang="en-US" sz="1700" dirty="0">
              <a:solidFill>
                <a:schemeClr val="tx1"/>
              </a:solidFill>
              <a:latin typeface="Times New Roman" panose="02020603050405020304" pitchFamily="18" charset="0"/>
              <a:cs typeface="Times New Roman" panose="02020603050405020304" pitchFamily="18" charset="0"/>
            </a:endParaRPr>
          </a:p>
          <a:p>
            <a:pPr marL="57150" lvl="1" indent="-57150">
              <a:buNone/>
            </a:pPr>
            <a:endParaRPr lang="en-US" sz="1700" dirty="0">
              <a:solidFill>
                <a:schemeClr val="tx1"/>
              </a:solidFill>
              <a:latin typeface="Times New Roman" panose="02020603050405020304" pitchFamily="18" charset="0"/>
              <a:cs typeface="Times New Roman" panose="02020603050405020304" pitchFamily="18" charset="0"/>
            </a:endParaRPr>
          </a:p>
          <a:p>
            <a:pPr marL="57150" lvl="1" indent="-57150">
              <a:buNone/>
            </a:pPr>
            <a:endParaRPr lang="en-US" sz="1700" dirty="0">
              <a:solidFill>
                <a:schemeClr val="tx1"/>
              </a:solidFill>
              <a:latin typeface="Times New Roman" panose="02020603050405020304" pitchFamily="18" charset="0"/>
              <a:cs typeface="Times New Roman" panose="02020603050405020304" pitchFamily="18" charset="0"/>
            </a:endParaRPr>
          </a:p>
          <a:p>
            <a:pPr marL="57150" lvl="1" indent="-57150">
              <a:buNone/>
            </a:pPr>
            <a:r>
              <a:rPr lang="en-US" sz="1700" dirty="0">
                <a:solidFill>
                  <a:schemeClr val="tx1"/>
                </a:solidFill>
                <a:latin typeface="Times New Roman" panose="02020603050405020304" pitchFamily="18" charset="0"/>
                <a:cs typeface="Times New Roman" panose="02020603050405020304" pitchFamily="18" charset="0"/>
              </a:rPr>
              <a:t>Source: ICPSR/NACDA  </a:t>
            </a:r>
          </a:p>
          <a:p>
            <a:pPr lvl="1"/>
            <a:endParaRPr lang="en-US"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6BF6558-82A4-BCD7-B3E0-4BDE5286B9FD}"/>
              </a:ext>
            </a:extLst>
          </p:cNvPr>
          <p:cNvPicPr>
            <a:picLocks noChangeAspect="1"/>
          </p:cNvPicPr>
          <p:nvPr/>
        </p:nvPicPr>
        <p:blipFill>
          <a:blip r:embed="rId3"/>
          <a:stretch>
            <a:fillRect/>
          </a:stretch>
        </p:blipFill>
        <p:spPr>
          <a:xfrm>
            <a:off x="5715000" y="1858963"/>
            <a:ext cx="3316511" cy="4291956"/>
          </a:xfrm>
          <a:prstGeom prst="rect">
            <a:avLst/>
          </a:prstGeom>
        </p:spPr>
      </p:pic>
    </p:spTree>
    <p:extLst>
      <p:ext uri="{BB962C8B-B14F-4D97-AF65-F5344CB8AC3E}">
        <p14:creationId xmlns:p14="http://schemas.microsoft.com/office/powerpoint/2010/main" val="2756318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37"/>
            <a:ext cx="8458200" cy="1143000"/>
          </a:xfrm>
        </p:spPr>
        <p:txBody>
          <a:bodyPr>
            <a:normAutofit/>
          </a:bodyPr>
          <a:lstStyle/>
          <a:p>
            <a:r>
              <a:rPr lang="en-US" dirty="0">
                <a:latin typeface="Times New Roman" panose="02020603050405020304" pitchFamily="18" charset="0"/>
                <a:cs typeface="Times New Roman" panose="02020603050405020304" pitchFamily="18" charset="0"/>
              </a:rPr>
              <a:t>Defining Dementia in the HEPESE</a:t>
            </a:r>
          </a:p>
        </p:txBody>
      </p:sp>
      <p:sp>
        <p:nvSpPr>
          <p:cNvPr id="3" name="Content Placeholder 2"/>
          <p:cNvSpPr>
            <a:spLocks noGrp="1"/>
          </p:cNvSpPr>
          <p:nvPr>
            <p:ph idx="1"/>
          </p:nvPr>
        </p:nvSpPr>
        <p:spPr>
          <a:xfrm>
            <a:off x="457200" y="2628900"/>
            <a:ext cx="8229600" cy="3143250"/>
          </a:xfrm>
        </p:spPr>
        <p:txBody>
          <a:bodyPr>
            <a:normAutofit/>
          </a:bodyPr>
          <a:lstStyle/>
          <a:p>
            <a:r>
              <a:rPr lang="en-US" dirty="0">
                <a:latin typeface="Times New Roman" panose="02020603050405020304" pitchFamily="18" charset="0"/>
                <a:cs typeface="Times New Roman" panose="02020603050405020304" pitchFamily="18" charset="0"/>
              </a:rPr>
              <a:t>Mini Mental Status Examination (MMSE)</a:t>
            </a:r>
          </a:p>
          <a:p>
            <a:pPr marL="0" indent="0">
              <a:buNone/>
            </a:pPr>
            <a:r>
              <a:rPr lang="en-US" sz="1425" dirty="0">
                <a:latin typeface="Times New Roman" panose="02020603050405020304" pitchFamily="18" charset="0"/>
                <a:cs typeface="Times New Roman" panose="02020603050405020304" pitchFamily="18" charset="0"/>
              </a:rPr>
              <a:t>      18 and under and at least one IADL disability, report of Alzheimer's disease, or proxy report of dementia</a:t>
            </a:r>
          </a:p>
          <a:p>
            <a:r>
              <a:rPr lang="en-US" dirty="0">
                <a:latin typeface="Times New Roman" panose="02020603050405020304" pitchFamily="18" charset="0"/>
                <a:cs typeface="Times New Roman" panose="02020603050405020304" pitchFamily="18" charset="0"/>
              </a:rPr>
              <a:t>Cognitive Impairment, No Dementia (CIND)</a:t>
            </a:r>
          </a:p>
          <a:p>
            <a:pPr marL="0" indent="0">
              <a:buNone/>
            </a:pPr>
            <a:r>
              <a:rPr lang="en-US" sz="1950" dirty="0">
                <a:latin typeface="Times New Roman" panose="02020603050405020304" pitchFamily="18" charset="0"/>
                <a:cs typeface="Times New Roman" panose="02020603050405020304" pitchFamily="18" charset="0"/>
              </a:rPr>
              <a:t>    MMSE 18 and under; no IADL disability</a:t>
            </a:r>
          </a:p>
          <a:p>
            <a:r>
              <a:rPr lang="en-US" dirty="0">
                <a:latin typeface="Times New Roman" panose="02020603050405020304" pitchFamily="18" charset="0"/>
                <a:cs typeface="Times New Roman" panose="02020603050405020304" pitchFamily="18" charset="0"/>
              </a:rPr>
              <a:t>No Dementia</a:t>
            </a:r>
          </a:p>
          <a:p>
            <a:pPr marL="0" indent="0">
              <a:buNone/>
            </a:pPr>
            <a:r>
              <a:rPr lang="en-US" sz="1350" dirty="0">
                <a:latin typeface="Times New Roman" panose="02020603050405020304" pitchFamily="18" charset="0"/>
                <a:cs typeface="Times New Roman" panose="02020603050405020304" pitchFamily="18" charset="0"/>
              </a:rPr>
              <a:t>       MMSE above 18</a:t>
            </a:r>
          </a:p>
          <a:p>
            <a:endParaRPr lang="en-US" dirty="0"/>
          </a:p>
        </p:txBody>
      </p:sp>
    </p:spTree>
    <p:extLst>
      <p:ext uri="{BB962C8B-B14F-4D97-AF65-F5344CB8AC3E}">
        <p14:creationId xmlns:p14="http://schemas.microsoft.com/office/powerpoint/2010/main" val="1128672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Times New Roman" panose="02020603050405020304" pitchFamily="18" charset="0"/>
                <a:cs typeface="Times New Roman" panose="02020603050405020304" pitchFamily="18" charset="0"/>
              </a:rPr>
              <a:t>Living Arrangements Among Elderly Mexican-Americans 80 and Over: 2010                   </a:t>
            </a:r>
          </a:p>
        </p:txBody>
      </p:sp>
      <p:sp>
        <p:nvSpPr>
          <p:cNvPr id="3" name="Slide Number Placeholder 2"/>
          <p:cNvSpPr>
            <a:spLocks noGrp="1"/>
          </p:cNvSpPr>
          <p:nvPr>
            <p:ph type="sldNum" sz="quarter" idx="12"/>
          </p:nvPr>
        </p:nvSpPr>
        <p:spPr>
          <a:xfrm>
            <a:off x="7600950" y="5624514"/>
            <a:ext cx="2057400" cy="273844"/>
          </a:xfrm>
          <a:prstGeom prst="rect">
            <a:avLst/>
          </a:prstGeom>
        </p:spPr>
        <p:txBody>
          <a:bodyPr vert="horz" lIns="68580" tIns="34290" rIns="68580" bIns="3429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D428474-AC91-4786-81DE-C39E5FA2EE51}" type="slidenum">
              <a:rPr lang="en-US">
                <a:solidFill>
                  <a:prstClr val="black">
                    <a:tint val="75000"/>
                  </a:prstClr>
                </a:solidFill>
                <a:latin typeface="Calibri"/>
              </a:rPr>
              <a:pPr/>
              <a:t>12</a:t>
            </a:fld>
            <a:endParaRPr lang="en-US">
              <a:solidFill>
                <a:prstClr val="black">
                  <a:tint val="75000"/>
                </a:prstClr>
              </a:solidFill>
              <a:latin typeface="Calibri"/>
            </a:endParaRPr>
          </a:p>
        </p:txBody>
      </p:sp>
      <p:sp>
        <p:nvSpPr>
          <p:cNvPr id="4" name="TextBox 3"/>
          <p:cNvSpPr txBox="1"/>
          <p:nvPr/>
        </p:nvSpPr>
        <p:spPr>
          <a:xfrm>
            <a:off x="304800" y="6324600"/>
            <a:ext cx="3212939" cy="248209"/>
          </a:xfrm>
          <a:prstGeom prst="rect">
            <a:avLst/>
          </a:prstGeom>
          <a:noFill/>
        </p:spPr>
        <p:txBody>
          <a:bodyPr wrap="square" rtlCol="0">
            <a:spAutoFit/>
          </a:bodyPr>
          <a:lstStyle/>
          <a:p>
            <a:pPr defTabSz="342900"/>
            <a:r>
              <a:rPr lang="en-US" sz="1013" dirty="0">
                <a:solidFill>
                  <a:prstClr val="black"/>
                </a:solidFill>
                <a:latin typeface="Times New Roman" panose="02020603050405020304" pitchFamily="18" charset="0"/>
                <a:cs typeface="Times New Roman" panose="02020603050405020304" pitchFamily="18" charset="0"/>
              </a:rPr>
              <a:t>Source: Cantu and Angel, 2017</a:t>
            </a:r>
          </a:p>
        </p:txBody>
      </p:sp>
      <p:graphicFrame>
        <p:nvGraphicFramePr>
          <p:cNvPr id="13" name="Chart 12">
            <a:extLst>
              <a:ext uri="{FF2B5EF4-FFF2-40B4-BE49-F238E27FC236}">
                <a16:creationId xmlns:a16="http://schemas.microsoft.com/office/drawing/2014/main" id="{6E3FD10B-4B6E-5923-BA90-02CDB62093EE}"/>
              </a:ext>
            </a:extLst>
          </p:cNvPr>
          <p:cNvGraphicFramePr/>
          <p:nvPr/>
        </p:nvGraphicFramePr>
        <p:xfrm>
          <a:off x="1198180" y="2773575"/>
          <a:ext cx="6928945" cy="26564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37842743"/>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4E8D9-680D-DBE5-1561-7632081EC626}"/>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Growing Dependency </a:t>
            </a:r>
            <a:endParaRPr lang="en-US" dirty="0"/>
          </a:p>
        </p:txBody>
      </p:sp>
      <p:graphicFrame>
        <p:nvGraphicFramePr>
          <p:cNvPr id="5" name="Chart 4">
            <a:extLst>
              <a:ext uri="{FF2B5EF4-FFF2-40B4-BE49-F238E27FC236}">
                <a16:creationId xmlns:a16="http://schemas.microsoft.com/office/drawing/2014/main" id="{4329F47E-88E5-EAB5-EA70-9EA93AC3B10C}"/>
              </a:ext>
            </a:extLst>
          </p:cNvPr>
          <p:cNvGraphicFramePr/>
          <p:nvPr>
            <p:extLst>
              <p:ext uri="{D42A27DB-BD31-4B8C-83A1-F6EECF244321}">
                <p14:modId xmlns:p14="http://schemas.microsoft.com/office/powerpoint/2010/main" val="2119052578"/>
              </p:ext>
            </p:extLst>
          </p:nvPr>
        </p:nvGraphicFramePr>
        <p:xfrm>
          <a:off x="1295400" y="2947370"/>
          <a:ext cx="5908675" cy="3303905"/>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7">
            <a:extLst>
              <a:ext uri="{FF2B5EF4-FFF2-40B4-BE49-F238E27FC236}">
                <a16:creationId xmlns:a16="http://schemas.microsoft.com/office/drawing/2014/main" id="{2C97994B-0B29-023B-ADDF-2B45B2586C4F}"/>
              </a:ext>
            </a:extLst>
          </p:cNvPr>
          <p:cNvSpPr txBox="1">
            <a:spLocks noGrp="1"/>
          </p:cNvSpPr>
          <p:nvPr>
            <p:ph idx="1"/>
          </p:nvPr>
        </p:nvSpPr>
        <p:spPr>
          <a:xfrm>
            <a:off x="428445" y="2778093"/>
            <a:ext cx="8229600" cy="338554"/>
          </a:xfrm>
          <a:prstGeom prst="rect">
            <a:avLst/>
          </a:prstGeom>
          <a:noFill/>
        </p:spPr>
        <p:txBody>
          <a:bodyPr wrap="square" rtlCol="0">
            <a:spAutoFit/>
          </a:bodyPr>
          <a:lstStyle/>
          <a:p>
            <a:pPr marL="0" indent="0" algn="ctr">
              <a:buNone/>
            </a:pPr>
            <a:r>
              <a:rPr lang="en-US" sz="1600" i="1" dirty="0">
                <a:solidFill>
                  <a:schemeClr val="tx1"/>
                </a:solidFill>
                <a:latin typeface="Times New Roman" panose="02020603050405020304" pitchFamily="18" charset="0"/>
                <a:cs typeface="Times New Roman" panose="02020603050405020304" pitchFamily="18" charset="0"/>
              </a:rPr>
              <a:t>Living Arrangement Changes Between 1993-94 and 2010-11</a:t>
            </a:r>
          </a:p>
        </p:txBody>
      </p:sp>
      <p:sp>
        <p:nvSpPr>
          <p:cNvPr id="10" name="TextBox 9">
            <a:extLst>
              <a:ext uri="{FF2B5EF4-FFF2-40B4-BE49-F238E27FC236}">
                <a16:creationId xmlns:a16="http://schemas.microsoft.com/office/drawing/2014/main" id="{3C41A240-CB50-6592-5CC4-B5BCE385F417}"/>
              </a:ext>
            </a:extLst>
          </p:cNvPr>
          <p:cNvSpPr txBox="1"/>
          <p:nvPr/>
        </p:nvSpPr>
        <p:spPr>
          <a:xfrm>
            <a:off x="-13252" y="6172200"/>
            <a:ext cx="9782355" cy="338554"/>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Source: HEPESE</a:t>
            </a:r>
          </a:p>
        </p:txBody>
      </p:sp>
    </p:spTree>
    <p:extLst>
      <p:ext uri="{BB962C8B-B14F-4D97-AF65-F5344CB8AC3E}">
        <p14:creationId xmlns:p14="http://schemas.microsoft.com/office/powerpoint/2010/main" val="2969797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D2119B6-500C-5245-985C-9E3EFE8C24E0}"/>
              </a:ext>
            </a:extLst>
          </p:cNvPr>
          <p:cNvSpPr txBox="1"/>
          <p:nvPr/>
        </p:nvSpPr>
        <p:spPr>
          <a:xfrm>
            <a:off x="-54429" y="990600"/>
            <a:ext cx="2209799" cy="2246769"/>
          </a:xfrm>
          <a:prstGeom prst="rect">
            <a:avLst/>
          </a:prstGeom>
          <a:noFill/>
        </p:spPr>
        <p:txBody>
          <a:bodyPr wrap="square" rtlCol="0">
            <a:spAutoFit/>
          </a:bodyPr>
          <a:lstStyle/>
          <a:p>
            <a:pPr defTabSz="685800"/>
            <a:r>
              <a:rPr lang="en-US" sz="2800" dirty="0">
                <a:solidFill>
                  <a:prstClr val="black"/>
                </a:solidFill>
                <a:latin typeface="Times New Roman" panose="02020603050405020304" pitchFamily="18" charset="0"/>
                <a:cs typeface="Times New Roman" panose="02020603050405020304" pitchFamily="18" charset="0"/>
              </a:rPr>
              <a:t>Dementia Predicts Transitions to Living with Others  </a:t>
            </a:r>
          </a:p>
        </p:txBody>
      </p:sp>
      <p:graphicFrame>
        <p:nvGraphicFramePr>
          <p:cNvPr id="2" name="Table 1">
            <a:extLst>
              <a:ext uri="{FF2B5EF4-FFF2-40B4-BE49-F238E27FC236}">
                <a16:creationId xmlns:a16="http://schemas.microsoft.com/office/drawing/2014/main" id="{71782155-ED74-25C5-57DA-CA7222B63E22}"/>
              </a:ext>
            </a:extLst>
          </p:cNvPr>
          <p:cNvGraphicFramePr>
            <a:graphicFrameLocks noGrp="1"/>
          </p:cNvGraphicFramePr>
          <p:nvPr>
            <p:extLst>
              <p:ext uri="{D42A27DB-BD31-4B8C-83A1-F6EECF244321}">
                <p14:modId xmlns:p14="http://schemas.microsoft.com/office/powerpoint/2010/main" val="4171678928"/>
              </p:ext>
            </p:extLst>
          </p:nvPr>
        </p:nvGraphicFramePr>
        <p:xfrm>
          <a:off x="2667000" y="762000"/>
          <a:ext cx="6560823" cy="5977604"/>
        </p:xfrm>
        <a:graphic>
          <a:graphicData uri="http://schemas.openxmlformats.org/drawingml/2006/table">
            <a:tbl>
              <a:tblPr>
                <a:tableStyleId>{5C22544A-7EE6-4342-B048-85BDC9FD1C3A}</a:tableStyleId>
              </a:tblPr>
              <a:tblGrid>
                <a:gridCol w="1496434">
                  <a:extLst>
                    <a:ext uri="{9D8B030D-6E8A-4147-A177-3AD203B41FA5}">
                      <a16:colId xmlns:a16="http://schemas.microsoft.com/office/drawing/2014/main" val="3453051215"/>
                    </a:ext>
                  </a:extLst>
                </a:gridCol>
                <a:gridCol w="228600">
                  <a:extLst>
                    <a:ext uri="{9D8B030D-6E8A-4147-A177-3AD203B41FA5}">
                      <a16:colId xmlns:a16="http://schemas.microsoft.com/office/drawing/2014/main" val="923705"/>
                    </a:ext>
                  </a:extLst>
                </a:gridCol>
                <a:gridCol w="4835789">
                  <a:extLst>
                    <a:ext uri="{9D8B030D-6E8A-4147-A177-3AD203B41FA5}">
                      <a16:colId xmlns:a16="http://schemas.microsoft.com/office/drawing/2014/main" val="908579311"/>
                    </a:ext>
                  </a:extLst>
                </a:gridCol>
              </a:tblGrid>
              <a:tr h="165722">
                <a:tc gridSpan="3">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Multinomial Logistic Regression Predicting Transition, ref Living Alone </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6264055"/>
                  </a:ext>
                </a:extLst>
              </a:tr>
              <a:tr h="221627">
                <a:tc>
                  <a:txBody>
                    <a:bodyPr/>
                    <a:lstStyle/>
                    <a:p>
                      <a:pPr algn="l" fontAlgn="b"/>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tc rowSpan="21">
                  <a:txBody>
                    <a:bodyPr/>
                    <a:lstStyle/>
                    <a:p>
                      <a:pPr algn="ctr" fontAlgn="b"/>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Transition to Others</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extLst>
                  <a:ext uri="{0D108BD9-81ED-4DB2-BD59-A6C34878D82A}">
                    <a16:rowId xmlns:a16="http://schemas.microsoft.com/office/drawing/2014/main" val="1491575628"/>
                  </a:ext>
                </a:extLst>
              </a:tr>
              <a:tr h="165722">
                <a:tc>
                  <a:txBody>
                    <a:bodyPr/>
                    <a:lstStyle/>
                    <a:p>
                      <a:pPr algn="l" fontAlgn="b"/>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tc vMerge="1">
                  <a:txBody>
                    <a:bodyPr/>
                    <a:lstStyle/>
                    <a:p>
                      <a:pPr algn="ctr" fontAlgn="b"/>
                      <a:endParaRPr lang="en-US" sz="1100" b="0" i="0" u="none" strike="noStrike" dirty="0">
                        <a:solidFill>
                          <a:srgbClr val="000000"/>
                        </a:solidFill>
                        <a:effectLst/>
                        <a:latin typeface="Calibri" panose="020F0502020204030204" pitchFamily="34" charset="0"/>
                      </a:endParaRPr>
                    </a:p>
                  </a:txBody>
                  <a:tcPr marL="5702" marR="5702" marT="5702" marB="0" anchor="b"/>
                </a:tc>
                <a:tc>
                  <a:txBody>
                    <a:bodyPr/>
                    <a:lstStyle/>
                    <a:p>
                      <a:pPr algn="ctr" fontAlgn="b"/>
                      <a:r>
                        <a:rPr lang="en-US" sz="1600" b="1" u="none" strike="noStrike" dirty="0">
                          <a:effectLst/>
                          <a:latin typeface="Times New Roman" panose="02020603050405020304" pitchFamily="18" charset="0"/>
                          <a:cs typeface="Times New Roman" panose="02020603050405020304" pitchFamily="18" charset="0"/>
                        </a:rPr>
                        <a:t>HEPESE</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extLst>
                  <a:ext uri="{0D108BD9-81ED-4DB2-BD59-A6C34878D82A}">
                    <a16:rowId xmlns:a16="http://schemas.microsoft.com/office/drawing/2014/main" val="3393275625"/>
                  </a:ext>
                </a:extLst>
              </a:tr>
              <a:tr h="165722">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Female</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tc vMerge="1">
                  <a:txBody>
                    <a:bodyPr/>
                    <a:lstStyle/>
                    <a:p>
                      <a:pPr algn="r" fontAlgn="b"/>
                      <a:endParaRPr lang="en-US" sz="1100" b="0" i="0" u="none" strike="noStrike" dirty="0">
                        <a:solidFill>
                          <a:srgbClr val="000000"/>
                        </a:solidFill>
                        <a:effectLst/>
                        <a:latin typeface="Calibri" panose="020F0502020204030204" pitchFamily="34" charset="0"/>
                      </a:endParaRPr>
                    </a:p>
                  </a:txBody>
                  <a:tcPr marL="5702" marR="5702" marT="5702"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0.98</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extLst>
                  <a:ext uri="{0D108BD9-81ED-4DB2-BD59-A6C34878D82A}">
                    <a16:rowId xmlns:a16="http://schemas.microsoft.com/office/drawing/2014/main" val="1576693462"/>
                  </a:ext>
                </a:extLst>
              </a:tr>
              <a:tr h="165722">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Age</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tc vMerge="1">
                  <a:txBody>
                    <a:bodyPr/>
                    <a:lstStyle/>
                    <a:p>
                      <a:pPr algn="r" fontAlgn="b"/>
                      <a:endParaRPr lang="en-US" sz="1100" b="0" i="0" u="none" strike="noStrike" dirty="0">
                        <a:solidFill>
                          <a:srgbClr val="000000"/>
                        </a:solidFill>
                        <a:effectLst/>
                        <a:latin typeface="Calibri" panose="020F0502020204030204" pitchFamily="34" charset="0"/>
                      </a:endParaRPr>
                    </a:p>
                  </a:txBody>
                  <a:tcPr marL="5702" marR="5702" marT="5702" marB="0" anchor="b"/>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1.01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extLst>
                  <a:ext uri="{0D108BD9-81ED-4DB2-BD59-A6C34878D82A}">
                    <a16:rowId xmlns:a16="http://schemas.microsoft.com/office/drawing/2014/main" val="3054828631"/>
                  </a:ext>
                </a:extLst>
              </a:tr>
              <a:tr h="165722">
                <a:tc>
                  <a:txBody>
                    <a:bodyPr/>
                    <a:lstStyle/>
                    <a:p>
                      <a:pPr algn="l" fontAlgn="b"/>
                      <a:r>
                        <a:rPr lang="en-US" sz="1600" u="none" strike="noStrike">
                          <a:effectLst/>
                          <a:latin typeface="Times New Roman" panose="02020603050405020304" pitchFamily="18" charset="0"/>
                          <a:cs typeface="Times New Roman" panose="02020603050405020304" pitchFamily="18" charset="0"/>
                        </a:rPr>
                        <a:t>Living Alone</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tc vMerge="1">
                  <a:txBody>
                    <a:bodyPr/>
                    <a:lstStyle/>
                    <a:p>
                      <a:pPr algn="r" fontAlgn="b"/>
                      <a:endParaRPr lang="en-US" sz="1100" b="0" i="0" u="none" strike="noStrike" dirty="0">
                        <a:solidFill>
                          <a:srgbClr val="000000"/>
                        </a:solidFill>
                        <a:effectLst/>
                        <a:latin typeface="Calibri" panose="020F0502020204030204" pitchFamily="34" charset="0"/>
                      </a:endParaRPr>
                    </a:p>
                  </a:txBody>
                  <a:tcPr marL="5702" marR="5702" marT="5702"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0.03***</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extLst>
                  <a:ext uri="{0D108BD9-81ED-4DB2-BD59-A6C34878D82A}">
                    <a16:rowId xmlns:a16="http://schemas.microsoft.com/office/drawing/2014/main" val="3787582724"/>
                  </a:ext>
                </a:extLst>
              </a:tr>
              <a:tr h="165722">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Dementia</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tc vMerge="1">
                  <a:txBody>
                    <a:bodyPr/>
                    <a:lstStyle/>
                    <a:p>
                      <a:pPr algn="r" fontAlgn="b"/>
                      <a:endParaRPr lang="en-US" sz="1100" b="0" i="0" u="none" strike="noStrike">
                        <a:solidFill>
                          <a:srgbClr val="000000"/>
                        </a:solidFill>
                        <a:effectLst/>
                        <a:latin typeface="Calibri" panose="020F0502020204030204" pitchFamily="34" charset="0"/>
                      </a:endParaRPr>
                    </a:p>
                  </a:txBody>
                  <a:tcPr marL="5702" marR="5702" marT="5702"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1.69**</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extLst>
                  <a:ext uri="{0D108BD9-81ED-4DB2-BD59-A6C34878D82A}">
                    <a16:rowId xmlns:a16="http://schemas.microsoft.com/office/drawing/2014/main" val="485287600"/>
                  </a:ext>
                </a:extLst>
              </a:tr>
              <a:tr h="165722">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Poverty </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tc vMerge="1">
                  <a:txBody>
                    <a:bodyPr/>
                    <a:lstStyle/>
                    <a:p>
                      <a:pPr algn="r" fontAlgn="b"/>
                      <a:endParaRPr lang="en-US" sz="1100" b="0" i="0" u="none" strike="noStrike" dirty="0">
                        <a:solidFill>
                          <a:srgbClr val="000000"/>
                        </a:solidFill>
                        <a:effectLst/>
                        <a:latin typeface="Calibri" panose="020F0502020204030204" pitchFamily="34" charset="0"/>
                      </a:endParaRPr>
                    </a:p>
                  </a:txBody>
                  <a:tcPr marL="5702" marR="5702" marT="5702"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1.06</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extLst>
                  <a:ext uri="{0D108BD9-81ED-4DB2-BD59-A6C34878D82A}">
                    <a16:rowId xmlns:a16="http://schemas.microsoft.com/office/drawing/2014/main" val="926190924"/>
                  </a:ext>
                </a:extLst>
              </a:tr>
              <a:tr h="165722">
                <a:tc>
                  <a:txBody>
                    <a:bodyPr/>
                    <a:lstStyle/>
                    <a:p>
                      <a:pPr algn="l" fontAlgn="b"/>
                      <a:r>
                        <a:rPr lang="en-US" sz="1600" u="none" strike="noStrike">
                          <a:effectLst/>
                          <a:latin typeface="Times New Roman" panose="02020603050405020304" pitchFamily="18" charset="0"/>
                          <a:cs typeface="Times New Roman" panose="02020603050405020304" pitchFamily="18" charset="0"/>
                        </a:rPr>
                        <a:t>Number of Living Kids</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tc vMerge="1">
                  <a:txBody>
                    <a:bodyPr/>
                    <a:lstStyle/>
                    <a:p>
                      <a:pPr algn="r" fontAlgn="b"/>
                      <a:endParaRPr lang="en-US" sz="1100" b="0" i="0" u="none" strike="noStrike" dirty="0">
                        <a:solidFill>
                          <a:srgbClr val="000000"/>
                        </a:solidFill>
                        <a:effectLst/>
                        <a:latin typeface="Calibri" panose="020F0502020204030204" pitchFamily="34" charset="0"/>
                      </a:endParaRPr>
                    </a:p>
                  </a:txBody>
                  <a:tcPr marL="5702" marR="5702" marT="5702"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0.97</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extLst>
                  <a:ext uri="{0D108BD9-81ED-4DB2-BD59-A6C34878D82A}">
                    <a16:rowId xmlns:a16="http://schemas.microsoft.com/office/drawing/2014/main" val="2120811440"/>
                  </a:ext>
                </a:extLst>
              </a:tr>
              <a:tr h="165722">
                <a:tc>
                  <a:txBody>
                    <a:bodyPr/>
                    <a:lstStyle/>
                    <a:p>
                      <a:pPr algn="l" fontAlgn="b"/>
                      <a:r>
                        <a:rPr lang="en-US" sz="1600" u="none" strike="noStrike">
                          <a:effectLst/>
                          <a:latin typeface="Times New Roman" panose="02020603050405020304" pitchFamily="18" charset="0"/>
                          <a:cs typeface="Times New Roman" panose="02020603050405020304" pitchFamily="18" charset="0"/>
                        </a:rPr>
                        <a:t>No Education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tc vMerge="1">
                  <a:txBody>
                    <a:bodyPr/>
                    <a:lstStyle/>
                    <a:p>
                      <a:pPr algn="r" fontAlgn="b"/>
                      <a:endParaRPr lang="en-US" sz="1100" b="0" i="0" u="none" strike="noStrike" dirty="0">
                        <a:solidFill>
                          <a:srgbClr val="000000"/>
                        </a:solidFill>
                        <a:effectLst/>
                        <a:latin typeface="Calibri" panose="020F0502020204030204" pitchFamily="34" charset="0"/>
                      </a:endParaRPr>
                    </a:p>
                  </a:txBody>
                  <a:tcPr marL="5702" marR="5702" marT="5702"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0.95</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extLst>
                  <a:ext uri="{0D108BD9-81ED-4DB2-BD59-A6C34878D82A}">
                    <a16:rowId xmlns:a16="http://schemas.microsoft.com/office/drawing/2014/main" val="4111657817"/>
                  </a:ext>
                </a:extLst>
              </a:tr>
              <a:tr h="165722">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1-6 Years</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tc vMerge="1">
                  <a:txBody>
                    <a:bodyPr/>
                    <a:lstStyle/>
                    <a:p>
                      <a:pPr algn="r" fontAlgn="b"/>
                      <a:endParaRPr lang="en-US" sz="1100" b="0" i="0" u="none" strike="noStrike" dirty="0">
                        <a:solidFill>
                          <a:srgbClr val="000000"/>
                        </a:solidFill>
                        <a:effectLst/>
                        <a:latin typeface="Calibri" panose="020F0502020204030204" pitchFamily="34" charset="0"/>
                      </a:endParaRPr>
                    </a:p>
                  </a:txBody>
                  <a:tcPr marL="5702" marR="5702" marT="5702" marB="0" anchor="b"/>
                </a:tc>
                <a:tc>
                  <a:txBody>
                    <a:bodyPr/>
                    <a:lstStyle/>
                    <a:p>
                      <a:pPr algn="ctr" fontAlgn="b"/>
                      <a:r>
                        <a:rPr lang="en-US" sz="1600" u="none" strike="noStrike">
                          <a:effectLst/>
                          <a:latin typeface="Times New Roman" panose="02020603050405020304" pitchFamily="18" charset="0"/>
                          <a:cs typeface="Times New Roman" panose="02020603050405020304" pitchFamily="18" charset="0"/>
                        </a:rPr>
                        <a:t>1.01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extLst>
                  <a:ext uri="{0D108BD9-81ED-4DB2-BD59-A6C34878D82A}">
                    <a16:rowId xmlns:a16="http://schemas.microsoft.com/office/drawing/2014/main" val="1323788967"/>
                  </a:ext>
                </a:extLst>
              </a:tr>
              <a:tr h="165722">
                <a:tc>
                  <a:txBody>
                    <a:bodyPr/>
                    <a:lstStyle/>
                    <a:p>
                      <a:pPr algn="l" fontAlgn="b"/>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tc vMerge="1">
                  <a:txBody>
                    <a:bodyPr/>
                    <a:lstStyle/>
                    <a:p>
                      <a:pPr algn="r" fontAlgn="b"/>
                      <a:endParaRPr lang="en-US" sz="1100" b="0" i="0" u="none" strike="noStrike" dirty="0">
                        <a:solidFill>
                          <a:srgbClr val="000000"/>
                        </a:solidFill>
                        <a:effectLst/>
                        <a:latin typeface="Calibri" panose="020F0502020204030204" pitchFamily="34" charset="0"/>
                      </a:endParaRPr>
                    </a:p>
                  </a:txBody>
                  <a:tcPr marL="5702" marR="5702" marT="5702" marB="0" anchor="b"/>
                </a:tc>
                <a:tc>
                  <a:txBody>
                    <a:bodyPr/>
                    <a:lstStyle/>
                    <a:p>
                      <a:pPr algn="ctr" fontAlgn="b"/>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extLst>
                  <a:ext uri="{0D108BD9-81ED-4DB2-BD59-A6C34878D82A}">
                    <a16:rowId xmlns:a16="http://schemas.microsoft.com/office/drawing/2014/main" val="3291184923"/>
                  </a:ext>
                </a:extLst>
              </a:tr>
              <a:tr h="165722">
                <a:tc>
                  <a:txBody>
                    <a:bodyPr/>
                    <a:lstStyle/>
                    <a:p>
                      <a:pPr algn="l" fontAlgn="b"/>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tc vMerge="1">
                  <a:txBody>
                    <a:bodyPr/>
                    <a:lstStyle/>
                    <a:p>
                      <a:pPr algn="ctr" fontAlgn="b"/>
                      <a:endParaRPr lang="en-US" sz="1100" b="0" i="0" u="none" strike="noStrike" dirty="0">
                        <a:solidFill>
                          <a:srgbClr val="000000"/>
                        </a:solidFill>
                        <a:effectLst/>
                        <a:latin typeface="Calibri" panose="020F0502020204030204" pitchFamily="34" charset="0"/>
                      </a:endParaRPr>
                    </a:p>
                  </a:txBody>
                  <a:tcPr marL="5702" marR="5702" marT="5702" marB="0" anchor="b"/>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Death</a:t>
                      </a:r>
                    </a:p>
                  </a:txBody>
                  <a:tcPr marL="5702" marR="5702" marT="5702" marB="0" anchor="b"/>
                </a:tc>
                <a:extLst>
                  <a:ext uri="{0D108BD9-81ED-4DB2-BD59-A6C34878D82A}">
                    <a16:rowId xmlns:a16="http://schemas.microsoft.com/office/drawing/2014/main" val="2061654387"/>
                  </a:ext>
                </a:extLst>
              </a:tr>
              <a:tr h="165722">
                <a:tc>
                  <a:txBody>
                    <a:bodyPr/>
                    <a:lstStyle/>
                    <a:p>
                      <a:pPr algn="l" fontAlgn="b"/>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tc vMerge="1">
                  <a:txBody>
                    <a:bodyPr/>
                    <a:lstStyle/>
                    <a:p>
                      <a:pPr algn="ctr" fontAlgn="b"/>
                      <a:endParaRPr lang="en-US" sz="1100" b="0" i="0" u="none" strike="noStrike" dirty="0">
                        <a:solidFill>
                          <a:srgbClr val="000000"/>
                        </a:solidFill>
                        <a:effectLst/>
                        <a:latin typeface="Calibri" panose="020F0502020204030204" pitchFamily="34" charset="0"/>
                      </a:endParaRPr>
                    </a:p>
                  </a:txBody>
                  <a:tcPr marL="5702" marR="5702" marT="5702"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HEPESE</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extLst>
                  <a:ext uri="{0D108BD9-81ED-4DB2-BD59-A6C34878D82A}">
                    <a16:rowId xmlns:a16="http://schemas.microsoft.com/office/drawing/2014/main" val="1313629732"/>
                  </a:ext>
                </a:extLst>
              </a:tr>
              <a:tr h="165722">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Female</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tc vMerge="1">
                  <a:txBody>
                    <a:bodyPr/>
                    <a:lstStyle/>
                    <a:p>
                      <a:pPr algn="r" fontAlgn="b"/>
                      <a:endParaRPr lang="en-US" sz="1100" b="0" i="0" u="none" strike="noStrike" dirty="0">
                        <a:solidFill>
                          <a:srgbClr val="000000"/>
                        </a:solidFill>
                        <a:effectLst/>
                        <a:latin typeface="Calibri" panose="020F0502020204030204" pitchFamily="34" charset="0"/>
                      </a:endParaRPr>
                    </a:p>
                  </a:txBody>
                  <a:tcPr marL="5702" marR="5702" marT="5702"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0.89</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extLst>
                  <a:ext uri="{0D108BD9-81ED-4DB2-BD59-A6C34878D82A}">
                    <a16:rowId xmlns:a16="http://schemas.microsoft.com/office/drawing/2014/main" val="2999482400"/>
                  </a:ext>
                </a:extLst>
              </a:tr>
              <a:tr h="165722">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Age</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tc vMerge="1">
                  <a:txBody>
                    <a:bodyPr/>
                    <a:lstStyle/>
                    <a:p>
                      <a:pPr algn="r" fontAlgn="b"/>
                      <a:endParaRPr lang="en-US" sz="1100" b="0" i="0" u="none" strike="noStrike" dirty="0">
                        <a:solidFill>
                          <a:srgbClr val="000000"/>
                        </a:solidFill>
                        <a:effectLst/>
                        <a:latin typeface="Calibri" panose="020F0502020204030204" pitchFamily="34" charset="0"/>
                      </a:endParaRPr>
                    </a:p>
                  </a:txBody>
                  <a:tcPr marL="5702" marR="5702" marT="5702"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1.12***</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extLst>
                  <a:ext uri="{0D108BD9-81ED-4DB2-BD59-A6C34878D82A}">
                    <a16:rowId xmlns:a16="http://schemas.microsoft.com/office/drawing/2014/main" val="2223224948"/>
                  </a:ext>
                </a:extLst>
              </a:tr>
              <a:tr h="165722">
                <a:tc>
                  <a:txBody>
                    <a:bodyPr/>
                    <a:lstStyle/>
                    <a:p>
                      <a:pPr algn="l" fontAlgn="b"/>
                      <a:r>
                        <a:rPr lang="en-US" sz="1600" u="none" strike="noStrike">
                          <a:effectLst/>
                          <a:latin typeface="Times New Roman" panose="02020603050405020304" pitchFamily="18" charset="0"/>
                          <a:cs typeface="Times New Roman" panose="02020603050405020304" pitchFamily="18" charset="0"/>
                        </a:rPr>
                        <a:t>Living Alone</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tc vMerge="1">
                  <a:txBody>
                    <a:bodyPr/>
                    <a:lstStyle/>
                    <a:p>
                      <a:pPr algn="r" fontAlgn="b"/>
                      <a:endParaRPr lang="en-US" sz="1100" b="0" i="0" u="none" strike="noStrike" dirty="0">
                        <a:solidFill>
                          <a:srgbClr val="000000"/>
                        </a:solidFill>
                        <a:effectLst/>
                        <a:latin typeface="Calibri" panose="020F0502020204030204" pitchFamily="34" charset="0"/>
                      </a:endParaRPr>
                    </a:p>
                  </a:txBody>
                  <a:tcPr marL="5702" marR="5702" marT="5702"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0.11***</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extLst>
                  <a:ext uri="{0D108BD9-81ED-4DB2-BD59-A6C34878D82A}">
                    <a16:rowId xmlns:a16="http://schemas.microsoft.com/office/drawing/2014/main" val="2300633732"/>
                  </a:ext>
                </a:extLst>
              </a:tr>
              <a:tr h="165722">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Dementia</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tc vMerge="1">
                  <a:txBody>
                    <a:bodyPr/>
                    <a:lstStyle/>
                    <a:p>
                      <a:pPr algn="r" fontAlgn="b"/>
                      <a:endParaRPr lang="en-US" sz="1100" b="0" i="0" u="none" strike="noStrike" dirty="0">
                        <a:solidFill>
                          <a:srgbClr val="000000"/>
                        </a:solidFill>
                        <a:effectLst/>
                        <a:latin typeface="Calibri" panose="020F0502020204030204" pitchFamily="34" charset="0"/>
                      </a:endParaRPr>
                    </a:p>
                  </a:txBody>
                  <a:tcPr marL="5702" marR="5702" marT="5702"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3.07***</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extLst>
                  <a:ext uri="{0D108BD9-81ED-4DB2-BD59-A6C34878D82A}">
                    <a16:rowId xmlns:a16="http://schemas.microsoft.com/office/drawing/2014/main" val="3638649898"/>
                  </a:ext>
                </a:extLst>
              </a:tr>
              <a:tr h="165722">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Poverty </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tc vMerge="1">
                  <a:txBody>
                    <a:bodyPr/>
                    <a:lstStyle/>
                    <a:p>
                      <a:pPr algn="r" fontAlgn="b"/>
                      <a:endParaRPr lang="en-US" sz="1100" b="0" i="0" u="none" strike="noStrike" dirty="0">
                        <a:solidFill>
                          <a:srgbClr val="000000"/>
                        </a:solidFill>
                        <a:effectLst/>
                        <a:latin typeface="Calibri" panose="020F0502020204030204" pitchFamily="34" charset="0"/>
                      </a:endParaRPr>
                    </a:p>
                  </a:txBody>
                  <a:tcPr marL="5702" marR="5702" marT="5702"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1.15</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extLst>
                  <a:ext uri="{0D108BD9-81ED-4DB2-BD59-A6C34878D82A}">
                    <a16:rowId xmlns:a16="http://schemas.microsoft.com/office/drawing/2014/main" val="315047469"/>
                  </a:ext>
                </a:extLst>
              </a:tr>
              <a:tr h="165722">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Number of Living Kids</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tc vMerge="1">
                  <a:txBody>
                    <a:bodyPr/>
                    <a:lstStyle/>
                    <a:p>
                      <a:pPr algn="r" fontAlgn="b"/>
                      <a:endParaRPr lang="en-US" sz="1100" b="0" i="0" u="none" strike="noStrike" dirty="0">
                        <a:solidFill>
                          <a:srgbClr val="000000"/>
                        </a:solidFill>
                        <a:effectLst/>
                        <a:latin typeface="Calibri" panose="020F0502020204030204" pitchFamily="34" charset="0"/>
                      </a:endParaRPr>
                    </a:p>
                  </a:txBody>
                  <a:tcPr marL="5702" marR="5702" marT="5702"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0.99</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extLst>
                  <a:ext uri="{0D108BD9-81ED-4DB2-BD59-A6C34878D82A}">
                    <a16:rowId xmlns:a16="http://schemas.microsoft.com/office/drawing/2014/main" val="1203367700"/>
                  </a:ext>
                </a:extLst>
              </a:tr>
              <a:tr h="165722">
                <a:tc>
                  <a:txBody>
                    <a:bodyPr/>
                    <a:lstStyle/>
                    <a:p>
                      <a:pPr algn="l" fontAlgn="b"/>
                      <a:r>
                        <a:rPr lang="en-US" sz="1600" u="none" strike="noStrike">
                          <a:effectLst/>
                          <a:latin typeface="Times New Roman" panose="02020603050405020304" pitchFamily="18" charset="0"/>
                          <a:cs typeface="Times New Roman" panose="02020603050405020304" pitchFamily="18" charset="0"/>
                        </a:rPr>
                        <a:t>No Education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tc vMerge="1">
                  <a:txBody>
                    <a:bodyPr/>
                    <a:lstStyle/>
                    <a:p>
                      <a:pPr algn="r" fontAlgn="b"/>
                      <a:endParaRPr lang="en-US" sz="1100" b="0" i="0" u="none" strike="noStrike" dirty="0">
                        <a:solidFill>
                          <a:srgbClr val="000000"/>
                        </a:solidFill>
                        <a:effectLst/>
                        <a:latin typeface="Calibri" panose="020F0502020204030204" pitchFamily="34" charset="0"/>
                      </a:endParaRPr>
                    </a:p>
                  </a:txBody>
                  <a:tcPr marL="5702" marR="5702" marT="5702"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1.22</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extLst>
                  <a:ext uri="{0D108BD9-81ED-4DB2-BD59-A6C34878D82A}">
                    <a16:rowId xmlns:a16="http://schemas.microsoft.com/office/drawing/2014/main" val="266503901"/>
                  </a:ext>
                </a:extLst>
              </a:tr>
              <a:tr h="165722">
                <a:tc>
                  <a:txBody>
                    <a:bodyPr/>
                    <a:lstStyle/>
                    <a:p>
                      <a:pPr algn="l" fontAlgn="b"/>
                      <a:r>
                        <a:rPr lang="en-US" sz="1600" u="none" strike="noStrike">
                          <a:effectLst/>
                          <a:latin typeface="Times New Roman" panose="02020603050405020304" pitchFamily="18" charset="0"/>
                          <a:cs typeface="Times New Roman" panose="02020603050405020304" pitchFamily="18" charset="0"/>
                        </a:rPr>
                        <a:t>1-6 Years</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tc vMerge="1">
                  <a:txBody>
                    <a:bodyPr/>
                    <a:lstStyle/>
                    <a:p>
                      <a:pPr algn="r" fontAlgn="b"/>
                      <a:endParaRPr lang="en-US" sz="1100" b="0" i="0" u="none" strike="noStrike" dirty="0">
                        <a:solidFill>
                          <a:srgbClr val="000000"/>
                        </a:solidFill>
                        <a:effectLst/>
                        <a:latin typeface="Calibri" panose="020F0502020204030204" pitchFamily="34" charset="0"/>
                      </a:endParaRPr>
                    </a:p>
                  </a:txBody>
                  <a:tcPr marL="5702" marR="5702" marT="5702"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1.37</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02" marR="5702" marT="5702" marB="0" anchor="b"/>
                </a:tc>
                <a:extLst>
                  <a:ext uri="{0D108BD9-81ED-4DB2-BD59-A6C34878D82A}">
                    <a16:rowId xmlns:a16="http://schemas.microsoft.com/office/drawing/2014/main" val="699065020"/>
                  </a:ext>
                </a:extLst>
              </a:tr>
            </a:tbl>
          </a:graphicData>
        </a:graphic>
      </p:graphicFrame>
      <p:sp>
        <p:nvSpPr>
          <p:cNvPr id="4" name="Oval 3">
            <a:extLst>
              <a:ext uri="{FF2B5EF4-FFF2-40B4-BE49-F238E27FC236}">
                <a16:creationId xmlns:a16="http://schemas.microsoft.com/office/drawing/2014/main" id="{12471FF0-A131-1E14-CFB1-6F4CA7AB55A7}"/>
              </a:ext>
            </a:extLst>
          </p:cNvPr>
          <p:cNvSpPr/>
          <p:nvPr/>
        </p:nvSpPr>
        <p:spPr>
          <a:xfrm>
            <a:off x="6110056" y="2274903"/>
            <a:ext cx="1205144" cy="2396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Oval 2">
            <a:extLst>
              <a:ext uri="{FF2B5EF4-FFF2-40B4-BE49-F238E27FC236}">
                <a16:creationId xmlns:a16="http://schemas.microsoft.com/office/drawing/2014/main" id="{C953909E-D6EA-85F4-F442-251E5837B0A7}"/>
              </a:ext>
            </a:extLst>
          </p:cNvPr>
          <p:cNvSpPr/>
          <p:nvPr/>
        </p:nvSpPr>
        <p:spPr>
          <a:xfrm>
            <a:off x="6110056" y="5257800"/>
            <a:ext cx="1205144" cy="2396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TextBox 4">
            <a:extLst>
              <a:ext uri="{FF2B5EF4-FFF2-40B4-BE49-F238E27FC236}">
                <a16:creationId xmlns:a16="http://schemas.microsoft.com/office/drawing/2014/main" id="{05CB09E5-E928-1B2C-56BD-E2C035837B4A}"/>
              </a:ext>
            </a:extLst>
          </p:cNvPr>
          <p:cNvSpPr txBox="1"/>
          <p:nvPr/>
        </p:nvSpPr>
        <p:spPr>
          <a:xfrm>
            <a:off x="0" y="6488668"/>
            <a:ext cx="179408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Source: HEPESE</a:t>
            </a:r>
          </a:p>
        </p:txBody>
      </p:sp>
    </p:spTree>
    <p:extLst>
      <p:ext uri="{BB962C8B-B14F-4D97-AF65-F5344CB8AC3E}">
        <p14:creationId xmlns:p14="http://schemas.microsoft.com/office/powerpoint/2010/main" val="9176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5BB986E-E3F1-AEDC-675E-61156DFD8ABE}"/>
              </a:ext>
            </a:extLst>
          </p:cNvPr>
          <p:cNvGraphicFramePr/>
          <p:nvPr/>
        </p:nvGraphicFramePr>
        <p:xfrm>
          <a:off x="1333500" y="1828800"/>
          <a:ext cx="6553200" cy="4397135"/>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D20E8A15-0208-DE38-BC34-36BE4100FC6E}"/>
              </a:ext>
            </a:extLst>
          </p:cNvPr>
          <p:cNvSpPr txBox="1">
            <a:spLocks/>
          </p:cNvSpPr>
          <p:nvPr/>
        </p:nvSpPr>
        <p:spPr>
          <a:xfrm>
            <a:off x="228600" y="765774"/>
            <a:ext cx="8763000" cy="904875"/>
          </a:xfrm>
          <a:prstGeom prst="rect">
            <a:avLst/>
          </a:prstGeom>
        </p:spPr>
        <p:txBody>
          <a:bodyPr vert="horz" lIns="0" tIns="45720" rIns="0" bIns="0" rtlCol="0">
            <a:noAutofit/>
          </a:bodyPr>
          <a:lstStyle>
            <a:lvl1pPr marL="0" indent="0" algn="l" defTabSz="914400" rtl="0" eaLnBrk="1" latinLnBrk="0" hangingPunct="1">
              <a:lnSpc>
                <a:spcPct val="90000"/>
              </a:lnSpc>
              <a:spcBef>
                <a:spcPts val="1800"/>
              </a:spcBef>
              <a:buFont typeface="Arial" panose="020B0604020202020204" pitchFamily="34" charset="0"/>
              <a:buNone/>
              <a:defRPr sz="2000" b="0" i="0" kern="1200">
                <a:solidFill>
                  <a:schemeClr val="bg1"/>
                </a:solidFill>
                <a:latin typeface="+mn-lt"/>
                <a:ea typeface="+mn-ea"/>
                <a:cs typeface="+mn-cs"/>
              </a:defRPr>
            </a:lvl1pPr>
            <a:lvl2pPr marL="283464"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2pPr>
            <a:lvl3pPr marL="59436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82296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100584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tx1"/>
                </a:solidFill>
                <a:latin typeface="Times New Roman" panose="02020603050405020304" pitchFamily="18" charset="0"/>
                <a:cs typeface="Times New Roman" panose="02020603050405020304" pitchFamily="18" charset="0"/>
              </a:rPr>
              <a:t>Probability of Transitioning from Living Alone to Living with Others by Gender and Dementia</a:t>
            </a:r>
          </a:p>
        </p:txBody>
      </p:sp>
      <p:sp>
        <p:nvSpPr>
          <p:cNvPr id="4" name="TextBox 3">
            <a:extLst>
              <a:ext uri="{FF2B5EF4-FFF2-40B4-BE49-F238E27FC236}">
                <a16:creationId xmlns:a16="http://schemas.microsoft.com/office/drawing/2014/main" id="{3446398A-0F80-8F8E-2B1D-66984ECA444B}"/>
              </a:ext>
            </a:extLst>
          </p:cNvPr>
          <p:cNvSpPr txBox="1"/>
          <p:nvPr/>
        </p:nvSpPr>
        <p:spPr>
          <a:xfrm>
            <a:off x="250209" y="6384086"/>
            <a:ext cx="179408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Source: HEPESE</a:t>
            </a:r>
          </a:p>
        </p:txBody>
      </p:sp>
    </p:spTree>
    <p:extLst>
      <p:ext uri="{BB962C8B-B14F-4D97-AF65-F5344CB8AC3E}">
        <p14:creationId xmlns:p14="http://schemas.microsoft.com/office/powerpoint/2010/main" val="3841853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2D21B-C813-4D4D-80BB-380296094710}"/>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Caregiving Intensity and Complexity</a:t>
            </a:r>
          </a:p>
        </p:txBody>
      </p:sp>
      <p:graphicFrame>
        <p:nvGraphicFramePr>
          <p:cNvPr id="4" name="Chart 3">
            <a:extLst>
              <a:ext uri="{FF2B5EF4-FFF2-40B4-BE49-F238E27FC236}">
                <a16:creationId xmlns:a16="http://schemas.microsoft.com/office/drawing/2014/main" id="{93CD6989-D215-4A10-9A8F-14F26277E8C1}"/>
              </a:ext>
            </a:extLst>
          </p:cNvPr>
          <p:cNvGraphicFramePr>
            <a:graphicFrameLocks/>
          </p:cNvGraphicFramePr>
          <p:nvPr>
            <p:extLst>
              <p:ext uri="{D42A27DB-BD31-4B8C-83A1-F6EECF244321}">
                <p14:modId xmlns:p14="http://schemas.microsoft.com/office/powerpoint/2010/main" val="1234166377"/>
              </p:ext>
            </p:extLst>
          </p:nvPr>
        </p:nvGraphicFramePr>
        <p:xfrm>
          <a:off x="1905000" y="1866837"/>
          <a:ext cx="6281391" cy="458381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3EC9A688-6B20-3EB0-6BBF-C5B0D501C792}"/>
              </a:ext>
            </a:extLst>
          </p:cNvPr>
          <p:cNvSpPr txBox="1"/>
          <p:nvPr/>
        </p:nvSpPr>
        <p:spPr>
          <a:xfrm>
            <a:off x="0" y="6516744"/>
            <a:ext cx="60960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Source: 2015 NSOC-2016 and H-EPESE</a:t>
            </a:r>
          </a:p>
        </p:txBody>
      </p:sp>
    </p:spTree>
    <p:extLst>
      <p:ext uri="{BB962C8B-B14F-4D97-AF65-F5344CB8AC3E}">
        <p14:creationId xmlns:p14="http://schemas.microsoft.com/office/powerpoint/2010/main" val="790537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6D1BA-2DD7-2545-1F42-DC0B7AF18957}"/>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Use of Formal Services by Dual-Eligibility</a:t>
            </a:r>
            <a:endParaRPr lang="en-US" sz="3600" dirty="0"/>
          </a:p>
        </p:txBody>
      </p:sp>
      <p:graphicFrame>
        <p:nvGraphicFramePr>
          <p:cNvPr id="4" name="Content Placeholder 3">
            <a:extLst>
              <a:ext uri="{FF2B5EF4-FFF2-40B4-BE49-F238E27FC236}">
                <a16:creationId xmlns:a16="http://schemas.microsoft.com/office/drawing/2014/main" id="{73D14672-7877-EE2B-552C-FEBF48DCE660}"/>
              </a:ext>
            </a:extLst>
          </p:cNvPr>
          <p:cNvGraphicFramePr>
            <a:graphicFrameLocks noGrp="1"/>
          </p:cNvGraphicFramePr>
          <p:nvPr>
            <p:ph idx="1"/>
            <p:extLst>
              <p:ext uri="{D42A27DB-BD31-4B8C-83A1-F6EECF244321}">
                <p14:modId xmlns:p14="http://schemas.microsoft.com/office/powerpoint/2010/main" val="2256420236"/>
              </p:ext>
            </p:extLst>
          </p:nvPr>
        </p:nvGraphicFramePr>
        <p:xfrm>
          <a:off x="457200" y="2362200"/>
          <a:ext cx="82296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186136C-9520-390B-95E5-A119EFC004DF}"/>
              </a:ext>
            </a:extLst>
          </p:cNvPr>
          <p:cNvSpPr txBox="1"/>
          <p:nvPr/>
        </p:nvSpPr>
        <p:spPr>
          <a:xfrm>
            <a:off x="457200" y="6553200"/>
            <a:ext cx="233019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Source: HEPESE, Wave 9</a:t>
            </a:r>
          </a:p>
        </p:txBody>
      </p:sp>
    </p:spTree>
    <p:extLst>
      <p:ext uri="{BB962C8B-B14F-4D97-AF65-F5344CB8AC3E}">
        <p14:creationId xmlns:p14="http://schemas.microsoft.com/office/powerpoint/2010/main" val="3402358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E70D6-9104-9267-2E80-982ED2789DBE}"/>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Adult Day Center Use </a:t>
            </a:r>
          </a:p>
        </p:txBody>
      </p:sp>
      <p:pic>
        <p:nvPicPr>
          <p:cNvPr id="5" name="Content Placeholder 4" descr="A map of the state of washington&#10;&#10;AI-generated content may be incorrect.">
            <a:extLst>
              <a:ext uri="{FF2B5EF4-FFF2-40B4-BE49-F238E27FC236}">
                <a16:creationId xmlns:a16="http://schemas.microsoft.com/office/drawing/2014/main" id="{015968A9-9967-78A5-0F9E-A151070FE10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0631" y="2148106"/>
            <a:ext cx="8229600" cy="3622983"/>
          </a:xfrm>
          <a:prstGeom prst="rect">
            <a:avLst/>
          </a:prstGeom>
        </p:spPr>
      </p:pic>
      <p:sp>
        <p:nvSpPr>
          <p:cNvPr id="4" name="TextBox 3">
            <a:extLst>
              <a:ext uri="{FF2B5EF4-FFF2-40B4-BE49-F238E27FC236}">
                <a16:creationId xmlns:a16="http://schemas.microsoft.com/office/drawing/2014/main" id="{950CA91D-4124-1E3E-7222-523C0653FF1E}"/>
              </a:ext>
            </a:extLst>
          </p:cNvPr>
          <p:cNvSpPr txBox="1"/>
          <p:nvPr/>
        </p:nvSpPr>
        <p:spPr>
          <a:xfrm>
            <a:off x="0" y="5842573"/>
            <a:ext cx="9157138" cy="830997"/>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Compared to California, Texas has a state Medicaid plan that entitles participants to adult day health care services. Despite restrictive participation rules, (2019 $771 a monthly individual income and $2000 asset limit), higher proportion of extreme poor reside in Texas.  </a:t>
            </a:r>
          </a:p>
        </p:txBody>
      </p:sp>
    </p:spTree>
    <p:extLst>
      <p:ext uri="{BB962C8B-B14F-4D97-AF65-F5344CB8AC3E}">
        <p14:creationId xmlns:p14="http://schemas.microsoft.com/office/powerpoint/2010/main" val="1779868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6B5F9-39CC-C090-2306-3E53402FB612}"/>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D5BA77C9-C6E1-AD10-054F-E93ECA31825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34514" y="563380"/>
            <a:ext cx="5674971" cy="57312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C4E9DB8-A2CF-BCC0-0414-A9B6D1297B86}"/>
              </a:ext>
            </a:extLst>
          </p:cNvPr>
          <p:cNvSpPr txBox="1"/>
          <p:nvPr/>
        </p:nvSpPr>
        <p:spPr>
          <a:xfrm>
            <a:off x="0" y="5943600"/>
            <a:ext cx="8962222" cy="1200329"/>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hlinkClick r:id="rId4"/>
              </a:rPr>
              <a:t>Source: Dementia Prevention Research Institute of Texas (DPRIT) - Texas Medical Center</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5"/>
              </a:rPr>
              <a:t>https://www.hhs.texas.gov/sites/default/files/documents/texas-statewide-interagency-aging-services-strategic-plan-sf2025-2030.pdf</a:t>
            </a:r>
            <a:endParaRPr lang="en-US" dirty="0">
              <a:latin typeface="Times New Roman" panose="02020603050405020304" pitchFamily="18" charset="0"/>
              <a:cs typeface="Times New Roman" panose="02020603050405020304" pitchFamily="18" charset="0"/>
            </a:endParaRPr>
          </a:p>
          <a:p>
            <a:endParaRPr lang="en-US" dirty="0">
              <a:latin typeface="Trebuchet MS" panose="020B0603020202020204" pitchFamily="34" charset="0"/>
            </a:endParaRPr>
          </a:p>
        </p:txBody>
      </p:sp>
    </p:spTree>
    <p:extLst>
      <p:ext uri="{BB962C8B-B14F-4D97-AF65-F5344CB8AC3E}">
        <p14:creationId xmlns:p14="http://schemas.microsoft.com/office/powerpoint/2010/main" val="2681374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3822" y="1027512"/>
            <a:ext cx="7769577" cy="1258490"/>
          </a:xfrm>
        </p:spPr>
        <p:txBody>
          <a:bodyPr>
            <a:noAutofit/>
          </a:bodyPr>
          <a:lstStyle/>
          <a:p>
            <a:pPr eaLnBrk="1" hangingPunct="1"/>
            <a:r>
              <a:rPr lang="en-US" altLang="en-US" sz="3200" dirty="0">
                <a:latin typeface="Times New Roman" panose="02020603050405020304" pitchFamily="18" charset="0"/>
                <a:cs typeface="Times New Roman" panose="02020603050405020304" pitchFamily="18" charset="0"/>
              </a:rPr>
              <a:t>Who Should Take Care of the Elderly Living with Dementia?</a:t>
            </a:r>
            <a:br>
              <a:rPr lang="en-US" altLang="en-US" sz="3600" dirty="0">
                <a:latin typeface="Times New Roman" panose="02020603050405020304" pitchFamily="18" charset="0"/>
                <a:cs typeface="Times New Roman" panose="02020603050405020304" pitchFamily="18" charset="0"/>
              </a:rPr>
            </a:br>
            <a:r>
              <a:rPr lang="en-US" altLang="en-US" sz="2400" dirty="0"/>
              <a:t>	</a:t>
            </a:r>
          </a:p>
        </p:txBody>
      </p:sp>
      <p:sp>
        <p:nvSpPr>
          <p:cNvPr id="6149" name="Text Box 5"/>
          <p:cNvSpPr txBox="1">
            <a:spLocks noChangeArrowheads="1"/>
          </p:cNvSpPr>
          <p:nvPr/>
        </p:nvSpPr>
        <p:spPr bwMode="auto">
          <a:xfrm>
            <a:off x="1371601" y="2460725"/>
            <a:ext cx="2583656" cy="235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57168" indent="-257168">
              <a:lnSpc>
                <a:spcPct val="150000"/>
              </a:lnSpc>
              <a:buFont typeface="Wingdings" panose="05000000000000000000" pitchFamily="2" charset="2"/>
              <a:buChar char="q"/>
            </a:pPr>
            <a:r>
              <a:rPr lang="en-US" altLang="en-US" sz="2000" dirty="0">
                <a:latin typeface="Times New Roman" panose="02020603050405020304" pitchFamily="18" charset="0"/>
                <a:cs typeface="Times New Roman" panose="02020603050405020304" pitchFamily="18" charset="0"/>
              </a:rPr>
              <a:t>Family</a:t>
            </a:r>
          </a:p>
          <a:p>
            <a:pPr marL="257168" indent="-257168">
              <a:lnSpc>
                <a:spcPct val="150000"/>
              </a:lnSpc>
              <a:buFont typeface="Wingdings" panose="05000000000000000000" pitchFamily="2" charset="2"/>
              <a:buChar char="q"/>
            </a:pPr>
            <a:r>
              <a:rPr lang="en-US" altLang="en-US" sz="2000" dirty="0">
                <a:latin typeface="Times New Roman" panose="02020603050405020304" pitchFamily="18" charset="0"/>
                <a:cs typeface="Times New Roman" panose="02020603050405020304" pitchFamily="18" charset="0"/>
              </a:rPr>
              <a:t>The “State”</a:t>
            </a:r>
          </a:p>
          <a:p>
            <a:pPr marL="257168" indent="-257168">
              <a:lnSpc>
                <a:spcPct val="150000"/>
              </a:lnSpc>
              <a:buFont typeface="Wingdings" panose="05000000000000000000" pitchFamily="2" charset="2"/>
              <a:buChar char="q"/>
            </a:pPr>
            <a:r>
              <a:rPr lang="en-US" altLang="en-US" sz="2000" dirty="0">
                <a:latin typeface="Times New Roman" panose="02020603050405020304" pitchFamily="18" charset="0"/>
                <a:cs typeface="Times New Roman" panose="02020603050405020304" pitchFamily="18" charset="0"/>
              </a:rPr>
              <a:t>Market (Employer)</a:t>
            </a:r>
          </a:p>
          <a:p>
            <a:pPr marL="257168" indent="-257168">
              <a:lnSpc>
                <a:spcPct val="150000"/>
              </a:lnSpc>
              <a:buFont typeface="Wingdings" panose="05000000000000000000" pitchFamily="2" charset="2"/>
              <a:buChar char="q"/>
            </a:pPr>
            <a:r>
              <a:rPr lang="en-US" altLang="en-US" sz="2000" dirty="0">
                <a:latin typeface="Times New Roman" panose="02020603050405020304" pitchFamily="18" charset="0"/>
                <a:cs typeface="Times New Roman" panose="02020603050405020304" pitchFamily="18" charset="0"/>
              </a:rPr>
              <a:t>Elderly Individual</a:t>
            </a:r>
          </a:p>
          <a:p>
            <a:pPr marL="257168" indent="-257168">
              <a:lnSpc>
                <a:spcPct val="150000"/>
              </a:lnSpc>
              <a:buFont typeface="Wingdings" panose="05000000000000000000" pitchFamily="2" charset="2"/>
              <a:buChar char="q"/>
            </a:pPr>
            <a:r>
              <a:rPr lang="en-US" altLang="en-US" sz="2000" dirty="0">
                <a:latin typeface="Times New Roman" panose="02020603050405020304" pitchFamily="18" charset="0"/>
                <a:cs typeface="Times New Roman" panose="02020603050405020304" pitchFamily="18" charset="0"/>
              </a:rPr>
              <a:t>Technology</a:t>
            </a:r>
          </a:p>
        </p:txBody>
      </p:sp>
      <p:graphicFrame>
        <p:nvGraphicFramePr>
          <p:cNvPr id="8" name="Object 3">
            <a:extLst>
              <a:ext uri="{FF2B5EF4-FFF2-40B4-BE49-F238E27FC236}">
                <a16:creationId xmlns:a16="http://schemas.microsoft.com/office/drawing/2014/main" id="{8EA3ED06-E878-40DD-B48B-10D80BFACBB8}"/>
              </a:ext>
            </a:extLst>
          </p:cNvPr>
          <p:cNvGraphicFramePr>
            <a:graphicFrameLocks noGrp="1" noChangeAspect="1"/>
          </p:cNvGraphicFramePr>
          <p:nvPr>
            <p:ph idx="1"/>
            <p:extLst>
              <p:ext uri="{D42A27DB-BD31-4B8C-83A1-F6EECF244321}">
                <p14:modId xmlns:p14="http://schemas.microsoft.com/office/powerpoint/2010/main" val="1100983833"/>
              </p:ext>
            </p:extLst>
          </p:nvPr>
        </p:nvGraphicFramePr>
        <p:xfrm>
          <a:off x="3065576" y="4459452"/>
          <a:ext cx="1519676" cy="2362105"/>
        </p:xfrm>
        <a:graphic>
          <a:graphicData uri="http://schemas.openxmlformats.org/presentationml/2006/ole">
            <mc:AlternateContent xmlns:mc="http://schemas.openxmlformats.org/markup-compatibility/2006">
              <mc:Choice xmlns:v="urn:schemas-microsoft-com:vml" Requires="v">
                <p:oleObj name="Bitmap Image" r:id="rId3" imgW="1752381" imgH="2723810" progId="Paint.Picture">
                  <p:embed/>
                </p:oleObj>
              </mc:Choice>
              <mc:Fallback>
                <p:oleObj name="Bitmap Image" r:id="rId3" imgW="1752381" imgH="2723810" progId="Paint.Picture">
                  <p:embed/>
                  <p:pic>
                    <p:nvPicPr>
                      <p:cNvPr id="8" name="Object 3">
                        <a:extLst>
                          <a:ext uri="{FF2B5EF4-FFF2-40B4-BE49-F238E27FC236}">
                            <a16:creationId xmlns:a16="http://schemas.microsoft.com/office/drawing/2014/main" id="{8EA3ED06-E878-40DD-B48B-10D80BFACB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5576" y="4459452"/>
                        <a:ext cx="1519676" cy="2362105"/>
                      </a:xfrm>
                      <a:prstGeom prst="rect">
                        <a:avLst/>
                      </a:prstGeom>
                      <a:noFill/>
                      <a:ln>
                        <a:noFill/>
                      </a:ln>
                    </p:spPr>
                  </p:pic>
                </p:oleObj>
              </mc:Fallback>
            </mc:AlternateContent>
          </a:graphicData>
        </a:graphic>
      </p:graphicFrame>
      <p:graphicFrame>
        <p:nvGraphicFramePr>
          <p:cNvPr id="4" name="Table 3">
            <a:extLst>
              <a:ext uri="{FF2B5EF4-FFF2-40B4-BE49-F238E27FC236}">
                <a16:creationId xmlns:a16="http://schemas.microsoft.com/office/drawing/2014/main" id="{DB17EC1B-A842-010A-DBAC-C20096DF86D1}"/>
              </a:ext>
            </a:extLst>
          </p:cNvPr>
          <p:cNvGraphicFramePr>
            <a:graphicFrameLocks noGrp="1"/>
          </p:cNvGraphicFramePr>
          <p:nvPr/>
        </p:nvGraphicFramePr>
        <p:xfrm>
          <a:off x="4724400" y="2590800"/>
          <a:ext cx="4078141" cy="2643916"/>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299487004"/>
                    </a:ext>
                  </a:extLst>
                </a:gridCol>
                <a:gridCol w="228600">
                  <a:extLst>
                    <a:ext uri="{9D8B030D-6E8A-4147-A177-3AD203B41FA5}">
                      <a16:colId xmlns:a16="http://schemas.microsoft.com/office/drawing/2014/main" val="2714078611"/>
                    </a:ext>
                  </a:extLst>
                </a:gridCol>
                <a:gridCol w="1166256">
                  <a:extLst>
                    <a:ext uri="{9D8B030D-6E8A-4147-A177-3AD203B41FA5}">
                      <a16:colId xmlns:a16="http://schemas.microsoft.com/office/drawing/2014/main" val="2681766768"/>
                    </a:ext>
                  </a:extLst>
                </a:gridCol>
                <a:gridCol w="244885">
                  <a:extLst>
                    <a:ext uri="{9D8B030D-6E8A-4147-A177-3AD203B41FA5}">
                      <a16:colId xmlns:a16="http://schemas.microsoft.com/office/drawing/2014/main" val="2901031902"/>
                    </a:ext>
                  </a:extLst>
                </a:gridCol>
              </a:tblGrid>
              <a:tr h="703805">
                <a:tc gridSpan="4">
                  <a:txBody>
                    <a:bodyPr/>
                    <a:lstStyle/>
                    <a:p>
                      <a:r>
                        <a:rPr lang="en-US" sz="1600" dirty="0">
                          <a:latin typeface="Times New Roman" panose="02020603050405020304" pitchFamily="18" charset="0"/>
                          <a:cs typeface="Times New Roman" panose="02020603050405020304" pitchFamily="18" charset="0"/>
                        </a:rPr>
                        <a:t>2024 Michigan Poll Results</a:t>
                      </a:r>
                    </a:p>
                    <a:p>
                      <a:r>
                        <a:rPr lang="en-US" sz="1600" dirty="0">
                          <a:latin typeface="Times New Roman" panose="02020603050405020304" pitchFamily="18" charset="0"/>
                          <a:cs typeface="Times New Roman" panose="02020603050405020304" pitchFamily="18" charset="0"/>
                        </a:rPr>
                        <a:t>Who Should Pay for Caregiving of Individuals 65 and Over</a:t>
                      </a:r>
                    </a:p>
                  </a:txBody>
                  <a:tcPr>
                    <a:solidFill>
                      <a:schemeClr val="accent6">
                        <a:lumMod val="7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882817524"/>
                  </a:ext>
                </a:extLst>
              </a:tr>
              <a:tr h="407760">
                <a:tc>
                  <a:txBody>
                    <a:bodyPr/>
                    <a:lstStyle/>
                    <a:p>
                      <a:r>
                        <a:rPr lang="en-US" sz="1600" dirty="0">
                          <a:latin typeface="Times New Roman" panose="02020603050405020304" pitchFamily="18" charset="0"/>
                          <a:cs typeface="Times New Roman" panose="02020603050405020304" pitchFamily="18" charset="0"/>
                        </a:rPr>
                        <a:t>Government</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45%</a:t>
                      </a:r>
                    </a:p>
                  </a:txBody>
                  <a:tcPr/>
                </a:tc>
                <a:tc rowSpan="4">
                  <a:txBody>
                    <a:bodyPr/>
                    <a:lstStyle/>
                    <a:p>
                      <a:endParaRPr lang="en-US" sz="1600" dirty="0">
                        <a:latin typeface="Trebuchet MS" panose="020B0603020202020204" pitchFamily="34" charset="0"/>
                      </a:endParaRPr>
                    </a:p>
                  </a:txBody>
                  <a:tcPr/>
                </a:tc>
                <a:extLst>
                  <a:ext uri="{0D108BD9-81ED-4DB2-BD59-A6C34878D82A}">
                    <a16:rowId xmlns:a16="http://schemas.microsoft.com/office/drawing/2014/main" val="4216254122"/>
                  </a:ext>
                </a:extLst>
              </a:tr>
              <a:tr h="502718">
                <a:tc>
                  <a:txBody>
                    <a:bodyPr/>
                    <a:lstStyle/>
                    <a:p>
                      <a:r>
                        <a:rPr lang="en-US" sz="1600" dirty="0">
                          <a:latin typeface="Times New Roman" panose="02020603050405020304" pitchFamily="18" charset="0"/>
                          <a:cs typeface="Times New Roman" panose="02020603050405020304" pitchFamily="18" charset="0"/>
                        </a:rPr>
                        <a:t>Elderly Recipient</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27%</a:t>
                      </a:r>
                    </a:p>
                  </a:txBody>
                  <a:tcPr/>
                </a:tc>
                <a:tc vMerge="1">
                  <a:txBody>
                    <a:bodyPr/>
                    <a:lstStyle/>
                    <a:p>
                      <a:endParaRPr lang="en-US" dirty="0"/>
                    </a:p>
                  </a:txBody>
                  <a:tcPr/>
                </a:tc>
                <a:extLst>
                  <a:ext uri="{0D108BD9-81ED-4DB2-BD59-A6C34878D82A}">
                    <a16:rowId xmlns:a16="http://schemas.microsoft.com/office/drawing/2014/main" val="364802882"/>
                  </a:ext>
                </a:extLst>
              </a:tr>
              <a:tr h="502718">
                <a:tc>
                  <a:txBody>
                    <a:bodyPr/>
                    <a:lstStyle/>
                    <a:p>
                      <a:r>
                        <a:rPr lang="en-US" sz="1600">
                          <a:latin typeface="Times New Roman" panose="02020603050405020304" pitchFamily="18" charset="0"/>
                          <a:cs typeface="Times New Roman" panose="02020603050405020304" pitchFamily="18" charset="0"/>
                        </a:rPr>
                        <a:t>Family or Friends</a:t>
                      </a:r>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18%</a:t>
                      </a:r>
                    </a:p>
                  </a:txBody>
                  <a:tcPr/>
                </a:tc>
                <a:tc vMerge="1">
                  <a:txBody>
                    <a:bodyPr/>
                    <a:lstStyle/>
                    <a:p>
                      <a:endParaRPr lang="en-US" dirty="0"/>
                    </a:p>
                  </a:txBody>
                  <a:tcPr/>
                </a:tc>
                <a:extLst>
                  <a:ext uri="{0D108BD9-81ED-4DB2-BD59-A6C34878D82A}">
                    <a16:rowId xmlns:a16="http://schemas.microsoft.com/office/drawing/2014/main" val="600302665"/>
                  </a:ext>
                </a:extLst>
              </a:tr>
              <a:tr h="407760">
                <a:tc>
                  <a:txBody>
                    <a:bodyPr/>
                    <a:lstStyle/>
                    <a:p>
                      <a:r>
                        <a:rPr lang="en-US" sz="1600">
                          <a:latin typeface="Times New Roman" panose="02020603050405020304" pitchFamily="18" charset="0"/>
                          <a:cs typeface="Times New Roman" panose="02020603050405020304" pitchFamily="18" charset="0"/>
                        </a:rPr>
                        <a:t>Other Sources</a:t>
                      </a:r>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10%</a:t>
                      </a:r>
                    </a:p>
                  </a:txBody>
                  <a:tcPr/>
                </a:tc>
                <a:tc vMerge="1">
                  <a:txBody>
                    <a:bodyPr/>
                    <a:lstStyle/>
                    <a:p>
                      <a:endParaRPr lang="en-US" dirty="0"/>
                    </a:p>
                  </a:txBody>
                  <a:tcPr/>
                </a:tc>
                <a:extLst>
                  <a:ext uri="{0D108BD9-81ED-4DB2-BD59-A6C34878D82A}">
                    <a16:rowId xmlns:a16="http://schemas.microsoft.com/office/drawing/2014/main" val="1905302052"/>
                  </a:ext>
                </a:extLst>
              </a:tr>
            </a:tbl>
          </a:graphicData>
        </a:graphic>
      </p:graphicFrame>
      <p:sp>
        <p:nvSpPr>
          <p:cNvPr id="3" name="TextBox 2">
            <a:extLst>
              <a:ext uri="{FF2B5EF4-FFF2-40B4-BE49-F238E27FC236}">
                <a16:creationId xmlns:a16="http://schemas.microsoft.com/office/drawing/2014/main" id="{DBF76111-2533-B37E-E3F7-4E7D4E66FCFB}"/>
              </a:ext>
            </a:extLst>
          </p:cNvPr>
          <p:cNvSpPr txBox="1"/>
          <p:nvPr/>
        </p:nvSpPr>
        <p:spPr>
          <a:xfrm>
            <a:off x="4572000" y="5321214"/>
            <a:ext cx="4572000" cy="830997"/>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Source: University of Michigan National Poll on Healthy Aging, 2024 Angel et l. 2021. </a:t>
            </a:r>
            <a:r>
              <a:rPr lang="en-US" sz="1600" i="1" dirty="0">
                <a:latin typeface="Times New Roman" panose="02020603050405020304" pitchFamily="18" charset="0"/>
                <a:cs typeface="Times New Roman" panose="02020603050405020304" pitchFamily="18" charset="0"/>
              </a:rPr>
              <a:t>The Gerontologist.</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998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6CFAF-91E3-39F7-78AD-9A8DAE579E70}"/>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Intergenerational Day Centers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FFB2396-3E03-A354-5965-2DD9471267BA}"/>
              </a:ext>
            </a:extLst>
          </p:cNvPr>
          <p:cNvSpPr>
            <a:spLocks noGrp="1"/>
          </p:cNvSpPr>
          <p:nvPr>
            <p:ph idx="1"/>
          </p:nvPr>
        </p:nvSpPr>
        <p:spPr>
          <a:xfrm>
            <a:off x="457200" y="2362200"/>
            <a:ext cx="3810000" cy="1828800"/>
          </a:xfrm>
        </p:spPr>
        <p:txBody>
          <a:bodyPr>
            <a:normAutofit fontScale="55000" lnSpcReduction="20000"/>
          </a:bodyPr>
          <a:lstStyle/>
          <a:p>
            <a:r>
              <a:rPr lang="en-US" sz="2600" dirty="0">
                <a:latin typeface="Times New Roman" panose="02020603050405020304" pitchFamily="18" charset="0"/>
                <a:cs typeface="Times New Roman" panose="02020603050405020304" pitchFamily="18" charset="0"/>
              </a:rPr>
              <a:t>Strengthen families and systems</a:t>
            </a:r>
          </a:p>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Case Example- </a:t>
            </a:r>
            <a:r>
              <a:rPr lang="en-US" sz="2600" dirty="0" err="1">
                <a:latin typeface="Times New Roman" panose="02020603050405020304" pitchFamily="18" charset="0"/>
                <a:cs typeface="Times New Roman" panose="02020603050405020304" pitchFamily="18" charset="0"/>
              </a:rPr>
              <a:t>Varcity</a:t>
            </a:r>
            <a:r>
              <a:rPr lang="en-US" sz="2600" dirty="0">
                <a:latin typeface="Times New Roman" panose="02020603050405020304" pitchFamily="18" charset="0"/>
                <a:cs typeface="Times New Roman" panose="02020603050405020304" pitchFamily="18" charset="0"/>
              </a:rPr>
              <a:t>- Texas A&amp;M</a:t>
            </a:r>
          </a:p>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City of Austin- Res. #84- Strengthen intergenerational programs; Austin Parks and Recreation IDC pilot proposal </a:t>
            </a:r>
          </a:p>
          <a:p>
            <a:endParaRPr lang="en-US" dirty="0"/>
          </a:p>
        </p:txBody>
      </p:sp>
      <p:sp>
        <p:nvSpPr>
          <p:cNvPr id="45" name="TextBox 44">
            <a:extLst>
              <a:ext uri="{FF2B5EF4-FFF2-40B4-BE49-F238E27FC236}">
                <a16:creationId xmlns:a16="http://schemas.microsoft.com/office/drawing/2014/main" id="{268A1BA8-E3EF-6305-2D22-183CFF659E60}"/>
              </a:ext>
            </a:extLst>
          </p:cNvPr>
          <p:cNvSpPr txBox="1"/>
          <p:nvPr/>
        </p:nvSpPr>
        <p:spPr>
          <a:xfrm>
            <a:off x="457200" y="5221198"/>
            <a:ext cx="8001000" cy="1107996"/>
          </a:xfrm>
          <a:prstGeom prst="rect">
            <a:avLst/>
          </a:prstGeom>
          <a:noFill/>
        </p:spPr>
        <p:txBody>
          <a:bodyPr wrap="square">
            <a:spAutoFit/>
          </a:bodyPr>
          <a:lstStyle/>
          <a:p>
            <a:pPr marL="0" indent="0">
              <a:buNone/>
            </a:pPr>
            <a:r>
              <a:rPr lang="en-US" sz="1600" dirty="0">
                <a:latin typeface="Times New Roman" panose="02020603050405020304" pitchFamily="18" charset="0"/>
                <a:cs typeface="Times New Roman" panose="02020603050405020304" pitchFamily="18" charset="0"/>
              </a:rPr>
              <a:t>Source-</a:t>
            </a:r>
          </a:p>
          <a:p>
            <a:pPr marL="0" indent="0">
              <a:buNone/>
            </a:pPr>
            <a:r>
              <a:rPr lang="en-US" sz="1600" dirty="0" err="1">
                <a:latin typeface="Times New Roman" panose="02020603050405020304" pitchFamily="18" charset="0"/>
                <a:cs typeface="Times New Roman" panose="02020603050405020304" pitchFamily="18" charset="0"/>
                <a:hlinkClick r:id="rId3"/>
              </a:rPr>
              <a:t>Varcity</a:t>
            </a:r>
            <a:r>
              <a:rPr lang="en-US" sz="1600" dirty="0">
                <a:latin typeface="Times New Roman" panose="02020603050405020304" pitchFamily="18" charset="0"/>
                <a:cs typeface="Times New Roman" panose="02020603050405020304" pitchFamily="18" charset="0"/>
                <a:hlinkClick r:id="rId3"/>
              </a:rPr>
              <a:t> Announces New Intergenerational Senior Living Project on Campus of Texas A&amp;M University - Senior Housing News</a:t>
            </a:r>
            <a:endParaRPr lang="en-US" sz="1600" dirty="0">
              <a:latin typeface="Times New Roman" panose="02020603050405020304" pitchFamily="18" charset="0"/>
              <a:cs typeface="Times New Roman" panose="02020603050405020304" pitchFamily="18" charset="0"/>
            </a:endParaRPr>
          </a:p>
          <a:p>
            <a:r>
              <a:rPr lang="en-US" dirty="0">
                <a:hlinkClick r:id="rId4"/>
              </a:rPr>
              <a:t>AFA Presentation</a:t>
            </a:r>
            <a:endParaRPr lang="en-US" dirty="0"/>
          </a:p>
        </p:txBody>
      </p:sp>
      <p:pic>
        <p:nvPicPr>
          <p:cNvPr id="4" name="Google Shape;714;p76">
            <a:extLst>
              <a:ext uri="{FF2B5EF4-FFF2-40B4-BE49-F238E27FC236}">
                <a16:creationId xmlns:a16="http://schemas.microsoft.com/office/drawing/2014/main" id="{3450E7A8-4E3E-C6FA-EE3B-12E61CB65085}"/>
              </a:ext>
            </a:extLst>
          </p:cNvPr>
          <p:cNvPicPr preferRelativeResize="0"/>
          <p:nvPr/>
        </p:nvPicPr>
        <p:blipFill>
          <a:blip r:embed="rId5">
            <a:alphaModFix/>
          </a:blip>
          <a:stretch>
            <a:fillRect/>
          </a:stretch>
        </p:blipFill>
        <p:spPr>
          <a:xfrm>
            <a:off x="4457700" y="2206531"/>
            <a:ext cx="4127710" cy="2570550"/>
          </a:xfrm>
          <a:prstGeom prst="rect">
            <a:avLst/>
          </a:prstGeom>
          <a:noFill/>
          <a:ln>
            <a:noFill/>
          </a:ln>
        </p:spPr>
      </p:pic>
    </p:spTree>
    <p:extLst>
      <p:ext uri="{BB962C8B-B14F-4D97-AF65-F5344CB8AC3E}">
        <p14:creationId xmlns:p14="http://schemas.microsoft.com/office/powerpoint/2010/main" val="2010406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151515"/>
                </a:solidFill>
                <a:latin typeface="Times New Roman" panose="02020603050405020304" pitchFamily="18" charset="0"/>
                <a:cs typeface="Times New Roman" panose="02020603050405020304" pitchFamily="18" charset="0"/>
              </a:rPr>
              <a:t>Acknowledgments</a:t>
            </a:r>
          </a:p>
        </p:txBody>
      </p:sp>
      <p:sp>
        <p:nvSpPr>
          <p:cNvPr id="3" name="Content Placeholder 2"/>
          <p:cNvSpPr>
            <a:spLocks noGrp="1"/>
          </p:cNvSpPr>
          <p:nvPr>
            <p:ph idx="1"/>
          </p:nvPr>
        </p:nvSpPr>
        <p:spPr/>
        <p:txBody>
          <a:bodyPr>
            <a:normAutofit/>
          </a:bodyPr>
          <a:lstStyle/>
          <a:p>
            <a:pPr>
              <a:spcBef>
                <a:spcPts val="0"/>
              </a:spcBef>
              <a:spcAft>
                <a:spcPts val="600"/>
              </a:spcAft>
            </a:pPr>
            <a:r>
              <a:rPr lang="en-US" sz="2000" dirty="0">
                <a:latin typeface="Times New Roman" panose="02020603050405020304" pitchFamily="18" charset="0"/>
                <a:cs typeface="Times New Roman" panose="02020603050405020304" pitchFamily="18" charset="0"/>
              </a:rPr>
              <a:t>National Institute on Aging: R03 AG063183-01</a:t>
            </a:r>
          </a:p>
          <a:p>
            <a:pPr lvl="0">
              <a:spcBef>
                <a:spcPts val="0"/>
              </a:spcBef>
              <a:spcAft>
                <a:spcPts val="600"/>
              </a:spcAft>
            </a:pPr>
            <a:r>
              <a:rPr lang="pt-BR" sz="2000" dirty="0">
                <a:latin typeface="Times New Roman" panose="02020603050405020304" pitchFamily="18" charset="0"/>
                <a:cs typeface="Times New Roman" panose="02020603050405020304" pitchFamily="18" charset="0"/>
              </a:rPr>
              <a:t>Texas RCMAR: P30AG059301 </a:t>
            </a:r>
          </a:p>
          <a:p>
            <a:pPr lvl="0">
              <a:spcBef>
                <a:spcPts val="0"/>
              </a:spcBef>
              <a:spcAft>
                <a:spcPts val="600"/>
              </a:spcAft>
            </a:pPr>
            <a:r>
              <a:rPr lang="pt-BR" sz="2000" dirty="0">
                <a:latin typeface="Times New Roman" panose="02020603050405020304" pitchFamily="18" charset="0"/>
                <a:cs typeface="Times New Roman" panose="02020603050405020304" pitchFamily="18" charset="0"/>
              </a:rPr>
              <a:t>H-EPESE: R01 AG010939-25</a:t>
            </a:r>
          </a:p>
          <a:p>
            <a:pPr lvl="0">
              <a:spcBef>
                <a:spcPts val="0"/>
              </a:spcBef>
              <a:spcAft>
                <a:spcPts val="600"/>
              </a:spcAft>
            </a:pPr>
            <a:r>
              <a:rPr lang="pt-BR" sz="2000" dirty="0">
                <a:latin typeface="Times New Roman" panose="02020603050405020304" pitchFamily="18" charset="0"/>
                <a:cs typeface="Times New Roman" panose="02020603050405020304" pitchFamily="18" charset="0"/>
              </a:rPr>
              <a:t>MHAS: R01-AG018016</a:t>
            </a:r>
          </a:p>
          <a:p>
            <a:pPr lvl="0">
              <a:spcBef>
                <a:spcPts val="0"/>
              </a:spcBef>
              <a:spcAft>
                <a:spcPts val="600"/>
              </a:spcAft>
            </a:pPr>
            <a:r>
              <a:rPr lang="en-US" sz="2000" dirty="0">
                <a:latin typeface="Times New Roman" panose="02020603050405020304" pitchFamily="18" charset="0"/>
                <a:cs typeface="Times New Roman" panose="02020603050405020304" pitchFamily="18" charset="0"/>
              </a:rPr>
              <a:t>NIA T-32 Postdoctoral Training Grant 5T32AG000270-21</a:t>
            </a:r>
          </a:p>
          <a:p>
            <a:pPr defTabSz="3285430">
              <a:spcBef>
                <a:spcPts val="0"/>
              </a:spcBef>
              <a:spcAft>
                <a:spcPts val="600"/>
              </a:spcAft>
            </a:pPr>
            <a:r>
              <a:rPr lang="en-US" sz="2000" dirty="0">
                <a:solidFill>
                  <a:srgbClr val="151515"/>
                </a:solidFill>
                <a:latin typeface="Times New Roman" panose="02020603050405020304" pitchFamily="18" charset="0"/>
                <a:cs typeface="Times New Roman" panose="02020603050405020304" pitchFamily="18" charset="0"/>
              </a:rPr>
              <a:t>1R03AG063183-01</a:t>
            </a:r>
          </a:p>
          <a:p>
            <a:pPr defTabSz="3285430">
              <a:spcBef>
                <a:spcPts val="0"/>
              </a:spcBef>
              <a:spcAft>
                <a:spcPts val="600"/>
              </a:spcAft>
            </a:pPr>
            <a:r>
              <a:rPr lang="en-US" sz="2000" dirty="0">
                <a:solidFill>
                  <a:srgbClr val="151515"/>
                </a:solidFill>
                <a:latin typeface="Times New Roman" panose="02020603050405020304" pitchFamily="18" charset="0"/>
                <a:cs typeface="Times New Roman" panose="02020603050405020304" pitchFamily="18" charset="0"/>
              </a:rPr>
              <a:t>PRC/CAPS P30AG066614</a:t>
            </a:r>
          </a:p>
          <a:p>
            <a:pPr defTabSz="3285430">
              <a:spcBef>
                <a:spcPts val="0"/>
              </a:spcBef>
              <a:spcAft>
                <a:spcPts val="600"/>
              </a:spcAft>
            </a:pPr>
            <a:r>
              <a:rPr lang="en-US" sz="2000" dirty="0">
                <a:solidFill>
                  <a:srgbClr val="151515"/>
                </a:solidFill>
                <a:latin typeface="Times New Roman" panose="02020603050405020304" pitchFamily="18" charset="0"/>
                <a:cs typeface="Times New Roman" panose="02020603050405020304" pitchFamily="18" charset="0"/>
              </a:rPr>
              <a:t>Collaborators: Sunshine Rote </a:t>
            </a:r>
            <a:r>
              <a:rPr lang="it-IT" sz="2000" dirty="0">
                <a:solidFill>
                  <a:srgbClr val="151515"/>
                </a:solidFill>
                <a:latin typeface="Times New Roman" panose="02020603050405020304" pitchFamily="18" charset="0"/>
                <a:cs typeface="Times New Roman" panose="02020603050405020304" pitchFamily="18" charset="0"/>
              </a:rPr>
              <a:t>and ICAA Team </a:t>
            </a:r>
            <a:r>
              <a:rPr lang="it-IT" sz="2000" dirty="0">
                <a:solidFill>
                  <a:srgbClr val="151515"/>
                </a:solidFill>
                <a:latin typeface="Times New Roman" panose="02020603050405020304" pitchFamily="18" charset="0"/>
                <a:cs typeface="Times New Roman" panose="02020603050405020304" pitchFamily="18" charset="0"/>
                <a:hlinkClick r:id="rId3"/>
              </a:rPr>
              <a:t>https://sites.utexas.edu/caa/</a:t>
            </a:r>
            <a:endParaRPr lang="it-IT" sz="2000" dirty="0">
              <a:solidFill>
                <a:srgbClr val="151515"/>
              </a:solidFill>
              <a:latin typeface="Times New Roman" panose="02020603050405020304" pitchFamily="18" charset="0"/>
              <a:cs typeface="Times New Roman" panose="02020603050405020304" pitchFamily="18" charset="0"/>
            </a:endParaRPr>
          </a:p>
          <a:p>
            <a:pPr defTabSz="3285430"/>
            <a:endParaRPr lang="es-MX" sz="2400" dirty="0">
              <a:solidFill>
                <a:srgbClr val="151515"/>
              </a:solidFill>
              <a:latin typeface="+mj-lt"/>
              <a:cs typeface="Times New Roman" pitchFamily="18" charset="0"/>
            </a:endParaRPr>
          </a:p>
          <a:p>
            <a:endParaRPr lang="en-US" sz="2400" dirty="0">
              <a:solidFill>
                <a:srgbClr val="151515"/>
              </a:solidFill>
              <a:latin typeface="+mj-lt"/>
              <a:cs typeface="Times New Roman" pitchFamily="18" charset="0"/>
            </a:endParaRPr>
          </a:p>
          <a:p>
            <a:endParaRPr lang="en-US" sz="2400" dirty="0">
              <a:solidFill>
                <a:srgbClr val="151515"/>
              </a:solidFill>
              <a:latin typeface="+mj-lt"/>
              <a:cs typeface="Times New Roman" pitchFamily="18" charset="0"/>
            </a:endParaRPr>
          </a:p>
          <a:p>
            <a:endParaRPr lang="en-US" sz="1100" dirty="0">
              <a:solidFill>
                <a:srgbClr val="151515"/>
              </a:solidFill>
              <a:latin typeface="Times New Roman" pitchFamily="18" charset="0"/>
              <a:cs typeface="Times New Roman" pitchFamily="18" charset="0"/>
            </a:endParaRPr>
          </a:p>
        </p:txBody>
      </p:sp>
    </p:spTree>
    <p:extLst>
      <p:ext uri="{BB962C8B-B14F-4D97-AF65-F5344CB8AC3E}">
        <p14:creationId xmlns:p14="http://schemas.microsoft.com/office/powerpoint/2010/main" val="1601543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119" y="844731"/>
            <a:ext cx="7128137" cy="646331"/>
          </a:xfrm>
          <a:prstGeom prst="rect">
            <a:avLst/>
          </a:prstGeom>
          <a:noFill/>
        </p:spPr>
        <p:txBody>
          <a:bodyPr wrap="square">
            <a:spAutoFit/>
          </a:bodyPr>
          <a:lstStyle/>
          <a:p>
            <a:r>
              <a:rPr sz="3600" dirty="0">
                <a:solidFill>
                  <a:srgbClr val="000000"/>
                </a:solidFill>
                <a:latin typeface="Times New Roman" panose="02020603050405020304" pitchFamily="18" charset="0"/>
                <a:cs typeface="Times New Roman" panose="02020603050405020304" pitchFamily="18" charset="0"/>
              </a:rPr>
              <a:t>Dementia in Texas: The Numbers</a:t>
            </a:r>
          </a:p>
        </p:txBody>
      </p:sp>
      <p:sp>
        <p:nvSpPr>
          <p:cNvPr id="3" name="TextBox 2"/>
          <p:cNvSpPr txBox="1"/>
          <p:nvPr/>
        </p:nvSpPr>
        <p:spPr>
          <a:xfrm>
            <a:off x="624278" y="2009130"/>
            <a:ext cx="3921265" cy="861774"/>
          </a:xfrm>
          <a:prstGeom prst="rect">
            <a:avLst/>
          </a:prstGeom>
          <a:noFill/>
        </p:spPr>
        <p:txBody>
          <a:bodyPr wrap="none">
            <a:spAutoFit/>
          </a:bodyPr>
          <a:lstStyle/>
          <a:p>
            <a:pPr algn="ctr"/>
            <a:r>
              <a:rPr sz="3400" b="1" dirty="0">
                <a:solidFill>
                  <a:srgbClr val="BF5700"/>
                </a:solidFill>
                <a:latin typeface="Times New Roman" panose="02020603050405020304" pitchFamily="18" charset="0"/>
                <a:cs typeface="Times New Roman" panose="02020603050405020304" pitchFamily="18" charset="0"/>
              </a:rPr>
              <a:t>400,000 → 500,000+</a:t>
            </a:r>
          </a:p>
          <a:p>
            <a:pPr algn="ctr"/>
            <a:r>
              <a:rPr sz="1600" dirty="0">
                <a:solidFill>
                  <a:srgbClr val="404040"/>
                </a:solidFill>
                <a:latin typeface="Times New Roman" panose="02020603050405020304" pitchFamily="18" charset="0"/>
                <a:cs typeface="Times New Roman" panose="02020603050405020304" pitchFamily="18" charset="0"/>
              </a:rPr>
              <a:t>Texans with Alzheimer’s (by 2030)</a:t>
            </a:r>
          </a:p>
        </p:txBody>
      </p:sp>
      <p:sp>
        <p:nvSpPr>
          <p:cNvPr id="4" name="TextBox 3"/>
          <p:cNvSpPr txBox="1"/>
          <p:nvPr/>
        </p:nvSpPr>
        <p:spPr>
          <a:xfrm>
            <a:off x="5168661" y="1998244"/>
            <a:ext cx="3093732" cy="861774"/>
          </a:xfrm>
          <a:prstGeom prst="rect">
            <a:avLst/>
          </a:prstGeom>
          <a:noFill/>
        </p:spPr>
        <p:txBody>
          <a:bodyPr wrap="none">
            <a:spAutoFit/>
          </a:bodyPr>
          <a:lstStyle/>
          <a:p>
            <a:pPr algn="ctr"/>
            <a:r>
              <a:rPr sz="3400" b="1" dirty="0">
                <a:solidFill>
                  <a:srgbClr val="BF5700"/>
                </a:solidFill>
                <a:latin typeface="Times New Roman" panose="02020603050405020304" pitchFamily="18" charset="0"/>
                <a:cs typeface="Times New Roman" panose="02020603050405020304" pitchFamily="18" charset="0"/>
              </a:rPr>
              <a:t>$20.6B / $3.9B</a:t>
            </a:r>
          </a:p>
          <a:p>
            <a:pPr algn="ctr"/>
            <a:r>
              <a:rPr sz="1600" dirty="0">
                <a:solidFill>
                  <a:srgbClr val="404040"/>
                </a:solidFill>
                <a:latin typeface="Times New Roman" panose="02020603050405020304" pitchFamily="18" charset="0"/>
                <a:cs typeface="Times New Roman" panose="02020603050405020304" pitchFamily="18" charset="0"/>
              </a:rPr>
              <a:t>Families (annual) / Texas Medicaid</a:t>
            </a:r>
          </a:p>
        </p:txBody>
      </p:sp>
      <p:sp>
        <p:nvSpPr>
          <p:cNvPr id="5" name="TextBox 4"/>
          <p:cNvSpPr txBox="1"/>
          <p:nvPr/>
        </p:nvSpPr>
        <p:spPr>
          <a:xfrm>
            <a:off x="1360907" y="3448487"/>
            <a:ext cx="1850186" cy="861774"/>
          </a:xfrm>
          <a:prstGeom prst="rect">
            <a:avLst/>
          </a:prstGeom>
          <a:noFill/>
        </p:spPr>
        <p:txBody>
          <a:bodyPr wrap="none">
            <a:spAutoFit/>
          </a:bodyPr>
          <a:lstStyle/>
          <a:p>
            <a:pPr algn="ctr"/>
            <a:r>
              <a:rPr sz="3400" b="1" dirty="0">
                <a:solidFill>
                  <a:srgbClr val="BF5700"/>
                </a:solidFill>
                <a:latin typeface="Times New Roman" panose="02020603050405020304" pitchFamily="18" charset="0"/>
                <a:cs typeface="Times New Roman" panose="02020603050405020304" pitchFamily="18" charset="0"/>
              </a:rPr>
              <a:t>1</a:t>
            </a:r>
            <a:r>
              <a:rPr sz="3400" b="1" dirty="0">
                <a:solidFill>
                  <a:srgbClr val="BF5700"/>
                </a:solidFill>
              </a:rPr>
              <a:t> </a:t>
            </a:r>
            <a:r>
              <a:rPr sz="3400" b="1" dirty="0">
                <a:solidFill>
                  <a:srgbClr val="BF5700"/>
                </a:solidFill>
                <a:latin typeface="Times New Roman" panose="02020603050405020304" pitchFamily="18" charset="0"/>
                <a:cs typeface="Times New Roman" panose="02020603050405020304" pitchFamily="18" charset="0"/>
              </a:rPr>
              <a:t>Million</a:t>
            </a:r>
          </a:p>
          <a:p>
            <a:pPr algn="ctr"/>
            <a:r>
              <a:rPr sz="1600" dirty="0">
                <a:solidFill>
                  <a:srgbClr val="404040"/>
                </a:solidFill>
                <a:latin typeface="Times New Roman" panose="02020603050405020304" pitchFamily="18" charset="0"/>
                <a:cs typeface="Times New Roman" panose="02020603050405020304" pitchFamily="18" charset="0"/>
              </a:rPr>
              <a:t>Unpaid caregivers</a:t>
            </a:r>
          </a:p>
        </p:txBody>
      </p:sp>
      <p:sp>
        <p:nvSpPr>
          <p:cNvPr id="6" name="TextBox 5"/>
          <p:cNvSpPr txBox="1"/>
          <p:nvPr/>
        </p:nvSpPr>
        <p:spPr>
          <a:xfrm>
            <a:off x="4836524" y="3448487"/>
            <a:ext cx="3251210" cy="861774"/>
          </a:xfrm>
          <a:prstGeom prst="rect">
            <a:avLst/>
          </a:prstGeom>
          <a:noFill/>
        </p:spPr>
        <p:txBody>
          <a:bodyPr wrap="none">
            <a:spAutoFit/>
          </a:bodyPr>
          <a:lstStyle/>
          <a:p>
            <a:pPr algn="ctr"/>
            <a:r>
              <a:rPr sz="3400" b="1" dirty="0">
                <a:solidFill>
                  <a:srgbClr val="BF5700"/>
                </a:solidFill>
                <a:latin typeface="Times New Roman" panose="02020603050405020304" pitchFamily="18" charset="0"/>
                <a:cs typeface="Times New Roman" panose="02020603050405020304" pitchFamily="18" charset="0"/>
              </a:rPr>
              <a:t>1.5 Billion hours</a:t>
            </a:r>
          </a:p>
          <a:p>
            <a:pPr algn="ctr"/>
            <a:r>
              <a:rPr sz="1600" dirty="0">
                <a:solidFill>
                  <a:srgbClr val="404040"/>
                </a:solidFill>
              </a:rPr>
              <a:t>Unpaid care each year</a:t>
            </a:r>
          </a:p>
        </p:txBody>
      </p:sp>
      <p:sp>
        <p:nvSpPr>
          <p:cNvPr id="7" name="TextBox 6"/>
          <p:cNvSpPr txBox="1"/>
          <p:nvPr/>
        </p:nvSpPr>
        <p:spPr>
          <a:xfrm>
            <a:off x="1029887" y="5173266"/>
            <a:ext cx="2512227" cy="861774"/>
          </a:xfrm>
          <a:prstGeom prst="rect">
            <a:avLst/>
          </a:prstGeom>
          <a:noFill/>
        </p:spPr>
        <p:txBody>
          <a:bodyPr wrap="none">
            <a:spAutoFit/>
          </a:bodyPr>
          <a:lstStyle/>
          <a:p>
            <a:pPr algn="ctr"/>
            <a:r>
              <a:rPr sz="3400" b="1" dirty="0">
                <a:solidFill>
                  <a:srgbClr val="BF5700"/>
                </a:solidFill>
                <a:latin typeface="Times New Roman" panose="02020603050405020304" pitchFamily="18" charset="0"/>
                <a:cs typeface="Times New Roman" panose="02020603050405020304" pitchFamily="18" charset="0"/>
              </a:rPr>
              <a:t>$23.9 Billion</a:t>
            </a:r>
          </a:p>
          <a:p>
            <a:pPr algn="ctr"/>
            <a:r>
              <a:rPr sz="1600" dirty="0">
                <a:solidFill>
                  <a:srgbClr val="404040"/>
                </a:solidFill>
                <a:latin typeface="Times New Roman" panose="02020603050405020304" pitchFamily="18" charset="0"/>
                <a:cs typeface="Times New Roman" panose="02020603050405020304" pitchFamily="18" charset="0"/>
              </a:rPr>
              <a:t>Value of unpaid care</a:t>
            </a:r>
          </a:p>
        </p:txBody>
      </p:sp>
      <p:sp>
        <p:nvSpPr>
          <p:cNvPr id="8" name="TextBox 7"/>
          <p:cNvSpPr txBox="1"/>
          <p:nvPr/>
        </p:nvSpPr>
        <p:spPr>
          <a:xfrm>
            <a:off x="5299504" y="5162380"/>
            <a:ext cx="2202591" cy="861774"/>
          </a:xfrm>
          <a:prstGeom prst="rect">
            <a:avLst/>
          </a:prstGeom>
          <a:noFill/>
        </p:spPr>
        <p:txBody>
          <a:bodyPr wrap="none">
            <a:spAutoFit/>
          </a:bodyPr>
          <a:lstStyle/>
          <a:p>
            <a:pPr algn="ctr"/>
            <a:r>
              <a:rPr sz="3400" b="1" dirty="0">
                <a:solidFill>
                  <a:srgbClr val="BF5700"/>
                </a:solidFill>
                <a:latin typeface="Times New Roman" panose="02020603050405020304" pitchFamily="18" charset="0"/>
                <a:cs typeface="Times New Roman" panose="02020603050405020304" pitchFamily="18" charset="0"/>
              </a:rPr>
              <a:t>#3 / #2</a:t>
            </a:r>
          </a:p>
          <a:p>
            <a:pPr algn="ctr"/>
            <a:r>
              <a:rPr sz="1600" dirty="0">
                <a:solidFill>
                  <a:srgbClr val="404040"/>
                </a:solidFill>
                <a:latin typeface="Times New Roman" panose="02020603050405020304" pitchFamily="18" charset="0"/>
                <a:cs typeface="Times New Roman" panose="02020603050405020304" pitchFamily="18" charset="0"/>
              </a:rPr>
              <a:t>U.S. rank: cases / deaths</a:t>
            </a:r>
          </a:p>
        </p:txBody>
      </p:sp>
      <p:sp>
        <p:nvSpPr>
          <p:cNvPr id="10" name="TextBox 9">
            <a:extLst>
              <a:ext uri="{FF2B5EF4-FFF2-40B4-BE49-F238E27FC236}">
                <a16:creationId xmlns:a16="http://schemas.microsoft.com/office/drawing/2014/main" id="{69E300BA-5429-B6B3-1E06-04511AE0A5C5}"/>
              </a:ext>
            </a:extLst>
          </p:cNvPr>
          <p:cNvSpPr txBox="1"/>
          <p:nvPr/>
        </p:nvSpPr>
        <p:spPr>
          <a:xfrm>
            <a:off x="93926" y="6262367"/>
            <a:ext cx="8480424" cy="461665"/>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Texas Department of State Health Services (DSHS), Texas Alzheimer’s Disease Facts &amp; Figures (2020–2025); Alzheimer’s Association, Alzheimer’s Disease Facts and Figures (2025);Texas A&amp;M Center for Community Health &amp; Aging.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367E8B3-6FE7-F585-DF06-5641518213C4}"/>
              </a:ext>
            </a:extLst>
          </p:cNvPr>
          <p:cNvSpPr txBox="1"/>
          <p:nvPr/>
        </p:nvSpPr>
        <p:spPr>
          <a:xfrm>
            <a:off x="231217" y="609600"/>
            <a:ext cx="8760383" cy="1200329"/>
          </a:xfrm>
          <a:prstGeom prst="rect">
            <a:avLst/>
          </a:prstGeom>
          <a:noFill/>
        </p:spPr>
        <p:txBody>
          <a:bodyPr wrap="square" rtlCol="0">
            <a:spAutoFit/>
          </a:bodyPr>
          <a:lstStyle/>
          <a:p>
            <a:r>
              <a:rPr lang="en-US" sz="3600" dirty="0">
                <a:latin typeface="Times New Roman" panose="02020603050405020304" pitchFamily="18" charset="0"/>
                <a:ea typeface="Calibri" panose="020F0502020204030204" pitchFamily="34" charset="0"/>
                <a:cs typeface="Times New Roman" panose="02020603050405020304" pitchFamily="18" charset="0"/>
              </a:rPr>
              <a:t>Prevalence of Cognitive Impairment and Dementia in Mexico and U.S. </a:t>
            </a:r>
            <a:endParaRPr lang="es-MX" sz="3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662BDF67-502A-4764-BC0F-667A46C3E902}"/>
              </a:ext>
            </a:extLst>
          </p:cNvPr>
          <p:cNvSpPr txBox="1"/>
          <p:nvPr/>
        </p:nvSpPr>
        <p:spPr>
          <a:xfrm>
            <a:off x="2449013" y="5854466"/>
            <a:ext cx="4747847" cy="523220"/>
          </a:xfrm>
          <a:prstGeom prst="rect">
            <a:avLst/>
          </a:prstGeom>
          <a:noFill/>
        </p:spPr>
        <p:txBody>
          <a:bodyPr wrap="square" rtlCol="0">
            <a:spAutoFit/>
          </a:bodyPr>
          <a:lstStyle/>
          <a:p>
            <a:pPr algn="ctr"/>
            <a:r>
              <a:rPr lang="en-GB" sz="1400" dirty="0">
                <a:latin typeface="Times New Roman" panose="02020603050405020304" pitchFamily="18" charset="0"/>
                <a:ea typeface="Calibri" panose="020F0502020204030204" pitchFamily="34" charset="0"/>
                <a:cs typeface="Times New Roman" panose="02020603050405020304" pitchFamily="18" charset="0"/>
              </a:rPr>
              <a:t>Highest proportion of older adult (65+) with cognitive impairment and dementia among U.S. Hispanics</a:t>
            </a:r>
          </a:p>
        </p:txBody>
      </p:sp>
      <p:sp>
        <p:nvSpPr>
          <p:cNvPr id="5" name="TextBox 4">
            <a:extLst>
              <a:ext uri="{FF2B5EF4-FFF2-40B4-BE49-F238E27FC236}">
                <a16:creationId xmlns:a16="http://schemas.microsoft.com/office/drawing/2014/main" id="{7E01AF43-55D2-FCE9-B0B8-FB9032AF2C95}"/>
              </a:ext>
            </a:extLst>
          </p:cNvPr>
          <p:cNvSpPr txBox="1"/>
          <p:nvPr/>
        </p:nvSpPr>
        <p:spPr>
          <a:xfrm>
            <a:off x="152400" y="6377686"/>
            <a:ext cx="8558784" cy="461665"/>
          </a:xfrm>
          <a:prstGeom prst="rect">
            <a:avLst/>
          </a:prstGeom>
          <a:noFill/>
        </p:spPr>
        <p:txBody>
          <a:bodyPr wrap="square">
            <a:spAutoFit/>
          </a:bodyPr>
          <a:lstStyle/>
          <a:p>
            <a:r>
              <a:rPr lang="es-MX" sz="1200" dirty="0" err="1">
                <a:latin typeface="Times New Roman" panose="02020603050405020304" pitchFamily="18" charset="0"/>
                <a:cs typeface="Times New Roman" panose="02020603050405020304" pitchFamily="18" charset="0"/>
              </a:rPr>
              <a:t>Source</a:t>
            </a:r>
            <a:r>
              <a:rPr lang="es-MX" sz="1200" dirty="0">
                <a:latin typeface="Times New Roman" panose="02020603050405020304" pitchFamily="18" charset="0"/>
                <a:cs typeface="Times New Roman" panose="02020603050405020304" pitchFamily="18" charset="0"/>
              </a:rPr>
              <a:t>: 2025, Rosa García-Chanes, Mariana López-Ortega, Jacqueline Angel, Alfonso Rojas, Emma Aguila</a:t>
            </a:r>
          </a:p>
          <a:p>
            <a:r>
              <a:rPr lang="es-MX" sz="1200" dirty="0">
                <a:latin typeface="Times New Roman" panose="02020603050405020304" pitchFamily="18" charset="0"/>
                <a:cs typeface="Times New Roman" panose="02020603050405020304" pitchFamily="18" charset="0"/>
              </a:rPr>
              <a:t>Data </a:t>
            </a:r>
            <a:r>
              <a:rPr lang="es-MX" sz="1200" dirty="0" err="1">
                <a:latin typeface="Times New Roman" panose="02020603050405020304" pitchFamily="18" charset="0"/>
                <a:cs typeface="Times New Roman" panose="02020603050405020304" pitchFamily="18" charset="0"/>
              </a:rPr>
              <a:t>source</a:t>
            </a:r>
            <a:r>
              <a:rPr lang="es-MX" sz="1200" dirty="0">
                <a:latin typeface="Times New Roman" panose="02020603050405020304" pitchFamily="18" charset="0"/>
                <a:cs typeface="Times New Roman" panose="02020603050405020304" pitchFamily="18" charset="0"/>
              </a:rPr>
              <a:t>: Health and </a:t>
            </a:r>
            <a:r>
              <a:rPr lang="es-MX" sz="1200" dirty="0" err="1">
                <a:latin typeface="Times New Roman" panose="02020603050405020304" pitchFamily="18" charset="0"/>
                <a:cs typeface="Times New Roman" panose="02020603050405020304" pitchFamily="18" charset="0"/>
              </a:rPr>
              <a:t>Retirement</a:t>
            </a:r>
            <a:r>
              <a:rPr lang="es-MX" sz="1200" dirty="0">
                <a:latin typeface="Times New Roman" panose="02020603050405020304" pitchFamily="18" charset="0"/>
                <a:cs typeface="Times New Roman" panose="02020603050405020304" pitchFamily="18" charset="0"/>
              </a:rPr>
              <a:t> Study and Mexican Health and Aging Study</a:t>
            </a:r>
            <a:endParaRPr lang="LID4096" sz="1200" dirty="0">
              <a:latin typeface="Times New Roman" panose="02020603050405020304" pitchFamily="18" charset="0"/>
              <a:cs typeface="Times New Roman" panose="02020603050405020304" pitchFamily="18" charset="0"/>
            </a:endParaRPr>
          </a:p>
        </p:txBody>
      </p:sp>
      <p:graphicFrame>
        <p:nvGraphicFramePr>
          <p:cNvPr id="4" name="Gráfico 1">
            <a:extLst>
              <a:ext uri="{FF2B5EF4-FFF2-40B4-BE49-F238E27FC236}">
                <a16:creationId xmlns:a16="http://schemas.microsoft.com/office/drawing/2014/main" id="{9993DD88-ED99-230F-8F33-9668D22EBCC0}"/>
              </a:ext>
            </a:extLst>
          </p:cNvPr>
          <p:cNvGraphicFramePr>
            <a:graphicFrameLocks/>
          </p:cNvGraphicFramePr>
          <p:nvPr>
            <p:extLst>
              <p:ext uri="{D42A27DB-BD31-4B8C-83A1-F6EECF244321}">
                <p14:modId xmlns:p14="http://schemas.microsoft.com/office/powerpoint/2010/main" val="381672727"/>
              </p:ext>
            </p:extLst>
          </p:nvPr>
        </p:nvGraphicFramePr>
        <p:xfrm>
          <a:off x="685800" y="2133601"/>
          <a:ext cx="7010400" cy="371237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57E282E-800D-5EA3-3421-1C22D749471E}"/>
              </a:ext>
            </a:extLst>
          </p:cNvPr>
          <p:cNvSpPr txBox="1"/>
          <p:nvPr/>
        </p:nvSpPr>
        <p:spPr>
          <a:xfrm>
            <a:off x="296416" y="2220444"/>
            <a:ext cx="937116"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Percent</a:t>
            </a:r>
          </a:p>
        </p:txBody>
      </p:sp>
    </p:spTree>
    <p:extLst>
      <p:ext uri="{BB962C8B-B14F-4D97-AF65-F5344CB8AC3E}">
        <p14:creationId xmlns:p14="http://schemas.microsoft.com/office/powerpoint/2010/main" val="159576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4C073-966A-956A-D7C0-9DE36E1332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FCF16A-4E73-CB86-D60D-B740BB97F787}"/>
              </a:ext>
            </a:extLst>
          </p:cNvPr>
          <p:cNvSpPr>
            <a:spLocks noGrp="1"/>
          </p:cNvSpPr>
          <p:nvPr>
            <p:ph type="title"/>
          </p:nvPr>
        </p:nvSpPr>
        <p:spPr>
          <a:xfrm>
            <a:off x="457200" y="609600"/>
            <a:ext cx="8229600" cy="1143000"/>
          </a:xfrm>
        </p:spPr>
        <p:txBody>
          <a:bodyPr>
            <a:normAutofit fontScale="90000"/>
          </a:bodyPr>
          <a:lstStyle/>
          <a:p>
            <a:r>
              <a:rPr lang="en-US" dirty="0">
                <a:latin typeface="Times New Roman" panose="02020603050405020304" pitchFamily="18" charset="0"/>
                <a:cs typeface="Times New Roman" panose="02020603050405020304" pitchFamily="18" charset="0"/>
              </a:rPr>
              <a:t>U.S. Trends in Increasing Life Spans</a:t>
            </a:r>
          </a:p>
        </p:txBody>
      </p:sp>
      <p:pic>
        <p:nvPicPr>
          <p:cNvPr id="4" name="Picture 3">
            <a:extLst>
              <a:ext uri="{FF2B5EF4-FFF2-40B4-BE49-F238E27FC236}">
                <a16:creationId xmlns:a16="http://schemas.microsoft.com/office/drawing/2014/main" id="{2A62D977-F7DC-37BC-AB00-2DC5DE0FB051}"/>
              </a:ext>
            </a:extLst>
          </p:cNvPr>
          <p:cNvPicPr>
            <a:picLocks noChangeAspect="1"/>
          </p:cNvPicPr>
          <p:nvPr/>
        </p:nvPicPr>
        <p:blipFill>
          <a:blip r:embed="rId3"/>
          <a:stretch>
            <a:fillRect/>
          </a:stretch>
        </p:blipFill>
        <p:spPr>
          <a:xfrm>
            <a:off x="4801888" y="2466325"/>
            <a:ext cx="3884912" cy="2589941"/>
          </a:xfrm>
          <a:prstGeom prst="rect">
            <a:avLst/>
          </a:prstGeom>
        </p:spPr>
      </p:pic>
      <p:sp>
        <p:nvSpPr>
          <p:cNvPr id="6" name="TextBox 5">
            <a:extLst>
              <a:ext uri="{FF2B5EF4-FFF2-40B4-BE49-F238E27FC236}">
                <a16:creationId xmlns:a16="http://schemas.microsoft.com/office/drawing/2014/main" id="{BF55A66E-C7D4-271D-7661-B0D38A87FBC4}"/>
              </a:ext>
            </a:extLst>
          </p:cNvPr>
          <p:cNvSpPr txBox="1"/>
          <p:nvPr/>
        </p:nvSpPr>
        <p:spPr>
          <a:xfrm>
            <a:off x="4766122" y="5236587"/>
            <a:ext cx="3410033" cy="116955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Maria Alanis holds the hand of her mother, Isabel, in their backyard in Brownsville, Texas. Maria was a full-time dementia caregiver for her mother until she died last month. Credit: Miguel Roberts/MyRGV.com</a:t>
            </a:r>
          </a:p>
        </p:txBody>
      </p:sp>
      <p:sp>
        <p:nvSpPr>
          <p:cNvPr id="9" name="Rectangle 8">
            <a:extLst>
              <a:ext uri="{FF2B5EF4-FFF2-40B4-BE49-F238E27FC236}">
                <a16:creationId xmlns:a16="http://schemas.microsoft.com/office/drawing/2014/main" id="{F4F0FD73-F1BD-2A46-8318-ABBEEF1CA6F0}"/>
              </a:ext>
            </a:extLst>
          </p:cNvPr>
          <p:cNvSpPr/>
          <p:nvPr/>
        </p:nvSpPr>
        <p:spPr>
          <a:xfrm>
            <a:off x="196844" y="6483717"/>
            <a:ext cx="8745450" cy="646331"/>
          </a:xfrm>
          <a:prstGeom prst="rect">
            <a:avLst/>
          </a:prstGeom>
        </p:spPr>
        <p:txBody>
          <a:bodyPr wrap="square">
            <a:spAutoFit/>
          </a:bodyPr>
          <a:lstStyle/>
          <a:p>
            <a:r>
              <a:rPr lang="en-US" sz="1200" dirty="0">
                <a:solidFill>
                  <a:srgbClr val="151515"/>
                </a:solidFill>
                <a:latin typeface="Times New Roman" panose="02020603050405020304" pitchFamily="18" charset="0"/>
                <a:cs typeface="Times New Roman" panose="02020603050405020304" pitchFamily="18" charset="0"/>
              </a:rPr>
              <a:t>Source: U.S. Census Bureau, 2020. </a:t>
            </a:r>
            <a:r>
              <a:rPr lang="en-US" sz="1200" dirty="0">
                <a:latin typeface="Times New Roman" panose="02020603050405020304" pitchFamily="18" charset="0"/>
                <a:cs typeface="Times New Roman" panose="02020603050405020304" pitchFamily="18" charset="0"/>
                <a:hlinkClick r:id="rId4"/>
              </a:rPr>
              <a:t>https://www.census.gov/content/dam/Census/library/publications/2020/demo/p25-1145.pdf</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a:t>
            </a:r>
          </a:p>
        </p:txBody>
      </p:sp>
      <p:sp>
        <p:nvSpPr>
          <p:cNvPr id="11" name="Content Placeholder 2">
            <a:extLst>
              <a:ext uri="{FF2B5EF4-FFF2-40B4-BE49-F238E27FC236}">
                <a16:creationId xmlns:a16="http://schemas.microsoft.com/office/drawing/2014/main" id="{3042476B-D314-F0A2-A3C0-6054D429ADE1}"/>
              </a:ext>
            </a:extLst>
          </p:cNvPr>
          <p:cNvSpPr txBox="1">
            <a:spLocks/>
          </p:cNvSpPr>
          <p:nvPr/>
        </p:nvSpPr>
        <p:spPr>
          <a:xfrm>
            <a:off x="-96947" y="1832310"/>
            <a:ext cx="4785183" cy="634015"/>
          </a:xfrm>
          <a:prstGeom prst="rect">
            <a:avLst/>
          </a:prstGeom>
        </p:spPr>
        <p:txBody>
          <a:bodyPr vert="horz" lIns="0" tIns="228600" rIns="0" bIns="0" rtlCol="0">
            <a:normAutofit/>
          </a:bodyPr>
          <a:lstStyle>
            <a:lvl1pPr marL="283464"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1pPr>
            <a:lvl2pPr marL="6858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2pPr>
            <a:lvl3pPr marL="11430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20574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ts val="600"/>
              </a:spcBef>
              <a:buNone/>
            </a:pPr>
            <a:endParaRPr lang="en-US" sz="1800" i="1"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Content Placeholder 3">
            <a:extLst>
              <a:ext uri="{FF2B5EF4-FFF2-40B4-BE49-F238E27FC236}">
                <a16:creationId xmlns:a16="http://schemas.microsoft.com/office/drawing/2014/main" id="{CBAB2C51-E59A-BA25-DCA6-525EA563B987}"/>
              </a:ext>
            </a:extLst>
          </p:cNvPr>
          <p:cNvGraphicFramePr>
            <a:graphicFrameLocks noGrp="1"/>
          </p:cNvGraphicFramePr>
          <p:nvPr>
            <p:ph idx="1"/>
            <p:extLst>
              <p:ext uri="{D42A27DB-BD31-4B8C-83A1-F6EECF244321}">
                <p14:modId xmlns:p14="http://schemas.microsoft.com/office/powerpoint/2010/main" val="33530333"/>
              </p:ext>
            </p:extLst>
          </p:nvPr>
        </p:nvGraphicFramePr>
        <p:xfrm>
          <a:off x="295140" y="1769165"/>
          <a:ext cx="4419600" cy="3886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19511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5309" y="1066800"/>
            <a:ext cx="8915400" cy="994172"/>
          </a:xfrm>
        </p:spPr>
        <p:txBody>
          <a:bodyPr>
            <a:normAutofit/>
          </a:bodyPr>
          <a:lstStyle/>
          <a:p>
            <a:r>
              <a:rPr lang="en-US" sz="2400" dirty="0">
                <a:latin typeface="Times New Roman" panose="02020603050405020304" pitchFamily="18" charset="0"/>
                <a:ea typeface="Tahoma" panose="020B0604030504040204" pitchFamily="34" charset="0"/>
                <a:cs typeface="Times New Roman" panose="02020603050405020304" pitchFamily="18" charset="0"/>
              </a:rPr>
              <a:t>Life Expectancy at Age 65 and Percent with Likely Dementia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53805047"/>
              </p:ext>
            </p:extLst>
          </p:nvPr>
        </p:nvGraphicFramePr>
        <p:xfrm>
          <a:off x="609600" y="2057400"/>
          <a:ext cx="7924800" cy="307745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372190D-EE11-44DF-90E7-2D6A537F14C5}"/>
              </a:ext>
            </a:extLst>
          </p:cNvPr>
          <p:cNvSpPr txBox="1"/>
          <p:nvPr/>
        </p:nvSpPr>
        <p:spPr>
          <a:xfrm>
            <a:off x="533400" y="6096000"/>
            <a:ext cx="1809470" cy="276999"/>
          </a:xfrm>
          <a:prstGeom prst="rect">
            <a:avLst/>
          </a:prstGeom>
          <a:noFill/>
        </p:spPr>
        <p:txBody>
          <a:bodyPr wrap="none" rtlCol="0">
            <a:spAutoFit/>
          </a:bodyPr>
          <a:lstStyle/>
          <a:p>
            <a:r>
              <a:rPr lang="en-US" sz="1200" dirty="0">
                <a:solidFill>
                  <a:schemeClr val="tx2"/>
                </a:solidFill>
                <a:latin typeface="Times New Roman" panose="02020603050405020304" pitchFamily="18" charset="0"/>
                <a:cs typeface="Times New Roman" panose="02020603050405020304" pitchFamily="18" charset="0"/>
              </a:rPr>
              <a:t>Source: H-EPESE Wave 9</a:t>
            </a:r>
          </a:p>
        </p:txBody>
      </p:sp>
      <p:sp>
        <p:nvSpPr>
          <p:cNvPr id="3" name="TextBox 2">
            <a:extLst>
              <a:ext uri="{FF2B5EF4-FFF2-40B4-BE49-F238E27FC236}">
                <a16:creationId xmlns:a16="http://schemas.microsoft.com/office/drawing/2014/main" id="{FC714375-8304-4B61-99A5-B7C7481725AB}"/>
              </a:ext>
            </a:extLst>
          </p:cNvPr>
          <p:cNvSpPr txBox="1"/>
          <p:nvPr/>
        </p:nvSpPr>
        <p:spPr>
          <a:xfrm>
            <a:off x="1399113" y="5052787"/>
            <a:ext cx="713528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Late-Life migrant women will spend 8.6 years (44%) living with dementia.</a:t>
            </a:r>
          </a:p>
        </p:txBody>
      </p:sp>
    </p:spTree>
    <p:extLst>
      <p:ext uri="{BB962C8B-B14F-4D97-AF65-F5344CB8AC3E}">
        <p14:creationId xmlns:p14="http://schemas.microsoft.com/office/powerpoint/2010/main" val="3199939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C16E2-5ABF-CFCD-072C-F82CF7473A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DE64FB-A7E0-9413-F12B-01B48D7424FC}"/>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Cognitive Impairment Reflects Life Course Challenges</a:t>
            </a:r>
          </a:p>
        </p:txBody>
      </p:sp>
      <p:graphicFrame>
        <p:nvGraphicFramePr>
          <p:cNvPr id="51" name="Content Placeholder 50">
            <a:extLst>
              <a:ext uri="{FF2B5EF4-FFF2-40B4-BE49-F238E27FC236}">
                <a16:creationId xmlns:a16="http://schemas.microsoft.com/office/drawing/2014/main" id="{8E9F4F57-AEC9-E004-1307-CFC47989C9E1}"/>
              </a:ext>
            </a:extLst>
          </p:cNvPr>
          <p:cNvGraphicFramePr>
            <a:graphicFrameLocks noGrp="1"/>
          </p:cNvGraphicFramePr>
          <p:nvPr>
            <p:ph idx="1"/>
            <p:extLst>
              <p:ext uri="{D42A27DB-BD31-4B8C-83A1-F6EECF244321}">
                <p14:modId xmlns:p14="http://schemas.microsoft.com/office/powerpoint/2010/main" val="2117046034"/>
              </p:ext>
            </p:extLst>
          </p:nvPr>
        </p:nvGraphicFramePr>
        <p:xfrm>
          <a:off x="457200" y="2362200"/>
          <a:ext cx="8229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52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762000"/>
            <a:ext cx="7960172" cy="857250"/>
          </a:xfrm>
        </p:spPr>
        <p:txBody>
          <a:bodyPr>
            <a:noAutofit/>
          </a:bodyPr>
          <a:lstStyle/>
          <a:p>
            <a:r>
              <a:rPr lang="en-US" sz="3200" dirty="0">
                <a:latin typeface="Times New Roman" panose="02020603050405020304" pitchFamily="18" charset="0"/>
                <a:cs typeface="Times New Roman" panose="02020603050405020304" pitchFamily="18" charset="0"/>
              </a:rPr>
              <a:t>Probability of Remaining in the Community by Age</a:t>
            </a:r>
          </a:p>
        </p:txBody>
      </p:sp>
      <p:sp>
        <p:nvSpPr>
          <p:cNvPr id="6" name="Content Placeholder 5"/>
          <p:cNvSpPr>
            <a:spLocks noGrp="1"/>
          </p:cNvSpPr>
          <p:nvPr>
            <p:ph idx="1"/>
          </p:nvPr>
        </p:nvSpPr>
        <p:spPr>
          <a:xfrm>
            <a:off x="0" y="5486400"/>
            <a:ext cx="8153400" cy="914400"/>
          </a:xfrm>
        </p:spPr>
        <p:txBody>
          <a:bodyPr/>
          <a:lstStyle/>
          <a:p>
            <a:r>
              <a:rPr lang="en-US" sz="1400" dirty="0">
                <a:solidFill>
                  <a:prstClr val="white">
                    <a:lumMod val="85000"/>
                    <a:lumOff val="15000"/>
                  </a:prstClr>
                </a:solidFill>
                <a:cs typeface="Times New Roman" pitchFamily="18" charset="0"/>
              </a:rPr>
              <a:t>Ka18,952) (plan-Meier Survival Estimates for Entering Nursing Homes after Age 65 by Race/Ethnicity (</a:t>
            </a:r>
            <a:r>
              <a:rPr lang="en-US" sz="1400" i="1" dirty="0">
                <a:solidFill>
                  <a:prstClr val="white">
                    <a:lumMod val="85000"/>
                    <a:lumOff val="15000"/>
                  </a:prstClr>
                </a:solidFill>
                <a:cs typeface="Times New Roman" pitchFamily="18" charset="0"/>
              </a:rPr>
              <a:t>N</a:t>
            </a:r>
            <a:r>
              <a:rPr lang="en-US" sz="1400" dirty="0">
                <a:solidFill>
                  <a:prstClr val="white">
                    <a:lumMod val="85000"/>
                    <a:lumOff val="15000"/>
                  </a:prstClr>
                </a:solidFill>
                <a:cs typeface="Times New Roman" pitchFamily="18" charset="0"/>
              </a:rPr>
              <a:t> = Adjusted for birth year and gender)</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2192000" y="4038600"/>
            <a:ext cx="7153458" cy="4632241"/>
          </a:xfrm>
          <a:prstGeom prst="rect">
            <a:avLst/>
          </a:prstGeom>
          <a:noFill/>
          <a:ln w="9525">
            <a:noFill/>
            <a:miter lim="800000"/>
            <a:headEnd/>
            <a:tailEnd/>
          </a:ln>
        </p:spPr>
      </p:pic>
      <p:sp>
        <p:nvSpPr>
          <p:cNvPr id="2" name="TextBox 1"/>
          <p:cNvSpPr txBox="1"/>
          <p:nvPr/>
        </p:nvSpPr>
        <p:spPr>
          <a:xfrm>
            <a:off x="342900" y="5775040"/>
            <a:ext cx="8153400" cy="64633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Source: Health and Retirement Study (1998-2010) </a:t>
            </a:r>
          </a:p>
          <a:p>
            <a:r>
              <a:rPr lang="en-US" sz="1200" dirty="0">
                <a:latin typeface="Times New Roman" panose="02020603050405020304" pitchFamily="18" charset="0"/>
                <a:cs typeface="Times New Roman" panose="02020603050405020304" pitchFamily="18" charset="0"/>
              </a:rPr>
              <a:t> N = 20,253; Thomeer, Mudrazija, and Angel. “How and Why Does Nursing Home Use Differ by Race and Ethnicity?,” </a:t>
            </a:r>
            <a:r>
              <a:rPr lang="en-US" sz="1200" i="1" dirty="0">
                <a:latin typeface="Times New Roman" panose="02020603050405020304" pitchFamily="18" charset="0"/>
                <a:cs typeface="Times New Roman" panose="02020603050405020304" pitchFamily="18" charset="0"/>
              </a:rPr>
              <a:t>The Journals of Gerontology: Series B</a:t>
            </a:r>
            <a:r>
              <a:rPr lang="en-US" sz="1200" dirty="0">
                <a:latin typeface="Times New Roman" panose="02020603050405020304" pitchFamily="18" charset="0"/>
                <a:cs typeface="Times New Roman" panose="02020603050405020304" pitchFamily="18" charset="0"/>
              </a:rPr>
              <a:t>, Volume 73, Issue 4, May 2018, Pages e11–e12, </a:t>
            </a:r>
            <a:r>
              <a:rPr lang="en-US" sz="1200" dirty="0">
                <a:latin typeface="Times New Roman" panose="02020603050405020304" pitchFamily="18" charset="0"/>
                <a:cs typeface="Times New Roman" panose="02020603050405020304" pitchFamily="18" charset="0"/>
                <a:hlinkClick r:id="rId4"/>
              </a:rPr>
              <a:t>https://doi.org/10.1093/geronb/gbv056</a:t>
            </a:r>
            <a:endParaRPr lang="en-US" sz="1200" i="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1752600" y="1817664"/>
            <a:ext cx="5334000" cy="3752139"/>
          </a:xfrm>
          <a:prstGeom prst="rect">
            <a:avLst/>
          </a:prstGeom>
        </p:spPr>
      </p:pic>
    </p:spTree>
    <p:extLst>
      <p:ext uri="{BB962C8B-B14F-4D97-AF65-F5344CB8AC3E}">
        <p14:creationId xmlns:p14="http://schemas.microsoft.com/office/powerpoint/2010/main" val="1246391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79FDA7-B53E-09AF-BC0A-C57DE740BAD7}"/>
              </a:ext>
            </a:extLst>
          </p:cNvPr>
          <p:cNvPicPr>
            <a:picLocks noChangeAspect="1"/>
          </p:cNvPicPr>
          <p:nvPr/>
        </p:nvPicPr>
        <p:blipFill>
          <a:blip r:embed="rId3"/>
          <a:stretch>
            <a:fillRect/>
          </a:stretch>
        </p:blipFill>
        <p:spPr>
          <a:xfrm>
            <a:off x="835360" y="1797150"/>
            <a:ext cx="7473280" cy="4375801"/>
          </a:xfrm>
          <a:prstGeom prst="rect">
            <a:avLst/>
          </a:prstGeom>
        </p:spPr>
      </p:pic>
      <p:sp>
        <p:nvSpPr>
          <p:cNvPr id="7" name="Content Placeholder 2">
            <a:extLst>
              <a:ext uri="{FF2B5EF4-FFF2-40B4-BE49-F238E27FC236}">
                <a16:creationId xmlns:a16="http://schemas.microsoft.com/office/drawing/2014/main" id="{EFB44B7B-FD69-77C0-464E-5461E6813E3D}"/>
              </a:ext>
            </a:extLst>
          </p:cNvPr>
          <p:cNvSpPr txBox="1">
            <a:spLocks/>
          </p:cNvSpPr>
          <p:nvPr/>
        </p:nvSpPr>
        <p:spPr>
          <a:xfrm>
            <a:off x="304800" y="1802230"/>
            <a:ext cx="2438400" cy="364636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a:latin typeface="Aptos" panose="020B0004020202020204" pitchFamily="34" charset="0"/>
            </a:endParaRPr>
          </a:p>
        </p:txBody>
      </p:sp>
      <p:sp>
        <p:nvSpPr>
          <p:cNvPr id="8" name="Content Placeholder 2">
            <a:extLst>
              <a:ext uri="{FF2B5EF4-FFF2-40B4-BE49-F238E27FC236}">
                <a16:creationId xmlns:a16="http://schemas.microsoft.com/office/drawing/2014/main" id="{2C9BEA4D-990E-7779-4517-56B20B17ED8C}"/>
              </a:ext>
            </a:extLst>
          </p:cNvPr>
          <p:cNvSpPr txBox="1">
            <a:spLocks/>
          </p:cNvSpPr>
          <p:nvPr/>
        </p:nvSpPr>
        <p:spPr>
          <a:xfrm>
            <a:off x="572359" y="669083"/>
            <a:ext cx="7999282" cy="93111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000" dirty="0">
                <a:latin typeface="Times New Roman" panose="02020603050405020304" pitchFamily="18" charset="0"/>
                <a:cs typeface="Times New Roman" panose="02020603050405020304" pitchFamily="18" charset="0"/>
              </a:rPr>
              <a:t>Why the Gap Is Growing?</a:t>
            </a:r>
          </a:p>
        </p:txBody>
      </p:sp>
      <p:sp>
        <p:nvSpPr>
          <p:cNvPr id="2" name="TextBox 1">
            <a:extLst>
              <a:ext uri="{FF2B5EF4-FFF2-40B4-BE49-F238E27FC236}">
                <a16:creationId xmlns:a16="http://schemas.microsoft.com/office/drawing/2014/main" id="{44178D13-809E-FD77-D606-5E2948B0111E}"/>
              </a:ext>
            </a:extLst>
          </p:cNvPr>
          <p:cNvSpPr txBox="1"/>
          <p:nvPr/>
        </p:nvSpPr>
        <p:spPr>
          <a:xfrm>
            <a:off x="225760" y="6380062"/>
            <a:ext cx="3822970"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Source: Congressional Budget Office, 2025.</a:t>
            </a:r>
          </a:p>
        </p:txBody>
      </p:sp>
    </p:spTree>
    <p:extLst>
      <p:ext uri="{BB962C8B-B14F-4D97-AF65-F5344CB8AC3E}">
        <p14:creationId xmlns:p14="http://schemas.microsoft.com/office/powerpoint/2010/main" val="3386799752"/>
      </p:ext>
    </p:extLst>
  </p:cSld>
  <p:clrMapOvr>
    <a:masterClrMapping/>
  </p:clrMapOvr>
</p:sld>
</file>

<file path=ppt/theme/theme1.xml><?xml version="1.0" encoding="utf-8"?>
<a:theme xmlns:a="http://schemas.openxmlformats.org/drawingml/2006/main" name="UTAustinTheme">
  <a:themeElements>
    <a:clrScheme name="PRC1">
      <a:dk1>
        <a:sysClr val="windowText" lastClr="000000"/>
      </a:dk1>
      <a:lt1>
        <a:srgbClr val="F2F2F2"/>
      </a:lt1>
      <a:dk2>
        <a:srgbClr val="44546A"/>
      </a:dk2>
      <a:lt2>
        <a:srgbClr val="E7E6E6"/>
      </a:lt2>
      <a:accent1>
        <a:srgbClr val="BF5700"/>
      </a:accent1>
      <a:accent2>
        <a:srgbClr val="005F86"/>
      </a:accent2>
      <a:accent3>
        <a:srgbClr val="D6D2C4"/>
      </a:accent3>
      <a:accent4>
        <a:srgbClr val="333F48"/>
      </a:accent4>
      <a:accent5>
        <a:srgbClr val="C55700"/>
      </a:accent5>
      <a:accent6>
        <a:srgbClr val="382F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TAustinTheme" id="{06850D58-806F-6343-8A74-4364E008D812}" vid="{3D9919B1-6F7C-7A4E-BC3D-D74CE8D5F2B5}"/>
    </a:ext>
  </a:extLst>
</a:theme>
</file>

<file path=ppt/theme/theme2.xml><?xml version="1.0" encoding="utf-8"?>
<a:theme xmlns:a="http://schemas.openxmlformats.org/drawingml/2006/main" name="LBJ School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J School Theme" id="{AB470C09-D651-A248-BBC2-AF5810776E24}" vid="{E38AF1CA-B0D6-E140-8FF3-F5E10E888570}"/>
    </a:ext>
  </a:extLst>
</a:theme>
</file>

<file path=ppt/theme/theme3.xml><?xml version="1.0" encoding="utf-8"?>
<a:theme xmlns:a="http://schemas.openxmlformats.org/drawingml/2006/main" name="16-9 Dark Background">
  <a:themeElements>
    <a:clrScheme name="Custom 11">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0403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6-9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6-9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7d392e6-e2d0-4693-8454-948bd18c1c7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B8AA82808D5C479164CB872D5B518E" ma:contentTypeVersion="15" ma:contentTypeDescription="Create a new document." ma:contentTypeScope="" ma:versionID="f20ca7bb8a642b0b8fc0017347b359f2">
  <xsd:schema xmlns:xsd="http://www.w3.org/2001/XMLSchema" xmlns:xs="http://www.w3.org/2001/XMLSchema" xmlns:p="http://schemas.microsoft.com/office/2006/metadata/properties" xmlns:ns3="47d392e6-e2d0-4693-8454-948bd18c1c71" targetNamespace="http://schemas.microsoft.com/office/2006/metadata/properties" ma:root="true" ma:fieldsID="5ebfe1e3b223b1fe5a5055c2b09ddc7d" ns3:_="">
    <xsd:import namespace="47d392e6-e2d0-4693-8454-948bd18c1c7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SearchProperties" minOccurs="0"/>
                <xsd:element ref="ns3:_activity"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OCR" minOccurs="0"/>
                <xsd:element ref="ns3:MediaServiceLoca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392e6-e2d0-4693-8454-948bd18c1c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_activity" ma:index="14"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F572FE-0057-45B9-AF6B-2E41824F6C3B}">
  <ds:schemaRef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purl.org/dc/elements/1.1/"/>
    <ds:schemaRef ds:uri="http://www.w3.org/XML/1998/namespace"/>
    <ds:schemaRef ds:uri="http://purl.org/dc/terms/"/>
    <ds:schemaRef ds:uri="47d392e6-e2d0-4693-8454-948bd18c1c71"/>
    <ds:schemaRef ds:uri="http://schemas.microsoft.com/office/2006/metadata/properties"/>
  </ds:schemaRefs>
</ds:datastoreItem>
</file>

<file path=customXml/itemProps2.xml><?xml version="1.0" encoding="utf-8"?>
<ds:datastoreItem xmlns:ds="http://schemas.openxmlformats.org/officeDocument/2006/customXml" ds:itemID="{261A28EA-33DB-49FF-A4FC-98947153C578}">
  <ds:schemaRefs>
    <ds:schemaRef ds:uri="http://schemas.microsoft.com/sharepoint/v3/contenttype/forms"/>
  </ds:schemaRefs>
</ds:datastoreItem>
</file>

<file path=customXml/itemProps3.xml><?xml version="1.0" encoding="utf-8"?>
<ds:datastoreItem xmlns:ds="http://schemas.openxmlformats.org/officeDocument/2006/customXml" ds:itemID="{7E8BAEB5-A63B-4725-B8DA-F646FC77C0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d392e6-e2d0-4693-8454-948bd18c1c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TM03457510[[fn=Savon]]</Template>
  <TotalTime>37342</TotalTime>
  <Words>1042</Words>
  <Application>Microsoft Office PowerPoint</Application>
  <PresentationFormat>On-screen Show (4:3)</PresentationFormat>
  <Paragraphs>202</Paragraphs>
  <Slides>21</Slides>
  <Notes>21</Notes>
  <HiddenSlides>1</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21</vt:i4>
      </vt:variant>
    </vt:vector>
  </HeadingPairs>
  <TitlesOfParts>
    <vt:vector size="36" baseType="lpstr">
      <vt:lpstr>Aptos</vt:lpstr>
      <vt:lpstr>Arial</vt:lpstr>
      <vt:lpstr>Arial Black</vt:lpstr>
      <vt:lpstr>Calibri</vt:lpstr>
      <vt:lpstr>Myriad Pro</vt:lpstr>
      <vt:lpstr>Open Sans</vt:lpstr>
      <vt:lpstr>Times New Roman</vt:lpstr>
      <vt:lpstr>Trebuchet MS</vt:lpstr>
      <vt:lpstr>Wingdings</vt:lpstr>
      <vt:lpstr>UTAustinTheme</vt:lpstr>
      <vt:lpstr>LBJ School Theme</vt:lpstr>
      <vt:lpstr>16-9 Dark Background</vt:lpstr>
      <vt:lpstr>16-9 Light Background</vt:lpstr>
      <vt:lpstr>16-9 White Backgroud</vt:lpstr>
      <vt:lpstr>Bitmap Image</vt:lpstr>
      <vt:lpstr> Aging, Dementia, and the Care Gap  How population trends are shaping the demand for care and delivery systems</vt:lpstr>
      <vt:lpstr>Who Should Take Care of the Elderly Living with Dementia?  </vt:lpstr>
      <vt:lpstr>PowerPoint Presentation</vt:lpstr>
      <vt:lpstr>PowerPoint Presentation</vt:lpstr>
      <vt:lpstr>U.S. Trends in Increasing Life Spans</vt:lpstr>
      <vt:lpstr>Life Expectancy at Age 65 and Percent with Likely Dementia</vt:lpstr>
      <vt:lpstr>Cognitive Impairment Reflects Life Course Challenges</vt:lpstr>
      <vt:lpstr>Probability of Remaining in the Community by Age</vt:lpstr>
      <vt:lpstr>PowerPoint Presentation</vt:lpstr>
      <vt:lpstr>Data and Methods</vt:lpstr>
      <vt:lpstr>Defining Dementia in the HEPESE</vt:lpstr>
      <vt:lpstr>Living Arrangements Among Elderly Mexican-Americans 80 and Over: 2010                   </vt:lpstr>
      <vt:lpstr>Growing Dependency </vt:lpstr>
      <vt:lpstr>PowerPoint Presentation</vt:lpstr>
      <vt:lpstr>PowerPoint Presentation</vt:lpstr>
      <vt:lpstr>Caregiving Intensity and Complexity</vt:lpstr>
      <vt:lpstr>Use of Formal Services by Dual-Eligibility</vt:lpstr>
      <vt:lpstr>Adult Day Center Use </vt:lpstr>
      <vt:lpstr>PowerPoint Presentation</vt:lpstr>
      <vt:lpstr>Intergenerational Day Centers </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Health Professions</dc:title>
  <dc:creator>Ronald J Angel</dc:creator>
  <cp:lastModifiedBy>Alejandra Leon</cp:lastModifiedBy>
  <cp:revision>368</cp:revision>
  <cp:lastPrinted>2026-05-18T17:31:18Z</cp:lastPrinted>
  <dcterms:created xsi:type="dcterms:W3CDTF">2011-08-12T18:17:15Z</dcterms:created>
  <dcterms:modified xsi:type="dcterms:W3CDTF">2026-05-21T13:12:09Z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0x01010041B8AA82808D5C479164CB872D5B518E</vt:lpwstr>
  </property>
</Properties>
</file>