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1.xml" ContentType="application/vnd.openxmlformats-officedocument.themeOverride+xml"/>
  <Override PartName="/ppt/drawings/drawing2.xml" ContentType="application/vnd.openxmlformats-officedocument.drawingml.chartshapes+xml"/>
  <Override PartName="/ppt/notesSlides/notesSlide9.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0.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3.xml" ContentType="application/vnd.openxmlformats-officedocument.drawingml.chartshapes+xml"/>
  <Override PartName="/ppt/notesSlides/notesSlide11.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drawings/drawing4.xml" ContentType="application/vnd.openxmlformats-officedocument.drawingml.chartshape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8" r:id="rId4"/>
    <p:sldMasterId id="2147483683" r:id="rId5"/>
    <p:sldMasterId id="2147483706" r:id="rId6"/>
    <p:sldMasterId id="2147483721" r:id="rId7"/>
  </p:sldMasterIdLst>
  <p:notesMasterIdLst>
    <p:notesMasterId r:id="rId52"/>
  </p:notesMasterIdLst>
  <p:handoutMasterIdLst>
    <p:handoutMasterId r:id="rId53"/>
  </p:handoutMasterIdLst>
  <p:sldIdLst>
    <p:sldId id="256" r:id="rId8"/>
    <p:sldId id="2147377072" r:id="rId9"/>
    <p:sldId id="1054" r:id="rId10"/>
    <p:sldId id="2147376999" r:id="rId11"/>
    <p:sldId id="2147377021" r:id="rId12"/>
    <p:sldId id="1273" r:id="rId13"/>
    <p:sldId id="1274" r:id="rId14"/>
    <p:sldId id="2147377053" r:id="rId15"/>
    <p:sldId id="2147377008" r:id="rId16"/>
    <p:sldId id="2147377044" r:id="rId17"/>
    <p:sldId id="1311" r:id="rId18"/>
    <p:sldId id="2147377049" r:id="rId19"/>
    <p:sldId id="2147377073" r:id="rId20"/>
    <p:sldId id="2147377010" r:id="rId21"/>
    <p:sldId id="2147377074" r:id="rId22"/>
    <p:sldId id="2147377075" r:id="rId23"/>
    <p:sldId id="2147377056" r:id="rId24"/>
    <p:sldId id="1177" r:id="rId25"/>
    <p:sldId id="1130" r:id="rId26"/>
    <p:sldId id="2147377057" r:id="rId27"/>
    <p:sldId id="1185" r:id="rId28"/>
    <p:sldId id="2147377054" r:id="rId29"/>
    <p:sldId id="2147377069" r:id="rId30"/>
    <p:sldId id="2147377058" r:id="rId31"/>
    <p:sldId id="2147377059" r:id="rId32"/>
    <p:sldId id="2147377067" r:id="rId33"/>
    <p:sldId id="2147377061" r:id="rId34"/>
    <p:sldId id="2147377062" r:id="rId35"/>
    <p:sldId id="2147377064" r:id="rId36"/>
    <p:sldId id="2147377065" r:id="rId37"/>
    <p:sldId id="1191" r:id="rId38"/>
    <p:sldId id="2147377068" r:id="rId39"/>
    <p:sldId id="2147377066" r:id="rId40"/>
    <p:sldId id="2147377063" r:id="rId41"/>
    <p:sldId id="2147377070" r:id="rId42"/>
    <p:sldId id="2147377060" r:id="rId43"/>
    <p:sldId id="1062" r:id="rId44"/>
    <p:sldId id="2147377038" r:id="rId45"/>
    <p:sldId id="2147377035" r:id="rId46"/>
    <p:sldId id="2147376948" r:id="rId47"/>
    <p:sldId id="2147377071" r:id="rId48"/>
    <p:sldId id="2147377077" r:id="rId49"/>
    <p:sldId id="2147377076" r:id="rId50"/>
    <p:sldId id="259" r:id="rId51"/>
  </p:sldIdLst>
  <p:sldSz cx="12192000" cy="6858000"/>
  <p:notesSz cx="6858000" cy="9144000"/>
  <p:custShowLst>
    <p:custShow name="Custom Show 1" id="0">
      <p:sldLst>
        <p:sld r:id="rId8"/>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5496B19-0BE0-B9DC-FFC4-34E2A2F2190F}" name="Alejandra Leon" initials="AL" userId="S::alejandra.leon2@utsa.edu::7b8d1a72-09a0-4f38-8aba-794ff024038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32135"/>
    <a:srgbClr val="BA5A27"/>
    <a:srgbClr val="F0F0F0"/>
    <a:srgbClr val="F1F1F1"/>
    <a:srgbClr val="8B2233"/>
    <a:srgbClr val="202C5E"/>
    <a:srgbClr val="FBBD6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F5526B-CFCE-48E9-A3A7-7A8038F4BA80}" v="144" dt="2026-06-15T13:58:58.44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54" autoAdjust="0"/>
    <p:restoredTop sz="73987" autoAdjust="0"/>
  </p:normalViewPr>
  <p:slideViewPr>
    <p:cSldViewPr snapToGrid="0">
      <p:cViewPr varScale="1">
        <p:scale>
          <a:sx n="90" d="100"/>
          <a:sy n="90" d="100"/>
        </p:scale>
        <p:origin x="1386" y="90"/>
      </p:cViewPr>
      <p:guideLst/>
    </p:cSldViewPr>
  </p:slideViewPr>
  <p:outlineViewPr>
    <p:cViewPr>
      <p:scale>
        <a:sx n="33" d="100"/>
        <a:sy n="33" d="100"/>
      </p:scale>
      <p:origin x="0" y="-2328"/>
    </p:cViewPr>
  </p:outlin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viewProps" Target="view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handoutMaster" Target="handoutMasters/handoutMaster1.xml"/><Relationship Id="rId58" Type="http://schemas.microsoft.com/office/2015/10/relationships/revisionInfo" Target="revisionInfo.xml"/><Relationship Id="rId5" Type="http://schemas.openxmlformats.org/officeDocument/2006/relationships/slideMaster" Target="slideMasters/slideMaster2.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theme" Target="theme/theme1.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microsoft.com/office/2018/10/relationships/authors" Target="authors.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tableStyles" Target="tableStyles.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chartUserShapes" Target="../drawings/drawing4.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_rels/chart4.xml.rels><?xml version="1.0" encoding="UTF-8" standalone="yes"?>
<Relationships xmlns="http://schemas.openxmlformats.org/package/2006/relationships"><Relationship Id="rId3" Type="http://schemas.openxmlformats.org/officeDocument/2006/relationships/oleObject" Target="https://utsacloud-my.sharepoint.com/personal/helen_you_utsa_edu/Documents/Desktop/Presentation/2026-04-29%20TxDOT%20-%20Congestion%20Relief%20Task%20Force/Natality,%202016-2024%20expanded.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5.xml"/><Relationship Id="rId1" Type="http://schemas.microsoft.com/office/2011/relationships/chartStyle" Target="style5.xml"/><Relationship Id="rId5" Type="http://schemas.openxmlformats.org/officeDocument/2006/relationships/chartUserShapes" Target="../drawings/drawing2.xml"/><Relationship Id="rId4" Type="http://schemas.openxmlformats.org/officeDocument/2006/relationships/package" Target="../embeddings/Microsoft_Excel_Worksheet3.xlsx"/></Relationships>
</file>

<file path=ppt/charts/_rels/chart6.xml.rels><?xml version="1.0" encoding="UTF-8" standalone="yes"?>
<Relationships xmlns="http://schemas.openxmlformats.org/package/2006/relationships"><Relationship Id="rId3" Type="http://schemas.openxmlformats.org/officeDocument/2006/relationships/oleObject" Target="file:///C:\Users\dvx813\Downloads\ACSST1Y2024.S1901-2026-06-15T040421.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dvx813\Downloads\ACSST1Y2024.S1501-2026-06-15T050037.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3.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3557754025618838E-2"/>
          <c:y val="4.6172934893344272E-2"/>
          <c:w val="0.91644224597438118"/>
          <c:h val="0.87330170014411668"/>
        </c:manualLayout>
      </c:layout>
      <c:lineChart>
        <c:grouping val="standard"/>
        <c:varyColors val="0"/>
        <c:ser>
          <c:idx val="0"/>
          <c:order val="0"/>
          <c:tx>
            <c:strRef>
              <c:f>Sheet1!$B$1</c:f>
              <c:strCache>
                <c:ptCount val="1"/>
                <c:pt idx="0">
                  <c:v>Median Household Income</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layout>
                <c:manualLayout>
                  <c:x val="-5.8439338547758159E-2"/>
                  <c:y val="-0.1323604675988094"/>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09C5-4B27-B503-F1AF9F7F8F57}"/>
                </c:ext>
              </c:extLst>
            </c:dLbl>
            <c:dLbl>
              <c:idx val="1"/>
              <c:layout>
                <c:manualLayout>
                  <c:x val="-5.8439338547758159E-2"/>
                  <c:y val="-0.11776725176652601"/>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9C5-4B27-B503-F1AF9F7F8F57}"/>
                </c:ext>
              </c:extLst>
            </c:dLbl>
            <c:dLbl>
              <c:idx val="2"/>
              <c:layout>
                <c:manualLayout>
                  <c:x val="-5.9781845750785094E-2"/>
                  <c:y val="-0.11192996543361271"/>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9C5-4B27-B503-F1AF9F7F8F57}"/>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Sheet1!$A$2:$A$4</c:f>
              <c:numCache>
                <c:formatCode>General</c:formatCode>
                <c:ptCount val="3"/>
                <c:pt idx="0">
                  <c:v>2013</c:v>
                </c:pt>
                <c:pt idx="1">
                  <c:v>2018</c:v>
                </c:pt>
                <c:pt idx="2">
                  <c:v>2023</c:v>
                </c:pt>
              </c:numCache>
            </c:numRef>
          </c:cat>
          <c:val>
            <c:numRef>
              <c:f>Sheet1!$B$2:$B$4</c:f>
              <c:numCache>
                <c:formatCode>_("$"* #,##0_);_("$"* \(#,##0\);_("$"* "-"??_);_(@_)</c:formatCode>
                <c:ptCount val="3"/>
                <c:pt idx="0">
                  <c:v>67925.752046783629</c:v>
                </c:pt>
                <c:pt idx="1">
                  <c:v>73802.789758872939</c:v>
                </c:pt>
                <c:pt idx="2">
                  <c:v>75780</c:v>
                </c:pt>
              </c:numCache>
            </c:numRef>
          </c:val>
          <c:smooth val="0"/>
          <c:extLst>
            <c:ext xmlns:c16="http://schemas.microsoft.com/office/drawing/2014/chart" uri="{C3380CC4-5D6E-409C-BE32-E72D297353CC}">
              <c16:uniqueId val="{00000000-09C5-4B27-B503-F1AF9F7F8F57}"/>
            </c:ext>
          </c:extLst>
        </c:ser>
        <c:ser>
          <c:idx val="1"/>
          <c:order val="1"/>
          <c:tx>
            <c:strRef>
              <c:f>Sheet1!$C$1</c:f>
              <c:strCache>
                <c:ptCount val="1"/>
                <c:pt idx="0">
                  <c:v>Median Homevalue </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6.5158639953521766E-2"/>
                  <c:y val="-0.10025539276778608"/>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9C5-4B27-B503-F1AF9F7F8F57}"/>
                </c:ext>
              </c:extLst>
            </c:dLbl>
            <c:dLbl>
              <c:idx val="1"/>
              <c:layout>
                <c:manualLayout>
                  <c:x val="-6.5158639953521863E-2"/>
                  <c:y val="-0.10317403593424276"/>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9C5-4B27-B503-F1AF9F7F8F57}"/>
                </c:ext>
              </c:extLst>
            </c:dLbl>
            <c:dLbl>
              <c:idx val="2"/>
              <c:layout>
                <c:manualLayout>
                  <c:x val="-6.9186161562602377E-2"/>
                  <c:y val="-8.858082010195947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9C5-4B27-B503-F1AF9F7F8F57}"/>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Sheet1!$A$2:$A$4</c:f>
              <c:numCache>
                <c:formatCode>General</c:formatCode>
                <c:ptCount val="3"/>
                <c:pt idx="0">
                  <c:v>2013</c:v>
                </c:pt>
                <c:pt idx="1">
                  <c:v>2018</c:v>
                </c:pt>
                <c:pt idx="2">
                  <c:v>2023</c:v>
                </c:pt>
              </c:numCache>
            </c:numRef>
          </c:cat>
          <c:val>
            <c:numRef>
              <c:f>Sheet1!$C$2:$C$4</c:f>
              <c:numCache>
                <c:formatCode>_("$"* #,##0_);_("$"* \(#,##0\);_("$"* "-"??_);_(@_)</c:formatCode>
                <c:ptCount val="3"/>
                <c:pt idx="0">
                  <c:v>173414.03508771933</c:v>
                </c:pt>
                <c:pt idx="1">
                  <c:v>226415.06366838256</c:v>
                </c:pt>
                <c:pt idx="2">
                  <c:v>296900</c:v>
                </c:pt>
              </c:numCache>
            </c:numRef>
          </c:val>
          <c:smooth val="0"/>
          <c:extLst>
            <c:ext xmlns:c16="http://schemas.microsoft.com/office/drawing/2014/chart" uri="{C3380CC4-5D6E-409C-BE32-E72D297353CC}">
              <c16:uniqueId val="{00000001-09C5-4B27-B503-F1AF9F7F8F57}"/>
            </c:ext>
          </c:extLst>
        </c:ser>
        <c:dLbls>
          <c:showLegendKey val="0"/>
          <c:showVal val="0"/>
          <c:showCatName val="0"/>
          <c:showSerName val="0"/>
          <c:showPercent val="0"/>
          <c:showBubbleSize val="0"/>
        </c:dLbls>
        <c:marker val="1"/>
        <c:smooth val="0"/>
        <c:axId val="1583082240"/>
        <c:axId val="1583081760"/>
      </c:lineChart>
      <c:catAx>
        <c:axId val="1583082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583081760"/>
        <c:crosses val="autoZero"/>
        <c:auto val="1"/>
        <c:lblAlgn val="ctr"/>
        <c:lblOffset val="100"/>
        <c:noMultiLvlLbl val="0"/>
      </c:catAx>
      <c:valAx>
        <c:axId val="1583081760"/>
        <c:scaling>
          <c:orientation val="minMax"/>
        </c:scaling>
        <c:delete val="0"/>
        <c:axPos val="l"/>
        <c:majorGridlines>
          <c:spPr>
            <a:ln w="19050" cap="flat" cmpd="sng" algn="ctr">
              <a:solidFill>
                <a:schemeClr val="tx1">
                  <a:lumMod val="15000"/>
                  <a:lumOff val="85000"/>
                </a:schemeClr>
              </a:solidFill>
              <a:round/>
            </a:ln>
            <a:effectLst/>
          </c:spPr>
        </c:majorGridlines>
        <c:numFmt formatCode="#,##0,\K"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58308224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t>Texas Projected Population by Age</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495966398508597"/>
          <c:y val="9.6199244298334638E-2"/>
          <c:w val="0.72425514073619324"/>
          <c:h val="0.69404293300172037"/>
        </c:manualLayout>
      </c:layout>
      <c:barChart>
        <c:barDir val="col"/>
        <c:grouping val="stacked"/>
        <c:varyColors val="0"/>
        <c:ser>
          <c:idx val="0"/>
          <c:order val="0"/>
          <c:tx>
            <c:strRef>
              <c:f>Sheet1!$B$1</c:f>
              <c:strCache>
                <c:ptCount val="1"/>
                <c:pt idx="0">
                  <c:v>&lt; 18 Years</c:v>
                </c:pt>
              </c:strCache>
            </c:strRef>
          </c:tx>
          <c:spPr>
            <a:solidFill>
              <a:schemeClr val="accent2"/>
            </a:solidFill>
            <a:ln>
              <a:noFill/>
            </a:ln>
            <a:effectLst/>
          </c:spPr>
          <c:invertIfNegative val="0"/>
          <c:dLbls>
            <c:dLbl>
              <c:idx val="0"/>
              <c:layout>
                <c:manualLayout>
                  <c:x val="0"/>
                  <c:y val="-1.1256639866409389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0E1-42CB-A893-CB071AB4BB98}"/>
                </c:ext>
              </c:extLst>
            </c:dLbl>
            <c:dLbl>
              <c:idx val="1"/>
              <c:layout>
                <c:manualLayout>
                  <c:x val="-8.7159724499915627E-17"/>
                  <c:y val="-1.5759295812973143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0E1-42CB-A893-CB071AB4BB98}"/>
                </c:ext>
              </c:extLst>
            </c:dLbl>
            <c:dLbl>
              <c:idx val="2"/>
              <c:layout>
                <c:manualLayout>
                  <c:x val="0"/>
                  <c:y val="-1.1256639866409389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0E1-42CB-A893-CB071AB4BB98}"/>
                </c:ext>
              </c:extLst>
            </c:dLbl>
            <c:numFmt formatCode="0.0,,\ &quot;M&quot;"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pt idx="0">
                  <c:v>2020</c:v>
                </c:pt>
                <c:pt idx="1">
                  <c:v>2040</c:v>
                </c:pt>
                <c:pt idx="2">
                  <c:v>2060</c:v>
                </c:pt>
              </c:numCache>
            </c:numRef>
          </c:cat>
          <c:val>
            <c:numRef>
              <c:f>Sheet1!$B$2:$B$4</c:f>
              <c:numCache>
                <c:formatCode>General</c:formatCode>
                <c:ptCount val="3"/>
                <c:pt idx="0">
                  <c:v>7278805</c:v>
                </c:pt>
                <c:pt idx="1">
                  <c:v>7860108</c:v>
                </c:pt>
                <c:pt idx="2">
                  <c:v>7739191</c:v>
                </c:pt>
              </c:numCache>
            </c:numRef>
          </c:val>
          <c:extLst>
            <c:ext xmlns:c16="http://schemas.microsoft.com/office/drawing/2014/chart" uri="{C3380CC4-5D6E-409C-BE32-E72D297353CC}">
              <c16:uniqueId val="{00000000-E0E1-42CB-A893-CB071AB4BB98}"/>
            </c:ext>
          </c:extLst>
        </c:ser>
        <c:ser>
          <c:idx val="1"/>
          <c:order val="1"/>
          <c:tx>
            <c:strRef>
              <c:f>Sheet1!$C$1</c:f>
              <c:strCache>
                <c:ptCount val="1"/>
                <c:pt idx="0">
                  <c:v>18 - 64 Years</c:v>
                </c:pt>
              </c:strCache>
            </c:strRef>
          </c:tx>
          <c:spPr>
            <a:solidFill>
              <a:schemeClr val="accent1">
                <a:lumMod val="50000"/>
              </a:schemeClr>
            </a:solidFill>
            <a:ln>
              <a:noFill/>
            </a:ln>
            <a:effectLst/>
          </c:spPr>
          <c:invertIfNegative val="0"/>
          <c:dLbls>
            <c:numFmt formatCode="0.0,,\ &quot;M&quot;"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pt idx="0">
                  <c:v>2020</c:v>
                </c:pt>
                <c:pt idx="1">
                  <c:v>2040</c:v>
                </c:pt>
                <c:pt idx="2">
                  <c:v>2060</c:v>
                </c:pt>
              </c:numCache>
            </c:numRef>
          </c:cat>
          <c:val>
            <c:numRef>
              <c:f>Sheet1!$C$2:$C$4</c:f>
              <c:numCache>
                <c:formatCode>General</c:formatCode>
                <c:ptCount val="3"/>
                <c:pt idx="0">
                  <c:v>17945565</c:v>
                </c:pt>
                <c:pt idx="1">
                  <c:v>22394053</c:v>
                </c:pt>
                <c:pt idx="2">
                  <c:v>25635095</c:v>
                </c:pt>
              </c:numCache>
            </c:numRef>
          </c:val>
          <c:extLst>
            <c:ext xmlns:c16="http://schemas.microsoft.com/office/drawing/2014/chart" uri="{C3380CC4-5D6E-409C-BE32-E72D297353CC}">
              <c16:uniqueId val="{00000001-E0E1-42CB-A893-CB071AB4BB98}"/>
            </c:ext>
          </c:extLst>
        </c:ser>
        <c:ser>
          <c:idx val="2"/>
          <c:order val="2"/>
          <c:tx>
            <c:strRef>
              <c:f>Sheet1!$D$1</c:f>
              <c:strCache>
                <c:ptCount val="1"/>
                <c:pt idx="0">
                  <c:v>65+ Years</c:v>
                </c:pt>
              </c:strCache>
            </c:strRef>
          </c:tx>
          <c:spPr>
            <a:solidFill>
              <a:srgbClr val="0070C0"/>
            </a:solidFill>
            <a:ln>
              <a:noFill/>
            </a:ln>
            <a:effectLst/>
          </c:spPr>
          <c:invertIfNegative val="0"/>
          <c:dLbls>
            <c:dLbl>
              <c:idx val="0"/>
              <c:layout>
                <c:manualLayout>
                  <c:x val="0"/>
                  <c:y val="-9.1207146104981852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0E1-42CB-A893-CB071AB4BB98}"/>
                </c:ext>
              </c:extLst>
            </c:dLbl>
            <c:dLbl>
              <c:idx val="1"/>
              <c:layout>
                <c:manualLayout>
                  <c:x val="-8.7159724499915627E-17"/>
                  <c:y val="-2.473783994830813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0E1-42CB-A893-CB071AB4BB98}"/>
                </c:ext>
              </c:extLst>
            </c:dLbl>
            <c:dLbl>
              <c:idx val="2"/>
              <c:layout>
                <c:manualLayout>
                  <c:x val="0"/>
                  <c:y val="-1.849386158587446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E0E1-42CB-A893-CB071AB4BB98}"/>
                </c:ext>
              </c:extLst>
            </c:dLbl>
            <c:numFmt formatCode="0.0,,\ &quot;M&quot;"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pt idx="0">
                  <c:v>2020</c:v>
                </c:pt>
                <c:pt idx="1">
                  <c:v>2040</c:v>
                </c:pt>
                <c:pt idx="2">
                  <c:v>2060</c:v>
                </c:pt>
              </c:numCache>
            </c:numRef>
          </c:cat>
          <c:val>
            <c:numRef>
              <c:f>Sheet1!$D$2:$D$4</c:f>
              <c:numCache>
                <c:formatCode>General</c:formatCode>
                <c:ptCount val="3"/>
                <c:pt idx="0">
                  <c:v>3921135</c:v>
                </c:pt>
                <c:pt idx="1">
                  <c:v>6822099</c:v>
                </c:pt>
                <c:pt idx="2">
                  <c:v>9223762</c:v>
                </c:pt>
              </c:numCache>
            </c:numRef>
          </c:val>
          <c:extLst>
            <c:ext xmlns:c16="http://schemas.microsoft.com/office/drawing/2014/chart" uri="{C3380CC4-5D6E-409C-BE32-E72D297353CC}">
              <c16:uniqueId val="{00000002-E0E1-42CB-A893-CB071AB4BB98}"/>
            </c:ext>
          </c:extLst>
        </c:ser>
        <c:dLbls>
          <c:dLblPos val="ctr"/>
          <c:showLegendKey val="0"/>
          <c:showVal val="1"/>
          <c:showCatName val="0"/>
          <c:showSerName val="0"/>
          <c:showPercent val="0"/>
          <c:showBubbleSize val="0"/>
        </c:dLbls>
        <c:gapWidth val="60"/>
        <c:overlap val="100"/>
        <c:axId val="894142831"/>
        <c:axId val="894136111"/>
      </c:barChart>
      <c:catAx>
        <c:axId val="8941428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94136111"/>
        <c:crosses val="autoZero"/>
        <c:auto val="1"/>
        <c:lblAlgn val="ctr"/>
        <c:lblOffset val="100"/>
        <c:noMultiLvlLbl val="0"/>
      </c:catAx>
      <c:valAx>
        <c:axId val="894136111"/>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894142831"/>
        <c:crosses val="autoZero"/>
        <c:crossBetween val="between"/>
      </c:valAx>
      <c:spPr>
        <a:noFill/>
        <a:ln>
          <a:noFill/>
        </a:ln>
        <a:effectLst/>
      </c:spPr>
    </c:plotArea>
    <c:legend>
      <c:legendPos val="l"/>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3285024154589372E-2"/>
          <c:y val="3.4502951274275245E-2"/>
          <c:w val="0.73278196203735402"/>
          <c:h val="0.8695474778638993"/>
        </c:manualLayout>
      </c:layout>
      <c:barChart>
        <c:barDir val="col"/>
        <c:grouping val="stacked"/>
        <c:varyColors val="0"/>
        <c:ser>
          <c:idx val="0"/>
          <c:order val="0"/>
          <c:tx>
            <c:strRef>
              <c:f>Sheet1!$B$1</c:f>
              <c:strCache>
                <c:ptCount val="1"/>
                <c:pt idx="0">
                  <c:v>Natural Increase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2020-2021</c:v>
                </c:pt>
                <c:pt idx="1">
                  <c:v>2021-2022</c:v>
                </c:pt>
                <c:pt idx="2">
                  <c:v>2022-2023</c:v>
                </c:pt>
                <c:pt idx="3">
                  <c:v>2023-2024</c:v>
                </c:pt>
                <c:pt idx="4">
                  <c:v>2024-2025</c:v>
                </c:pt>
              </c:strCache>
            </c:strRef>
          </c:cat>
          <c:val>
            <c:numRef>
              <c:f>Sheet1!$B$2:$B$6</c:f>
              <c:numCache>
                <c:formatCode>General</c:formatCode>
                <c:ptCount val="5"/>
                <c:pt idx="0">
                  <c:v>259</c:v>
                </c:pt>
                <c:pt idx="1">
                  <c:v>337</c:v>
                </c:pt>
                <c:pt idx="2">
                  <c:v>435</c:v>
                </c:pt>
                <c:pt idx="3">
                  <c:v>431</c:v>
                </c:pt>
                <c:pt idx="4">
                  <c:v>432</c:v>
                </c:pt>
              </c:numCache>
            </c:numRef>
          </c:val>
          <c:extLst>
            <c:ext xmlns:c16="http://schemas.microsoft.com/office/drawing/2014/chart" uri="{C3380CC4-5D6E-409C-BE32-E72D297353CC}">
              <c16:uniqueId val="{00000000-36ED-4540-914F-DF9B5819818E}"/>
            </c:ext>
          </c:extLst>
        </c:ser>
        <c:ser>
          <c:idx val="1"/>
          <c:order val="1"/>
          <c:tx>
            <c:strRef>
              <c:f>Sheet1!$C$1</c:f>
              <c:strCache>
                <c:ptCount val="1"/>
                <c:pt idx="0">
                  <c:v>Net Domestic Migration</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2020-2021</c:v>
                </c:pt>
                <c:pt idx="1">
                  <c:v>2021-2022</c:v>
                </c:pt>
                <c:pt idx="2">
                  <c:v>2022-2023</c:v>
                </c:pt>
                <c:pt idx="3">
                  <c:v>2023-2024</c:v>
                </c:pt>
                <c:pt idx="4">
                  <c:v>2024-2025</c:v>
                </c:pt>
              </c:strCache>
            </c:strRef>
          </c:cat>
          <c:val>
            <c:numRef>
              <c:f>Sheet1!$C$2:$C$6</c:f>
              <c:numCache>
                <c:formatCode>General</c:formatCode>
                <c:ptCount val="5"/>
                <c:pt idx="0">
                  <c:v>546</c:v>
                </c:pt>
                <c:pt idx="1">
                  <c:v>600</c:v>
                </c:pt>
                <c:pt idx="2">
                  <c:v>517</c:v>
                </c:pt>
                <c:pt idx="3">
                  <c:v>236</c:v>
                </c:pt>
                <c:pt idx="4">
                  <c:v>184</c:v>
                </c:pt>
              </c:numCache>
            </c:numRef>
          </c:val>
          <c:extLst>
            <c:ext xmlns:c16="http://schemas.microsoft.com/office/drawing/2014/chart" uri="{C3380CC4-5D6E-409C-BE32-E72D297353CC}">
              <c16:uniqueId val="{00000001-36ED-4540-914F-DF9B5819818E}"/>
            </c:ext>
          </c:extLst>
        </c:ser>
        <c:ser>
          <c:idx val="2"/>
          <c:order val="2"/>
          <c:tx>
            <c:strRef>
              <c:f>Sheet1!$D$1</c:f>
              <c:strCache>
                <c:ptCount val="1"/>
                <c:pt idx="0">
                  <c:v>Net International Migration</c:v>
                </c:pt>
              </c:strCache>
            </c:strRef>
          </c:tx>
          <c:spPr>
            <a:solidFill>
              <a:srgbClr val="BA5A27"/>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2020-2021</c:v>
                </c:pt>
                <c:pt idx="1">
                  <c:v>2021-2022</c:v>
                </c:pt>
                <c:pt idx="2">
                  <c:v>2022-2023</c:v>
                </c:pt>
                <c:pt idx="3">
                  <c:v>2023-2024</c:v>
                </c:pt>
                <c:pt idx="4">
                  <c:v>2024-2025</c:v>
                </c:pt>
              </c:strCache>
            </c:strRef>
          </c:cat>
          <c:val>
            <c:numRef>
              <c:f>Sheet1!$D$2:$D$6</c:f>
              <c:numCache>
                <c:formatCode>General</c:formatCode>
                <c:ptCount val="5"/>
                <c:pt idx="0">
                  <c:v>119</c:v>
                </c:pt>
                <c:pt idx="1">
                  <c:v>543</c:v>
                </c:pt>
                <c:pt idx="2">
                  <c:v>690</c:v>
                </c:pt>
                <c:pt idx="3">
                  <c:v>972</c:v>
                </c:pt>
                <c:pt idx="4">
                  <c:v>459</c:v>
                </c:pt>
              </c:numCache>
            </c:numRef>
          </c:val>
          <c:extLst>
            <c:ext xmlns:c16="http://schemas.microsoft.com/office/drawing/2014/chart" uri="{C3380CC4-5D6E-409C-BE32-E72D297353CC}">
              <c16:uniqueId val="{00000002-36ED-4540-914F-DF9B5819818E}"/>
            </c:ext>
          </c:extLst>
        </c:ser>
        <c:dLbls>
          <c:showLegendKey val="0"/>
          <c:showVal val="0"/>
          <c:showCatName val="0"/>
          <c:showSerName val="0"/>
          <c:showPercent val="0"/>
          <c:showBubbleSize val="0"/>
        </c:dLbls>
        <c:gapWidth val="80"/>
        <c:overlap val="100"/>
        <c:axId val="862439056"/>
        <c:axId val="862437136"/>
      </c:barChart>
      <c:catAx>
        <c:axId val="8624390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62437136"/>
        <c:crosses val="autoZero"/>
        <c:auto val="1"/>
        <c:lblAlgn val="ctr"/>
        <c:lblOffset val="100"/>
        <c:noMultiLvlLbl val="0"/>
      </c:catAx>
      <c:valAx>
        <c:axId val="862437136"/>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862439056"/>
        <c:crosses val="autoZero"/>
        <c:crossBetween val="between"/>
      </c:valAx>
      <c:spPr>
        <a:noFill/>
        <a:ln>
          <a:noFill/>
        </a:ln>
        <a:effectLst/>
      </c:spPr>
    </c:plotArea>
    <c:legend>
      <c:legendPos val="r"/>
      <c:layout>
        <c:manualLayout>
          <c:xMode val="edge"/>
          <c:yMode val="edge"/>
          <c:x val="0.76418292822092893"/>
          <c:y val="0.23581569348338782"/>
          <c:w val="0.2358170717790711"/>
          <c:h val="0.65069701148130765"/>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9584746358822645E-2"/>
          <c:y val="3.6760211220368842E-2"/>
          <c:w val="0.67145662799272221"/>
          <c:h val="0.89461036794406956"/>
        </c:manualLayout>
      </c:layout>
      <c:lineChart>
        <c:grouping val="standard"/>
        <c:varyColors val="0"/>
        <c:ser>
          <c:idx val="0"/>
          <c:order val="0"/>
          <c:tx>
            <c:strRef>
              <c:f>Sheet1!$B$1</c:f>
              <c:strCache>
                <c:ptCount val="1"/>
                <c:pt idx="0">
                  <c:v>Hispanic or Latino</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layout>
                <c:manualLayout>
                  <c:x val="0"/>
                  <c:y val="-1.7988169894926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476-4F01-BB87-803F5E135874}"/>
                </c:ext>
              </c:extLst>
            </c:dLbl>
            <c:dLbl>
              <c:idx val="1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361-491A-9AEB-239FC697A8DD}"/>
                </c:ext>
              </c:extLst>
            </c:dLbl>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Sheet1!$A$2:$A$19</c:f>
              <c:numCache>
                <c:formatCode>General</c:formatCode>
                <c:ptCount val="18"/>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2024</c:v>
                </c:pt>
              </c:numCache>
            </c:numRef>
          </c:cat>
          <c:val>
            <c:numRef>
              <c:f>Sheet1!$B$2:$B$19</c:f>
              <c:numCache>
                <c:formatCode>0.0</c:formatCode>
                <c:ptCount val="18"/>
                <c:pt idx="0">
                  <c:v>102.87655925287331</c:v>
                </c:pt>
                <c:pt idx="1">
                  <c:v>99.127051007800361</c:v>
                </c:pt>
                <c:pt idx="2">
                  <c:v>95.580796138821299</c:v>
                </c:pt>
                <c:pt idx="3">
                  <c:v>88.125864515213351</c:v>
                </c:pt>
                <c:pt idx="4">
                  <c:v>82.854254502854403</c:v>
                </c:pt>
                <c:pt idx="5">
                  <c:v>82.018479673935815</c:v>
                </c:pt>
                <c:pt idx="6">
                  <c:v>81.895309976060943</c:v>
                </c:pt>
                <c:pt idx="7">
                  <c:v>81.499630896791132</c:v>
                </c:pt>
                <c:pt idx="8">
                  <c:v>80.509260160695135</c:v>
                </c:pt>
                <c:pt idx="9">
                  <c:v>78.052385800329361</c:v>
                </c:pt>
                <c:pt idx="10">
                  <c:v>73.065451522602501</c:v>
                </c:pt>
                <c:pt idx="11">
                  <c:v>71.298910649405315</c:v>
                </c:pt>
                <c:pt idx="12">
                  <c:v>70.605764309679216</c:v>
                </c:pt>
                <c:pt idx="13">
                  <c:v>66.900000000000006</c:v>
                </c:pt>
                <c:pt idx="14">
                  <c:v>66.8</c:v>
                </c:pt>
                <c:pt idx="15">
                  <c:v>70.2</c:v>
                </c:pt>
                <c:pt idx="16">
                  <c:v>72.19</c:v>
                </c:pt>
                <c:pt idx="17">
                  <c:v>70.89</c:v>
                </c:pt>
              </c:numCache>
            </c:numRef>
          </c:val>
          <c:smooth val="0"/>
          <c:extLst>
            <c:ext xmlns:c16="http://schemas.microsoft.com/office/drawing/2014/chart" uri="{C3380CC4-5D6E-409C-BE32-E72D297353CC}">
              <c16:uniqueId val="{00000002-F476-4F01-BB87-803F5E135874}"/>
            </c:ext>
          </c:extLst>
        </c:ser>
        <c:ser>
          <c:idx val="1"/>
          <c:order val="1"/>
          <c:tx>
            <c:strRef>
              <c:f>Sheet1!$C$1</c:f>
              <c:strCache>
                <c:ptCount val="1"/>
                <c:pt idx="0">
                  <c:v>Asian or Pacific Islander, not Hispanic</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4.9370763418800423E-2"/>
                  <c:y val="-1.37534898126710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476-4F01-BB87-803F5E135874}"/>
                </c:ext>
              </c:extLst>
            </c:dLbl>
            <c:dLbl>
              <c:idx val="1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361-491A-9AEB-239FC697A8DD}"/>
                </c:ext>
              </c:extLst>
            </c:dLbl>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Sheet1!$A$2:$A$19</c:f>
              <c:numCache>
                <c:formatCode>General</c:formatCode>
                <c:ptCount val="18"/>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2024</c:v>
                </c:pt>
              </c:numCache>
            </c:numRef>
          </c:cat>
          <c:val>
            <c:numRef>
              <c:f>Sheet1!$C$2:$C$19</c:f>
              <c:numCache>
                <c:formatCode>0.0</c:formatCode>
                <c:ptCount val="18"/>
                <c:pt idx="0">
                  <c:v>66.856038293211853</c:v>
                </c:pt>
                <c:pt idx="1">
                  <c:v>66.528518190477783</c:v>
                </c:pt>
                <c:pt idx="2">
                  <c:v>64.676935387077421</c:v>
                </c:pt>
                <c:pt idx="3">
                  <c:v>62.798249878463793</c:v>
                </c:pt>
                <c:pt idx="4">
                  <c:v>62.849838128952229</c:v>
                </c:pt>
                <c:pt idx="5">
                  <c:v>65.79819735875428</c:v>
                </c:pt>
                <c:pt idx="6">
                  <c:v>62.683832393075853</c:v>
                </c:pt>
                <c:pt idx="7">
                  <c:v>65.356736551275802</c:v>
                </c:pt>
                <c:pt idx="8">
                  <c:v>63.998263458957403</c:v>
                </c:pt>
                <c:pt idx="9">
                  <c:v>65.383771734813052</c:v>
                </c:pt>
                <c:pt idx="10">
                  <c:v>60.888634197267493</c:v>
                </c:pt>
                <c:pt idx="11">
                  <c:v>56.516097072427407</c:v>
                </c:pt>
                <c:pt idx="12">
                  <c:v>56.352319486463323</c:v>
                </c:pt>
                <c:pt idx="13">
                  <c:v>53.3</c:v>
                </c:pt>
                <c:pt idx="14">
                  <c:v>54</c:v>
                </c:pt>
                <c:pt idx="15">
                  <c:v>54.5</c:v>
                </c:pt>
                <c:pt idx="16">
                  <c:v>53.68</c:v>
                </c:pt>
                <c:pt idx="17">
                  <c:v>51.97</c:v>
                </c:pt>
              </c:numCache>
            </c:numRef>
          </c:val>
          <c:smooth val="0"/>
          <c:extLst>
            <c:ext xmlns:c16="http://schemas.microsoft.com/office/drawing/2014/chart" uri="{C3380CC4-5D6E-409C-BE32-E72D297353CC}">
              <c16:uniqueId val="{00000005-F476-4F01-BB87-803F5E135874}"/>
            </c:ext>
          </c:extLst>
        </c:ser>
        <c:ser>
          <c:idx val="2"/>
          <c:order val="2"/>
          <c:tx>
            <c:strRef>
              <c:f>Sheet1!$D$1</c:f>
              <c:strCache>
                <c:ptCount val="1"/>
                <c:pt idx="0">
                  <c:v>Black or African American, not Hispanic</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0"/>
              <c:layout>
                <c:manualLayout>
                  <c:x val="-3.0562853544971694E-2"/>
                  <c:y val="-4.67618653630813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F476-4F01-BB87-803F5E135874}"/>
                </c:ext>
              </c:extLst>
            </c:dLbl>
            <c:dLbl>
              <c:idx val="1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361-491A-9AEB-239FC697A8DD}"/>
                </c:ext>
              </c:extLst>
            </c:dLbl>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Sheet1!$A$2:$A$19</c:f>
              <c:numCache>
                <c:formatCode>General</c:formatCode>
                <c:ptCount val="18"/>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2024</c:v>
                </c:pt>
              </c:numCache>
            </c:numRef>
          </c:cat>
          <c:val>
            <c:numRef>
              <c:f>Sheet1!$D$2:$D$19</c:f>
              <c:numCache>
                <c:formatCode>0.0</c:formatCode>
                <c:ptCount val="18"/>
                <c:pt idx="0">
                  <c:v>68.941500014946342</c:v>
                </c:pt>
                <c:pt idx="1">
                  <c:v>67.694992457629624</c:v>
                </c:pt>
                <c:pt idx="2">
                  <c:v>66.248536299765803</c:v>
                </c:pt>
                <c:pt idx="3">
                  <c:v>64.513408301353408</c:v>
                </c:pt>
                <c:pt idx="4">
                  <c:v>61.769496243892291</c:v>
                </c:pt>
                <c:pt idx="5">
                  <c:v>62.154071156101033</c:v>
                </c:pt>
                <c:pt idx="6">
                  <c:v>62.733568912364333</c:v>
                </c:pt>
                <c:pt idx="7">
                  <c:v>64.039587036692225</c:v>
                </c:pt>
                <c:pt idx="8">
                  <c:v>64.906031683557998</c:v>
                </c:pt>
                <c:pt idx="9">
                  <c:v>63.965678401561668</c:v>
                </c:pt>
                <c:pt idx="10">
                  <c:v>62.324889207227407</c:v>
                </c:pt>
                <c:pt idx="11">
                  <c:v>60.856559288505757</c:v>
                </c:pt>
                <c:pt idx="12">
                  <c:v>58.796401364597877</c:v>
                </c:pt>
                <c:pt idx="13">
                  <c:v>57.1</c:v>
                </c:pt>
                <c:pt idx="14">
                  <c:v>56</c:v>
                </c:pt>
                <c:pt idx="15">
                  <c:v>55.7</c:v>
                </c:pt>
                <c:pt idx="16">
                  <c:v>53.02</c:v>
                </c:pt>
                <c:pt idx="17">
                  <c:v>48.68</c:v>
                </c:pt>
              </c:numCache>
            </c:numRef>
          </c:val>
          <c:smooth val="0"/>
          <c:extLst>
            <c:ext xmlns:c16="http://schemas.microsoft.com/office/drawing/2014/chart" uri="{C3380CC4-5D6E-409C-BE32-E72D297353CC}">
              <c16:uniqueId val="{00000008-F476-4F01-BB87-803F5E135874}"/>
            </c:ext>
          </c:extLst>
        </c:ser>
        <c:ser>
          <c:idx val="3"/>
          <c:order val="3"/>
          <c:tx>
            <c:strRef>
              <c:f>Sheet1!$E$1</c:f>
              <c:strCache>
                <c:ptCount val="1"/>
                <c:pt idx="0">
                  <c:v>White, not Hispanic</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0"/>
              <c:layout>
                <c:manualLayout>
                  <c:x val="-4.3493291583228948E-2"/>
                  <c:y val="3.57590735129444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F476-4F01-BB87-803F5E135874}"/>
                </c:ext>
              </c:extLst>
            </c:dLbl>
            <c:dLbl>
              <c:idx val="17"/>
              <c:layout>
                <c:manualLayout>
                  <c:x val="-9.4039549369144514E-3"/>
                  <c:y val="-6.326605313828637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361-491A-9AEB-239FC697A8DD}"/>
                </c:ext>
              </c:extLst>
            </c:dLbl>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Sheet1!$A$2:$A$19</c:f>
              <c:numCache>
                <c:formatCode>General</c:formatCode>
                <c:ptCount val="18"/>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2024</c:v>
                </c:pt>
              </c:numCache>
            </c:numRef>
          </c:cat>
          <c:val>
            <c:numRef>
              <c:f>Sheet1!$E$2:$E$19</c:f>
              <c:numCache>
                <c:formatCode>0.0</c:formatCode>
                <c:ptCount val="18"/>
                <c:pt idx="0">
                  <c:v>63.156236330173193</c:v>
                </c:pt>
                <c:pt idx="1">
                  <c:v>63.191799334909263</c:v>
                </c:pt>
                <c:pt idx="2">
                  <c:v>62.662499024492433</c:v>
                </c:pt>
                <c:pt idx="3">
                  <c:v>61.63989591509808</c:v>
                </c:pt>
                <c:pt idx="4">
                  <c:v>61.057906285785307</c:v>
                </c:pt>
                <c:pt idx="5">
                  <c:v>61.523194108647282</c:v>
                </c:pt>
                <c:pt idx="6">
                  <c:v>61.783352283752137</c:v>
                </c:pt>
                <c:pt idx="7">
                  <c:v>63.42592884791032</c:v>
                </c:pt>
                <c:pt idx="8">
                  <c:v>62.986234980716759</c:v>
                </c:pt>
                <c:pt idx="9">
                  <c:v>61.355769594228519</c:v>
                </c:pt>
                <c:pt idx="10">
                  <c:v>58.445453031575532</c:v>
                </c:pt>
                <c:pt idx="11">
                  <c:v>57.381791027319309</c:v>
                </c:pt>
                <c:pt idx="12">
                  <c:v>56.737267788544237</c:v>
                </c:pt>
                <c:pt idx="13">
                  <c:v>54.9</c:v>
                </c:pt>
                <c:pt idx="14">
                  <c:v>56.5</c:v>
                </c:pt>
                <c:pt idx="15">
                  <c:v>55.4</c:v>
                </c:pt>
                <c:pt idx="16">
                  <c:v>53.48</c:v>
                </c:pt>
                <c:pt idx="17">
                  <c:v>53.12</c:v>
                </c:pt>
              </c:numCache>
            </c:numRef>
          </c:val>
          <c:smooth val="0"/>
          <c:extLst>
            <c:ext xmlns:c16="http://schemas.microsoft.com/office/drawing/2014/chart" uri="{C3380CC4-5D6E-409C-BE32-E72D297353CC}">
              <c16:uniqueId val="{0000000B-F476-4F01-BB87-803F5E135874}"/>
            </c:ext>
          </c:extLst>
        </c:ser>
        <c:dLbls>
          <c:showLegendKey val="0"/>
          <c:showVal val="0"/>
          <c:showCatName val="0"/>
          <c:showSerName val="0"/>
          <c:showPercent val="0"/>
          <c:showBubbleSize val="0"/>
        </c:dLbls>
        <c:marker val="1"/>
        <c:smooth val="0"/>
        <c:axId val="809426960"/>
        <c:axId val="792979712"/>
      </c:lineChart>
      <c:catAx>
        <c:axId val="80942696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in"/>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792979712"/>
        <c:crosses val="autoZero"/>
        <c:auto val="1"/>
        <c:lblAlgn val="ctr"/>
        <c:lblOffset val="100"/>
        <c:noMultiLvlLbl val="0"/>
      </c:catAx>
      <c:valAx>
        <c:axId val="792979712"/>
        <c:scaling>
          <c:orientation val="minMax"/>
          <c:max val="105"/>
          <c:min val="45"/>
        </c:scaling>
        <c:delete val="1"/>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1" i="0" u="none" strike="noStrike" kern="1200" baseline="0">
                    <a:solidFill>
                      <a:schemeClr val="tx1">
                        <a:lumMod val="65000"/>
                        <a:lumOff val="35000"/>
                      </a:schemeClr>
                    </a:solidFill>
                    <a:latin typeface="+mn-lt"/>
                    <a:ea typeface="+mn-ea"/>
                    <a:cs typeface="+mn-cs"/>
                  </a:defRPr>
                </a:pPr>
                <a:r>
                  <a:rPr lang="en-US"/>
                  <a:t>Births per 1,000 women aged 15-44 years</a:t>
                </a:r>
              </a:p>
            </c:rich>
          </c:tx>
          <c:layout>
            <c:manualLayout>
              <c:xMode val="edge"/>
              <c:yMode val="edge"/>
              <c:x val="1.5621409455014749E-2"/>
              <c:y val="0.16505314045237068"/>
            </c:manualLayout>
          </c:layout>
          <c:overlay val="0"/>
          <c:spPr>
            <a:noFill/>
            <a:ln>
              <a:noFill/>
            </a:ln>
            <a:effectLst/>
          </c:spPr>
          <c:txPr>
            <a:bodyPr rot="-5400000" spcFirstLastPara="1" vertOverflow="ellipsis" vert="horz" wrap="square" anchor="ctr" anchorCtr="1"/>
            <a:lstStyle/>
            <a:p>
              <a:pPr>
                <a:defRPr sz="1330" b="1"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crossAx val="809426960"/>
        <c:crosses val="autoZero"/>
        <c:crossBetween val="between"/>
      </c:valAx>
      <c:spPr>
        <a:noFill/>
        <a:ln>
          <a:noFill/>
        </a:ln>
        <a:effectLst/>
      </c:spPr>
    </c:plotArea>
    <c:legend>
      <c:legendPos val="r"/>
      <c:layout>
        <c:manualLayout>
          <c:xMode val="edge"/>
          <c:yMode val="edge"/>
          <c:x val="0.79771954092779829"/>
          <c:y val="0.34325071853862127"/>
          <c:w val="0.19535365025710469"/>
          <c:h val="0.60626790931793517"/>
        </c:manualLayout>
      </c:layout>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1"/>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ByAgrp!$B$2</c:f>
              <c:strCache>
                <c:ptCount val="1"/>
                <c:pt idx="0">
                  <c:v>2009</c:v>
                </c:pt>
              </c:strCache>
            </c:strRef>
          </c:tx>
          <c:spPr>
            <a:solidFill>
              <a:schemeClr val="accent2"/>
            </a:solidFill>
            <a:ln>
              <a:noFill/>
            </a:ln>
            <a:effectLst/>
          </c:spPr>
          <c:invertIfNegative val="0"/>
          <c:dPt>
            <c:idx val="1"/>
            <c:invertIfNegative val="0"/>
            <c:bubble3D val="0"/>
            <c:spPr>
              <a:solidFill>
                <a:schemeClr val="accent2"/>
              </a:solidFill>
              <a:ln>
                <a:solidFill>
                  <a:schemeClr val="accent3">
                    <a:lumMod val="60000"/>
                    <a:lumOff val="40000"/>
                  </a:schemeClr>
                </a:solidFill>
              </a:ln>
              <a:effectLst/>
            </c:spPr>
            <c:extLst>
              <c:ext xmlns:c16="http://schemas.microsoft.com/office/drawing/2014/chart" uri="{C3380CC4-5D6E-409C-BE32-E72D297353CC}">
                <c16:uniqueId val="{00000001-8B39-4411-9137-A54A9BB0F548}"/>
              </c:ext>
            </c:extLst>
          </c:dPt>
          <c:cat>
            <c:strRef>
              <c:f>ByAgrp!$A$3:$A$8</c:f>
              <c:strCache>
                <c:ptCount val="6"/>
                <c:pt idx="0">
                  <c:v>15-19</c:v>
                </c:pt>
                <c:pt idx="1">
                  <c:v>20-24</c:v>
                </c:pt>
                <c:pt idx="2">
                  <c:v>25-29</c:v>
                </c:pt>
                <c:pt idx="3">
                  <c:v>30-34</c:v>
                </c:pt>
                <c:pt idx="4">
                  <c:v>35-39</c:v>
                </c:pt>
                <c:pt idx="5">
                  <c:v>40-44</c:v>
                </c:pt>
              </c:strCache>
            </c:strRef>
          </c:cat>
          <c:val>
            <c:numRef>
              <c:f>ByAgrp!$B$3:$B$8</c:f>
              <c:numCache>
                <c:formatCode>General</c:formatCode>
                <c:ptCount val="6"/>
                <c:pt idx="0">
                  <c:v>57.9</c:v>
                </c:pt>
                <c:pt idx="1">
                  <c:v>122.8</c:v>
                </c:pt>
                <c:pt idx="2">
                  <c:v>121.32</c:v>
                </c:pt>
                <c:pt idx="3">
                  <c:v>96.04</c:v>
                </c:pt>
                <c:pt idx="4">
                  <c:v>44.54</c:v>
                </c:pt>
                <c:pt idx="5">
                  <c:v>9.7200000000000006</c:v>
                </c:pt>
              </c:numCache>
            </c:numRef>
          </c:val>
          <c:extLst>
            <c:ext xmlns:c16="http://schemas.microsoft.com/office/drawing/2014/chart" uri="{C3380CC4-5D6E-409C-BE32-E72D297353CC}">
              <c16:uniqueId val="{00000002-8B39-4411-9137-A54A9BB0F548}"/>
            </c:ext>
          </c:extLst>
        </c:ser>
        <c:ser>
          <c:idx val="2"/>
          <c:order val="2"/>
          <c:tx>
            <c:strRef>
              <c:f>ByAgrp!$D$2</c:f>
              <c:strCache>
                <c:ptCount val="1"/>
                <c:pt idx="0">
                  <c:v>2024</c:v>
                </c:pt>
              </c:strCache>
            </c:strRef>
          </c:tx>
          <c:spPr>
            <a:solidFill>
              <a:schemeClr val="accent1"/>
            </a:solidFill>
            <a:ln>
              <a:noFill/>
            </a:ln>
            <a:effectLst/>
          </c:spPr>
          <c:invertIfNegative val="0"/>
          <c:cat>
            <c:strRef>
              <c:f>ByAgrp!$A$3:$A$8</c:f>
              <c:strCache>
                <c:ptCount val="6"/>
                <c:pt idx="0">
                  <c:v>15-19</c:v>
                </c:pt>
                <c:pt idx="1">
                  <c:v>20-24</c:v>
                </c:pt>
                <c:pt idx="2">
                  <c:v>25-29</c:v>
                </c:pt>
                <c:pt idx="3">
                  <c:v>30-34</c:v>
                </c:pt>
                <c:pt idx="4">
                  <c:v>35-39</c:v>
                </c:pt>
                <c:pt idx="5">
                  <c:v>40-44</c:v>
                </c:pt>
              </c:strCache>
            </c:strRef>
          </c:cat>
          <c:val>
            <c:numRef>
              <c:f>ByAgrp!$D$3:$D$8</c:f>
              <c:numCache>
                <c:formatCode>General</c:formatCode>
                <c:ptCount val="6"/>
                <c:pt idx="0">
                  <c:v>18.47</c:v>
                </c:pt>
                <c:pt idx="1">
                  <c:v>72.39</c:v>
                </c:pt>
                <c:pt idx="2">
                  <c:v>102.16</c:v>
                </c:pt>
                <c:pt idx="3">
                  <c:v>96.03</c:v>
                </c:pt>
                <c:pt idx="4">
                  <c:v>51.61</c:v>
                </c:pt>
                <c:pt idx="5">
                  <c:v>12.01</c:v>
                </c:pt>
              </c:numCache>
            </c:numRef>
          </c:val>
          <c:extLst>
            <c:ext xmlns:c16="http://schemas.microsoft.com/office/drawing/2014/chart" uri="{C3380CC4-5D6E-409C-BE32-E72D297353CC}">
              <c16:uniqueId val="{00000003-8B39-4411-9137-A54A9BB0F548}"/>
            </c:ext>
          </c:extLst>
        </c:ser>
        <c:dLbls>
          <c:showLegendKey val="0"/>
          <c:showVal val="0"/>
          <c:showCatName val="0"/>
          <c:showSerName val="0"/>
          <c:showPercent val="0"/>
          <c:showBubbleSize val="0"/>
        </c:dLbls>
        <c:gapWidth val="219"/>
        <c:axId val="1394429407"/>
        <c:axId val="1394439487"/>
        <c:extLst>
          <c:ext xmlns:c15="http://schemas.microsoft.com/office/drawing/2012/chart" uri="{02D57815-91ED-43cb-92C2-25804820EDAC}">
            <c15:filteredBarSeries>
              <c15:ser>
                <c:idx val="1"/>
                <c:order val="1"/>
                <c:tx>
                  <c:strRef>
                    <c:extLst>
                      <c:ext uri="{02D57815-91ED-43cb-92C2-25804820EDAC}">
                        <c15:formulaRef>
                          <c15:sqref>ByAgrp!$C$2</c15:sqref>
                        </c15:formulaRef>
                      </c:ext>
                    </c:extLst>
                    <c:strCache>
                      <c:ptCount val="1"/>
                      <c:pt idx="0">
                        <c:v>2019</c:v>
                      </c:pt>
                    </c:strCache>
                  </c:strRef>
                </c:tx>
                <c:spPr>
                  <a:solidFill>
                    <a:schemeClr val="accent2"/>
                  </a:solidFill>
                  <a:ln>
                    <a:noFill/>
                  </a:ln>
                  <a:effectLst/>
                </c:spPr>
                <c:invertIfNegative val="0"/>
                <c:cat>
                  <c:strRef>
                    <c:extLst>
                      <c:ext uri="{02D57815-91ED-43cb-92C2-25804820EDAC}">
                        <c15:formulaRef>
                          <c15:sqref>ByAgrp!$A$3:$A$8</c15:sqref>
                        </c15:formulaRef>
                      </c:ext>
                    </c:extLst>
                    <c:strCache>
                      <c:ptCount val="6"/>
                      <c:pt idx="0">
                        <c:v>15-19</c:v>
                      </c:pt>
                      <c:pt idx="1">
                        <c:v>20-24</c:v>
                      </c:pt>
                      <c:pt idx="2">
                        <c:v>25-29</c:v>
                      </c:pt>
                      <c:pt idx="3">
                        <c:v>30-34</c:v>
                      </c:pt>
                      <c:pt idx="4">
                        <c:v>35-39</c:v>
                      </c:pt>
                      <c:pt idx="5">
                        <c:v>40-44</c:v>
                      </c:pt>
                    </c:strCache>
                  </c:strRef>
                </c:cat>
                <c:val>
                  <c:numRef>
                    <c:extLst>
                      <c:ext uri="{02D57815-91ED-43cb-92C2-25804820EDAC}">
                        <c15:formulaRef>
                          <c15:sqref>ByAgrp!$C$3:$C$8</c15:sqref>
                        </c15:formulaRef>
                      </c:ext>
                    </c:extLst>
                    <c:numCache>
                      <c:formatCode>General</c:formatCode>
                      <c:ptCount val="6"/>
                      <c:pt idx="0">
                        <c:v>23.99</c:v>
                      </c:pt>
                      <c:pt idx="1">
                        <c:v>84.44</c:v>
                      </c:pt>
                      <c:pt idx="2">
                        <c:v>103.49</c:v>
                      </c:pt>
                      <c:pt idx="3">
                        <c:v>96.23</c:v>
                      </c:pt>
                      <c:pt idx="4">
                        <c:v>49.18</c:v>
                      </c:pt>
                      <c:pt idx="5">
                        <c:v>11.2</c:v>
                      </c:pt>
                    </c:numCache>
                  </c:numRef>
                </c:val>
                <c:extLst>
                  <c:ext xmlns:c16="http://schemas.microsoft.com/office/drawing/2014/chart" uri="{C3380CC4-5D6E-409C-BE32-E72D297353CC}">
                    <c16:uniqueId val="{00000004-8B39-4411-9137-A54A9BB0F548}"/>
                  </c:ext>
                </c:extLst>
              </c15:ser>
            </c15:filteredBarSeries>
          </c:ext>
        </c:extLst>
      </c:barChart>
      <c:catAx>
        <c:axId val="1394429407"/>
        <c:scaling>
          <c:orientation val="minMax"/>
        </c:scaling>
        <c:delete val="0"/>
        <c:axPos val="b"/>
        <c:title>
          <c:tx>
            <c:rich>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r>
                  <a:rPr lang="en-US" sz="1800"/>
                  <a:t>Age</a:t>
                </a:r>
                <a:r>
                  <a:rPr lang="en-US" sz="1800" baseline="0"/>
                  <a:t> of Mother</a:t>
                </a:r>
                <a:endParaRPr lang="en-US" sz="1800"/>
              </a:p>
            </c:rich>
          </c:tx>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394439487"/>
        <c:crosses val="autoZero"/>
        <c:auto val="1"/>
        <c:lblAlgn val="ctr"/>
        <c:lblOffset val="100"/>
        <c:noMultiLvlLbl val="0"/>
      </c:catAx>
      <c:valAx>
        <c:axId val="139443948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394429407"/>
        <c:crosses val="autoZero"/>
        <c:crossBetween val="between"/>
      </c:valAx>
      <c:spPr>
        <a:noFill/>
        <a:ln>
          <a:noFill/>
        </a:ln>
        <a:effectLst/>
      </c:spPr>
    </c:plotArea>
    <c:legend>
      <c:legendPos val="r"/>
      <c:layout>
        <c:manualLayout>
          <c:xMode val="edge"/>
          <c:yMode val="edge"/>
          <c:x val="0.9286784831583077"/>
          <c:y val="0.38205083470116147"/>
          <c:w val="6.128937545040359E-2"/>
          <c:h val="0.10673049690889092"/>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b="1"/>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592-4CD4-8450-F0E0BFA2363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592-4CD4-8450-F0E0BFA2363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592-4CD4-8450-F0E0BFA2363E}"/>
              </c:ext>
            </c:extLst>
          </c:dPt>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Sheet2!$A$8:$A$10</c:f>
              <c:strCache>
                <c:ptCount val="3"/>
                <c:pt idx="0">
                  <c:v>Natural Change</c:v>
                </c:pt>
                <c:pt idx="1">
                  <c:v>Domestic Migration</c:v>
                </c:pt>
                <c:pt idx="2">
                  <c:v>International Migration</c:v>
                </c:pt>
              </c:strCache>
            </c:strRef>
          </c:cat>
          <c:val>
            <c:numRef>
              <c:f>Sheet2!$B$8:$B$10</c:f>
              <c:numCache>
                <c:formatCode>_(* #,##0_);_(* \(#,##0\);_(* "-"??_);_(@_)</c:formatCode>
                <c:ptCount val="3"/>
                <c:pt idx="0">
                  <c:v>4552</c:v>
                </c:pt>
                <c:pt idx="1">
                  <c:v>14764</c:v>
                </c:pt>
                <c:pt idx="2">
                  <c:v>4618</c:v>
                </c:pt>
              </c:numCache>
            </c:numRef>
          </c:val>
          <c:extLst>
            <c:ext xmlns:c16="http://schemas.microsoft.com/office/drawing/2014/chart" uri="{C3380CC4-5D6E-409C-BE32-E72D297353CC}">
              <c16:uniqueId val="{00000006-C592-4CD4-8450-F0E0BFA2363E}"/>
            </c:ext>
          </c:extLst>
        </c:ser>
        <c:dLbls>
          <c:dLblPos val="outEnd"/>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userShapes r:id="rId5"/>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'[ACSST1Y2024.S1901-2026-06-15T040421.xlsx]Sheet1'!$A$3</c:f>
              <c:strCache>
                <c:ptCount val="1"/>
                <c:pt idx="0">
                  <c:v>Median income</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'[ACSST1Y2024.S1901-2026-06-15T040421.xlsx]Sheet1'!$B$2:$E$2</c:f>
              <c:strCache>
                <c:ptCount val="4"/>
                <c:pt idx="0">
                  <c:v>All Households</c:v>
                </c:pt>
                <c:pt idx="1">
                  <c:v>Families</c:v>
                </c:pt>
                <c:pt idx="2">
                  <c:v>Married-couple families</c:v>
                </c:pt>
                <c:pt idx="3">
                  <c:v>Nonfamily households</c:v>
                </c:pt>
              </c:strCache>
            </c:strRef>
          </c:cat>
          <c:val>
            <c:numRef>
              <c:f>'[ACSST1Y2024.S1901-2026-06-15T040421.xlsx]Sheet1'!$B$3:$E$3</c:f>
              <c:numCache>
                <c:formatCode>_("$"* #,##0_);_("$"* \(#,##0\);_("$"* "-"??_);_(@_)</c:formatCode>
                <c:ptCount val="4"/>
                <c:pt idx="0">
                  <c:v>112004</c:v>
                </c:pt>
                <c:pt idx="1">
                  <c:v>136594</c:v>
                </c:pt>
                <c:pt idx="2">
                  <c:v>154174</c:v>
                </c:pt>
                <c:pt idx="3">
                  <c:v>65006</c:v>
                </c:pt>
              </c:numCache>
            </c:numRef>
          </c:val>
          <c:extLst>
            <c:ext xmlns:c16="http://schemas.microsoft.com/office/drawing/2014/chart" uri="{C3380CC4-5D6E-409C-BE32-E72D297353CC}">
              <c16:uniqueId val="{00000000-1AE0-414D-A84D-6768A1FCDB52}"/>
            </c:ext>
          </c:extLst>
        </c:ser>
        <c:dLbls>
          <c:dLblPos val="outEnd"/>
          <c:showLegendKey val="0"/>
          <c:showVal val="1"/>
          <c:showCatName val="0"/>
          <c:showSerName val="0"/>
          <c:showPercent val="0"/>
          <c:showBubbleSize val="0"/>
        </c:dLbls>
        <c:gapWidth val="219"/>
        <c:overlap val="-27"/>
        <c:axId val="1778693903"/>
        <c:axId val="1778695343"/>
      </c:barChart>
      <c:catAx>
        <c:axId val="17786939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778695343"/>
        <c:crosses val="autoZero"/>
        <c:auto val="1"/>
        <c:lblAlgn val="ctr"/>
        <c:lblOffset val="100"/>
        <c:noMultiLvlLbl val="0"/>
      </c:catAx>
      <c:valAx>
        <c:axId val="1778695343"/>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0_);_(&quot;$&quot;* \(#,##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778693903"/>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'[ACSST1Y2024.S1501-2026-06-15T050037.xlsx]Sheet1'!$E$8:$E$12</c:f>
              <c:strCache>
                <c:ptCount val="5"/>
                <c:pt idx="0">
                  <c:v>NH Asian</c:v>
                </c:pt>
                <c:pt idx="1">
                  <c:v>NH White</c:v>
                </c:pt>
                <c:pt idx="2">
                  <c:v>NH Black</c:v>
                </c:pt>
                <c:pt idx="3">
                  <c:v>Hispanic</c:v>
                </c:pt>
                <c:pt idx="4">
                  <c:v>Two or More Races</c:v>
                </c:pt>
              </c:strCache>
            </c:strRef>
          </c:cat>
          <c:val>
            <c:numRef>
              <c:f>'[ACSST1Y2024.S1501-2026-06-15T050037.xlsx]Sheet1'!$F$8:$F$12</c:f>
              <c:numCache>
                <c:formatCode>0.0%</c:formatCode>
                <c:ptCount val="5"/>
                <c:pt idx="0">
                  <c:v>0.80300000000000005</c:v>
                </c:pt>
                <c:pt idx="1">
                  <c:v>0.503</c:v>
                </c:pt>
                <c:pt idx="2">
                  <c:v>0.38100000000000001</c:v>
                </c:pt>
                <c:pt idx="3">
                  <c:v>0.318</c:v>
                </c:pt>
                <c:pt idx="4">
                  <c:v>0.36399999999999999</c:v>
                </c:pt>
              </c:numCache>
            </c:numRef>
          </c:val>
          <c:extLst>
            <c:ext xmlns:c16="http://schemas.microsoft.com/office/drawing/2014/chart" uri="{C3380CC4-5D6E-409C-BE32-E72D297353CC}">
              <c16:uniqueId val="{00000000-B3B9-4BA0-8129-9C36617727C3}"/>
            </c:ext>
          </c:extLst>
        </c:ser>
        <c:dLbls>
          <c:dLblPos val="outEnd"/>
          <c:showLegendKey val="0"/>
          <c:showVal val="1"/>
          <c:showCatName val="0"/>
          <c:showSerName val="0"/>
          <c:showPercent val="0"/>
          <c:showBubbleSize val="0"/>
        </c:dLbls>
        <c:gapWidth val="219"/>
        <c:overlap val="-27"/>
        <c:axId val="1779327407"/>
        <c:axId val="1779344687"/>
      </c:barChart>
      <c:catAx>
        <c:axId val="17793274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779344687"/>
        <c:crosses val="autoZero"/>
        <c:auto val="1"/>
        <c:lblAlgn val="ctr"/>
        <c:lblOffset val="100"/>
        <c:noMultiLvlLbl val="0"/>
      </c:catAx>
      <c:valAx>
        <c:axId val="1779344687"/>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779327407"/>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611336461730162E-2"/>
          <c:y val="0.11568029768626145"/>
          <c:w val="0.85453007767968381"/>
          <c:h val="0.71824300861162427"/>
        </c:manualLayout>
      </c:layout>
      <c:lineChart>
        <c:grouping val="standard"/>
        <c:varyColors val="0"/>
        <c:ser>
          <c:idx val="0"/>
          <c:order val="0"/>
          <c:tx>
            <c:strRef>
              <c:f>Sheet2!$B$1</c:f>
              <c:strCache>
                <c:ptCount val="1"/>
                <c:pt idx="0">
                  <c:v>Bexar</c:v>
                </c:pt>
              </c:strCache>
            </c:strRef>
          </c:tx>
          <c:spPr>
            <a:ln w="28575" cap="rnd">
              <a:solidFill>
                <a:schemeClr val="accent1"/>
              </a:solidFill>
              <a:round/>
            </a:ln>
            <a:effectLst/>
          </c:spPr>
          <c:marker>
            <c:symbol val="circle"/>
            <c:size val="6"/>
            <c:spPr>
              <a:solidFill>
                <a:schemeClr val="accent1"/>
              </a:solidFill>
              <a:ln w="9525">
                <a:solidFill>
                  <a:schemeClr val="accent1"/>
                </a:solidFill>
              </a:ln>
              <a:effectLst/>
            </c:spPr>
          </c:marker>
          <c:dLbls>
            <c:dLbl>
              <c:idx val="40"/>
              <c:dLblPos val="r"/>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0-4D0D-4ED9-92DB-C23E1ADD7D10}"/>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Sheet2!$A$2:$A$42</c:f>
              <c:numCache>
                <c:formatCode>0</c:formatCode>
                <c:ptCount val="41"/>
                <c:pt idx="0" formatCode="General">
                  <c:v>2020</c:v>
                </c:pt>
                <c:pt idx="1">
                  <c:v>2021</c:v>
                </c:pt>
                <c:pt idx="2">
                  <c:v>2022</c:v>
                </c:pt>
                <c:pt idx="3">
                  <c:v>2023</c:v>
                </c:pt>
                <c:pt idx="4">
                  <c:v>2024</c:v>
                </c:pt>
                <c:pt idx="5">
                  <c:v>2025</c:v>
                </c:pt>
                <c:pt idx="6">
                  <c:v>2026</c:v>
                </c:pt>
                <c:pt idx="7">
                  <c:v>2027</c:v>
                </c:pt>
                <c:pt idx="8">
                  <c:v>2028</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pt idx="21">
                  <c:v>2041</c:v>
                </c:pt>
                <c:pt idx="22">
                  <c:v>2042</c:v>
                </c:pt>
                <c:pt idx="23">
                  <c:v>2043</c:v>
                </c:pt>
                <c:pt idx="24">
                  <c:v>2044</c:v>
                </c:pt>
                <c:pt idx="25">
                  <c:v>2045</c:v>
                </c:pt>
                <c:pt idx="26">
                  <c:v>2046</c:v>
                </c:pt>
                <c:pt idx="27">
                  <c:v>2047</c:v>
                </c:pt>
                <c:pt idx="28">
                  <c:v>2048</c:v>
                </c:pt>
                <c:pt idx="29">
                  <c:v>2049</c:v>
                </c:pt>
                <c:pt idx="30">
                  <c:v>2050</c:v>
                </c:pt>
                <c:pt idx="31">
                  <c:v>2051</c:v>
                </c:pt>
                <c:pt idx="32">
                  <c:v>2052</c:v>
                </c:pt>
                <c:pt idx="33">
                  <c:v>2053</c:v>
                </c:pt>
                <c:pt idx="34">
                  <c:v>2054</c:v>
                </c:pt>
                <c:pt idx="35">
                  <c:v>2055</c:v>
                </c:pt>
                <c:pt idx="36">
                  <c:v>2056</c:v>
                </c:pt>
                <c:pt idx="37">
                  <c:v>2057</c:v>
                </c:pt>
                <c:pt idx="38">
                  <c:v>2058</c:v>
                </c:pt>
                <c:pt idx="39">
                  <c:v>2059</c:v>
                </c:pt>
                <c:pt idx="40">
                  <c:v>2060</c:v>
                </c:pt>
              </c:numCache>
            </c:numRef>
          </c:cat>
          <c:val>
            <c:numRef>
              <c:f>Sheet2!$B$2:$B$42</c:f>
              <c:numCache>
                <c:formatCode>#,##0</c:formatCode>
                <c:ptCount val="41"/>
                <c:pt idx="0">
                  <c:v>2015635</c:v>
                </c:pt>
                <c:pt idx="1">
                  <c:v>2031425</c:v>
                </c:pt>
                <c:pt idx="2">
                  <c:v>2064050</c:v>
                </c:pt>
                <c:pt idx="3">
                  <c:v>2098449</c:v>
                </c:pt>
                <c:pt idx="4">
                  <c:v>2128031</c:v>
                </c:pt>
                <c:pt idx="5">
                  <c:v>2155804</c:v>
                </c:pt>
                <c:pt idx="6">
                  <c:v>2183379</c:v>
                </c:pt>
                <c:pt idx="7">
                  <c:v>2211001</c:v>
                </c:pt>
                <c:pt idx="8">
                  <c:v>2238436</c:v>
                </c:pt>
                <c:pt idx="9">
                  <c:v>2265704</c:v>
                </c:pt>
                <c:pt idx="10">
                  <c:v>2292724</c:v>
                </c:pt>
                <c:pt idx="11">
                  <c:v>2319523</c:v>
                </c:pt>
                <c:pt idx="12">
                  <c:v>2346048</c:v>
                </c:pt>
                <c:pt idx="13">
                  <c:v>2372186</c:v>
                </c:pt>
                <c:pt idx="14">
                  <c:v>2397984</c:v>
                </c:pt>
                <c:pt idx="15">
                  <c:v>2423342</c:v>
                </c:pt>
                <c:pt idx="16">
                  <c:v>2448302</c:v>
                </c:pt>
                <c:pt idx="17">
                  <c:v>2472794</c:v>
                </c:pt>
                <c:pt idx="18">
                  <c:v>2496896</c:v>
                </c:pt>
                <c:pt idx="19">
                  <c:v>2520465</c:v>
                </c:pt>
                <c:pt idx="20">
                  <c:v>2543566</c:v>
                </c:pt>
                <c:pt idx="21">
                  <c:v>2566064</c:v>
                </c:pt>
                <c:pt idx="22">
                  <c:v>2588038</c:v>
                </c:pt>
                <c:pt idx="23">
                  <c:v>2609474</c:v>
                </c:pt>
                <c:pt idx="24">
                  <c:v>2630418</c:v>
                </c:pt>
                <c:pt idx="25">
                  <c:v>2650799</c:v>
                </c:pt>
                <c:pt idx="26">
                  <c:v>2670635</c:v>
                </c:pt>
                <c:pt idx="27">
                  <c:v>2690097</c:v>
                </c:pt>
                <c:pt idx="28">
                  <c:v>2709259</c:v>
                </c:pt>
                <c:pt idx="29">
                  <c:v>2728065</c:v>
                </c:pt>
                <c:pt idx="30">
                  <c:v>2746509</c:v>
                </c:pt>
                <c:pt idx="31">
                  <c:v>2764547</c:v>
                </c:pt>
                <c:pt idx="32">
                  <c:v>2782271</c:v>
                </c:pt>
                <c:pt idx="33">
                  <c:v>2799710</c:v>
                </c:pt>
                <c:pt idx="34">
                  <c:v>2816855</c:v>
                </c:pt>
                <c:pt idx="35">
                  <c:v>2833751</c:v>
                </c:pt>
                <c:pt idx="36">
                  <c:v>2850294</c:v>
                </c:pt>
                <c:pt idx="37">
                  <c:v>2866637</c:v>
                </c:pt>
                <c:pt idx="38">
                  <c:v>2882694</c:v>
                </c:pt>
                <c:pt idx="39">
                  <c:v>2898462</c:v>
                </c:pt>
                <c:pt idx="40">
                  <c:v>2913976</c:v>
                </c:pt>
              </c:numCache>
            </c:numRef>
          </c:val>
          <c:smooth val="0"/>
          <c:extLst>
            <c:ext xmlns:c16="http://schemas.microsoft.com/office/drawing/2014/chart" uri="{C3380CC4-5D6E-409C-BE32-E72D297353CC}">
              <c16:uniqueId val="{00000001-4D0D-4ED9-92DB-C23E1ADD7D10}"/>
            </c:ext>
          </c:extLst>
        </c:ser>
        <c:ser>
          <c:idx val="1"/>
          <c:order val="1"/>
          <c:tx>
            <c:strRef>
              <c:f>Sheet2!$C$1</c:f>
              <c:strCache>
                <c:ptCount val="1"/>
                <c:pt idx="0">
                  <c:v>Comal</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numRef>
              <c:f>Sheet2!$A$2:$A$42</c:f>
              <c:numCache>
                <c:formatCode>0</c:formatCode>
                <c:ptCount val="41"/>
                <c:pt idx="0" formatCode="General">
                  <c:v>2020</c:v>
                </c:pt>
                <c:pt idx="1">
                  <c:v>2021</c:v>
                </c:pt>
                <c:pt idx="2">
                  <c:v>2022</c:v>
                </c:pt>
                <c:pt idx="3">
                  <c:v>2023</c:v>
                </c:pt>
                <c:pt idx="4">
                  <c:v>2024</c:v>
                </c:pt>
                <c:pt idx="5">
                  <c:v>2025</c:v>
                </c:pt>
                <c:pt idx="6">
                  <c:v>2026</c:v>
                </c:pt>
                <c:pt idx="7">
                  <c:v>2027</c:v>
                </c:pt>
                <c:pt idx="8">
                  <c:v>2028</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pt idx="21">
                  <c:v>2041</c:v>
                </c:pt>
                <c:pt idx="22">
                  <c:v>2042</c:v>
                </c:pt>
                <c:pt idx="23">
                  <c:v>2043</c:v>
                </c:pt>
                <c:pt idx="24">
                  <c:v>2044</c:v>
                </c:pt>
                <c:pt idx="25">
                  <c:v>2045</c:v>
                </c:pt>
                <c:pt idx="26">
                  <c:v>2046</c:v>
                </c:pt>
                <c:pt idx="27">
                  <c:v>2047</c:v>
                </c:pt>
                <c:pt idx="28">
                  <c:v>2048</c:v>
                </c:pt>
                <c:pt idx="29">
                  <c:v>2049</c:v>
                </c:pt>
                <c:pt idx="30">
                  <c:v>2050</c:v>
                </c:pt>
                <c:pt idx="31">
                  <c:v>2051</c:v>
                </c:pt>
                <c:pt idx="32">
                  <c:v>2052</c:v>
                </c:pt>
                <c:pt idx="33">
                  <c:v>2053</c:v>
                </c:pt>
                <c:pt idx="34">
                  <c:v>2054</c:v>
                </c:pt>
                <c:pt idx="35">
                  <c:v>2055</c:v>
                </c:pt>
                <c:pt idx="36">
                  <c:v>2056</c:v>
                </c:pt>
                <c:pt idx="37">
                  <c:v>2057</c:v>
                </c:pt>
                <c:pt idx="38">
                  <c:v>2058</c:v>
                </c:pt>
                <c:pt idx="39">
                  <c:v>2059</c:v>
                </c:pt>
                <c:pt idx="40">
                  <c:v>2060</c:v>
                </c:pt>
              </c:numCache>
            </c:numRef>
          </c:cat>
          <c:val>
            <c:numRef>
              <c:f>Sheet2!$C$2:$C$42</c:f>
              <c:numCache>
                <c:formatCode>#,##0</c:formatCode>
                <c:ptCount val="41"/>
                <c:pt idx="0">
                  <c:v>163638</c:v>
                </c:pt>
                <c:pt idx="1">
                  <c:v>174962</c:v>
                </c:pt>
                <c:pt idx="2">
                  <c:v>184788</c:v>
                </c:pt>
                <c:pt idx="3">
                  <c:v>194079</c:v>
                </c:pt>
                <c:pt idx="4">
                  <c:v>201613</c:v>
                </c:pt>
                <c:pt idx="5">
                  <c:v>206680</c:v>
                </c:pt>
                <c:pt idx="6">
                  <c:v>211770</c:v>
                </c:pt>
                <c:pt idx="7">
                  <c:v>216867</c:v>
                </c:pt>
                <c:pt idx="8">
                  <c:v>222028</c:v>
                </c:pt>
                <c:pt idx="9">
                  <c:v>227196</c:v>
                </c:pt>
                <c:pt idx="10">
                  <c:v>232379</c:v>
                </c:pt>
                <c:pt idx="11">
                  <c:v>237608</c:v>
                </c:pt>
                <c:pt idx="12">
                  <c:v>242803</c:v>
                </c:pt>
                <c:pt idx="13">
                  <c:v>248052</c:v>
                </c:pt>
                <c:pt idx="14">
                  <c:v>253323</c:v>
                </c:pt>
                <c:pt idx="15">
                  <c:v>258566</c:v>
                </c:pt>
                <c:pt idx="16">
                  <c:v>263832</c:v>
                </c:pt>
                <c:pt idx="17">
                  <c:v>269040</c:v>
                </c:pt>
                <c:pt idx="18">
                  <c:v>274212</c:v>
                </c:pt>
                <c:pt idx="19">
                  <c:v>279356</c:v>
                </c:pt>
                <c:pt idx="20">
                  <c:v>284492</c:v>
                </c:pt>
                <c:pt idx="21">
                  <c:v>289550</c:v>
                </c:pt>
                <c:pt idx="22">
                  <c:v>294564</c:v>
                </c:pt>
                <c:pt idx="23">
                  <c:v>299524</c:v>
                </c:pt>
                <c:pt idx="24">
                  <c:v>304400</c:v>
                </c:pt>
                <c:pt idx="25">
                  <c:v>309316</c:v>
                </c:pt>
                <c:pt idx="26">
                  <c:v>314114</c:v>
                </c:pt>
                <c:pt idx="27">
                  <c:v>318916</c:v>
                </c:pt>
                <c:pt idx="28">
                  <c:v>323668</c:v>
                </c:pt>
                <c:pt idx="29">
                  <c:v>328391</c:v>
                </c:pt>
                <c:pt idx="30">
                  <c:v>333068</c:v>
                </c:pt>
                <c:pt idx="31">
                  <c:v>337740</c:v>
                </c:pt>
                <c:pt idx="32">
                  <c:v>342428</c:v>
                </c:pt>
                <c:pt idx="33">
                  <c:v>347080</c:v>
                </c:pt>
                <c:pt idx="34">
                  <c:v>351734</c:v>
                </c:pt>
                <c:pt idx="35">
                  <c:v>356335</c:v>
                </c:pt>
                <c:pt idx="36">
                  <c:v>361002</c:v>
                </c:pt>
                <c:pt idx="37">
                  <c:v>365641</c:v>
                </c:pt>
                <c:pt idx="38">
                  <c:v>370289</c:v>
                </c:pt>
                <c:pt idx="39">
                  <c:v>374952</c:v>
                </c:pt>
                <c:pt idx="40">
                  <c:v>379616</c:v>
                </c:pt>
              </c:numCache>
            </c:numRef>
          </c:val>
          <c:smooth val="0"/>
          <c:extLst>
            <c:ext xmlns:c16="http://schemas.microsoft.com/office/drawing/2014/chart" uri="{C3380CC4-5D6E-409C-BE32-E72D297353CC}">
              <c16:uniqueId val="{00000002-4D0D-4ED9-92DB-C23E1ADD7D10}"/>
            </c:ext>
          </c:extLst>
        </c:ser>
        <c:ser>
          <c:idx val="2"/>
          <c:order val="2"/>
          <c:tx>
            <c:strRef>
              <c:f>Sheet2!$D$1</c:f>
              <c:strCache>
                <c:ptCount val="1"/>
                <c:pt idx="0">
                  <c:v>Guadalupe</c:v>
                </c:pt>
              </c:strCache>
            </c:strRef>
          </c:tx>
          <c:spPr>
            <a:ln w="28575" cap="rnd">
              <a:solidFill>
                <a:schemeClr val="accent3"/>
              </a:solidFill>
              <a:round/>
            </a:ln>
            <a:effectLst/>
          </c:spPr>
          <c:marker>
            <c:symbol val="circle"/>
            <c:size val="4"/>
            <c:spPr>
              <a:solidFill>
                <a:schemeClr val="accent3"/>
              </a:solidFill>
              <a:ln w="9525">
                <a:solidFill>
                  <a:schemeClr val="accent3"/>
                </a:solidFill>
              </a:ln>
              <a:effectLst/>
            </c:spPr>
          </c:marker>
          <c:cat>
            <c:numRef>
              <c:f>Sheet2!$A$2:$A$42</c:f>
              <c:numCache>
                <c:formatCode>0</c:formatCode>
                <c:ptCount val="41"/>
                <c:pt idx="0" formatCode="General">
                  <c:v>2020</c:v>
                </c:pt>
                <c:pt idx="1">
                  <c:v>2021</c:v>
                </c:pt>
                <c:pt idx="2">
                  <c:v>2022</c:v>
                </c:pt>
                <c:pt idx="3">
                  <c:v>2023</c:v>
                </c:pt>
                <c:pt idx="4">
                  <c:v>2024</c:v>
                </c:pt>
                <c:pt idx="5">
                  <c:v>2025</c:v>
                </c:pt>
                <c:pt idx="6">
                  <c:v>2026</c:v>
                </c:pt>
                <c:pt idx="7">
                  <c:v>2027</c:v>
                </c:pt>
                <c:pt idx="8">
                  <c:v>2028</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pt idx="21">
                  <c:v>2041</c:v>
                </c:pt>
                <c:pt idx="22">
                  <c:v>2042</c:v>
                </c:pt>
                <c:pt idx="23">
                  <c:v>2043</c:v>
                </c:pt>
                <c:pt idx="24">
                  <c:v>2044</c:v>
                </c:pt>
                <c:pt idx="25">
                  <c:v>2045</c:v>
                </c:pt>
                <c:pt idx="26">
                  <c:v>2046</c:v>
                </c:pt>
                <c:pt idx="27">
                  <c:v>2047</c:v>
                </c:pt>
                <c:pt idx="28">
                  <c:v>2048</c:v>
                </c:pt>
                <c:pt idx="29">
                  <c:v>2049</c:v>
                </c:pt>
                <c:pt idx="30">
                  <c:v>2050</c:v>
                </c:pt>
                <c:pt idx="31">
                  <c:v>2051</c:v>
                </c:pt>
                <c:pt idx="32">
                  <c:v>2052</c:v>
                </c:pt>
                <c:pt idx="33">
                  <c:v>2053</c:v>
                </c:pt>
                <c:pt idx="34">
                  <c:v>2054</c:v>
                </c:pt>
                <c:pt idx="35">
                  <c:v>2055</c:v>
                </c:pt>
                <c:pt idx="36">
                  <c:v>2056</c:v>
                </c:pt>
                <c:pt idx="37">
                  <c:v>2057</c:v>
                </c:pt>
                <c:pt idx="38">
                  <c:v>2058</c:v>
                </c:pt>
                <c:pt idx="39">
                  <c:v>2059</c:v>
                </c:pt>
                <c:pt idx="40">
                  <c:v>2060</c:v>
                </c:pt>
              </c:numCache>
            </c:numRef>
          </c:cat>
          <c:val>
            <c:numRef>
              <c:f>Sheet2!$D$2:$D$42</c:f>
              <c:numCache>
                <c:formatCode>#,##0</c:formatCode>
                <c:ptCount val="41"/>
                <c:pt idx="0">
                  <c:v>173709</c:v>
                </c:pt>
                <c:pt idx="1">
                  <c:v>177333</c:v>
                </c:pt>
                <c:pt idx="2">
                  <c:v>182950</c:v>
                </c:pt>
                <c:pt idx="3">
                  <c:v>189044</c:v>
                </c:pt>
                <c:pt idx="4">
                  <c:v>195167</c:v>
                </c:pt>
                <c:pt idx="5">
                  <c:v>199219</c:v>
                </c:pt>
                <c:pt idx="6">
                  <c:v>203289</c:v>
                </c:pt>
                <c:pt idx="7">
                  <c:v>207329</c:v>
                </c:pt>
                <c:pt idx="8">
                  <c:v>211408</c:v>
                </c:pt>
                <c:pt idx="9">
                  <c:v>215474</c:v>
                </c:pt>
                <c:pt idx="10">
                  <c:v>219523</c:v>
                </c:pt>
                <c:pt idx="11">
                  <c:v>223624</c:v>
                </c:pt>
                <c:pt idx="12">
                  <c:v>227748</c:v>
                </c:pt>
                <c:pt idx="13">
                  <c:v>231850</c:v>
                </c:pt>
                <c:pt idx="14">
                  <c:v>235993</c:v>
                </c:pt>
                <c:pt idx="15">
                  <c:v>240151</c:v>
                </c:pt>
                <c:pt idx="16">
                  <c:v>244241</c:v>
                </c:pt>
                <c:pt idx="17">
                  <c:v>248353</c:v>
                </c:pt>
                <c:pt idx="18">
                  <c:v>252442</c:v>
                </c:pt>
                <c:pt idx="19">
                  <c:v>256513</c:v>
                </c:pt>
                <c:pt idx="20">
                  <c:v>260525</c:v>
                </c:pt>
                <c:pt idx="21">
                  <c:v>264503</c:v>
                </c:pt>
                <c:pt idx="22">
                  <c:v>268435</c:v>
                </c:pt>
                <c:pt idx="23">
                  <c:v>272289</c:v>
                </c:pt>
                <c:pt idx="24">
                  <c:v>276067</c:v>
                </c:pt>
                <c:pt idx="25">
                  <c:v>279797</c:v>
                </c:pt>
                <c:pt idx="26">
                  <c:v>283473</c:v>
                </c:pt>
                <c:pt idx="27">
                  <c:v>287064</c:v>
                </c:pt>
                <c:pt idx="28">
                  <c:v>290608</c:v>
                </c:pt>
                <c:pt idx="29">
                  <c:v>294092</c:v>
                </c:pt>
                <c:pt idx="30">
                  <c:v>297534</c:v>
                </c:pt>
                <c:pt idx="31">
                  <c:v>300923</c:v>
                </c:pt>
                <c:pt idx="32">
                  <c:v>304236</c:v>
                </c:pt>
                <c:pt idx="33">
                  <c:v>307496</c:v>
                </c:pt>
                <c:pt idx="34">
                  <c:v>310718</c:v>
                </c:pt>
                <c:pt idx="35">
                  <c:v>313927</c:v>
                </c:pt>
                <c:pt idx="36">
                  <c:v>317082</c:v>
                </c:pt>
                <c:pt idx="37">
                  <c:v>320215</c:v>
                </c:pt>
                <c:pt idx="38">
                  <c:v>323318</c:v>
                </c:pt>
                <c:pt idx="39">
                  <c:v>326411</c:v>
                </c:pt>
                <c:pt idx="40">
                  <c:v>329470</c:v>
                </c:pt>
              </c:numCache>
            </c:numRef>
          </c:val>
          <c:smooth val="0"/>
          <c:extLst>
            <c:ext xmlns:c16="http://schemas.microsoft.com/office/drawing/2014/chart" uri="{C3380CC4-5D6E-409C-BE32-E72D297353CC}">
              <c16:uniqueId val="{00000003-4D0D-4ED9-92DB-C23E1ADD7D10}"/>
            </c:ext>
          </c:extLst>
        </c:ser>
        <c:ser>
          <c:idx val="3"/>
          <c:order val="3"/>
          <c:tx>
            <c:strRef>
              <c:f>Sheet2!$E$1</c:f>
              <c:strCache>
                <c:ptCount val="1"/>
                <c:pt idx="0">
                  <c:v>Hays</c:v>
                </c:pt>
              </c:strCache>
            </c:strRef>
          </c:tx>
          <c:spPr>
            <a:ln w="28575" cap="rnd">
              <a:solidFill>
                <a:schemeClr val="accent4"/>
              </a:solidFill>
              <a:round/>
            </a:ln>
            <a:effectLst/>
          </c:spPr>
          <c:marker>
            <c:symbol val="triangle"/>
            <c:size val="6"/>
            <c:spPr>
              <a:solidFill>
                <a:schemeClr val="accent4"/>
              </a:solidFill>
              <a:ln w="9525">
                <a:solidFill>
                  <a:schemeClr val="accent4"/>
                </a:solidFill>
              </a:ln>
              <a:effectLst/>
            </c:spPr>
          </c:marker>
          <c:dLbls>
            <c:dLbl>
              <c:idx val="40"/>
              <c:dLblPos val="r"/>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4-4D0D-4ED9-92DB-C23E1ADD7D10}"/>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Sheet2!$A$2:$A$42</c:f>
              <c:numCache>
                <c:formatCode>0</c:formatCode>
                <c:ptCount val="41"/>
                <c:pt idx="0" formatCode="General">
                  <c:v>2020</c:v>
                </c:pt>
                <c:pt idx="1">
                  <c:v>2021</c:v>
                </c:pt>
                <c:pt idx="2">
                  <c:v>2022</c:v>
                </c:pt>
                <c:pt idx="3">
                  <c:v>2023</c:v>
                </c:pt>
                <c:pt idx="4">
                  <c:v>2024</c:v>
                </c:pt>
                <c:pt idx="5">
                  <c:v>2025</c:v>
                </c:pt>
                <c:pt idx="6">
                  <c:v>2026</c:v>
                </c:pt>
                <c:pt idx="7">
                  <c:v>2027</c:v>
                </c:pt>
                <c:pt idx="8">
                  <c:v>2028</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pt idx="21">
                  <c:v>2041</c:v>
                </c:pt>
                <c:pt idx="22">
                  <c:v>2042</c:v>
                </c:pt>
                <c:pt idx="23">
                  <c:v>2043</c:v>
                </c:pt>
                <c:pt idx="24">
                  <c:v>2044</c:v>
                </c:pt>
                <c:pt idx="25">
                  <c:v>2045</c:v>
                </c:pt>
                <c:pt idx="26">
                  <c:v>2046</c:v>
                </c:pt>
                <c:pt idx="27">
                  <c:v>2047</c:v>
                </c:pt>
                <c:pt idx="28">
                  <c:v>2048</c:v>
                </c:pt>
                <c:pt idx="29">
                  <c:v>2049</c:v>
                </c:pt>
                <c:pt idx="30">
                  <c:v>2050</c:v>
                </c:pt>
                <c:pt idx="31">
                  <c:v>2051</c:v>
                </c:pt>
                <c:pt idx="32">
                  <c:v>2052</c:v>
                </c:pt>
                <c:pt idx="33">
                  <c:v>2053</c:v>
                </c:pt>
                <c:pt idx="34">
                  <c:v>2054</c:v>
                </c:pt>
                <c:pt idx="35">
                  <c:v>2055</c:v>
                </c:pt>
                <c:pt idx="36">
                  <c:v>2056</c:v>
                </c:pt>
                <c:pt idx="37">
                  <c:v>2057</c:v>
                </c:pt>
                <c:pt idx="38">
                  <c:v>2058</c:v>
                </c:pt>
                <c:pt idx="39">
                  <c:v>2059</c:v>
                </c:pt>
                <c:pt idx="40">
                  <c:v>2060</c:v>
                </c:pt>
              </c:numCache>
            </c:numRef>
          </c:cat>
          <c:val>
            <c:numRef>
              <c:f>Sheet2!$E$2:$E$42</c:f>
              <c:numCache>
                <c:formatCode>#,##0</c:formatCode>
                <c:ptCount val="41"/>
                <c:pt idx="0">
                  <c:v>243990</c:v>
                </c:pt>
                <c:pt idx="1">
                  <c:v>256003</c:v>
                </c:pt>
                <c:pt idx="2">
                  <c:v>269469</c:v>
                </c:pt>
                <c:pt idx="3">
                  <c:v>281686</c:v>
                </c:pt>
                <c:pt idx="4">
                  <c:v>292028</c:v>
                </c:pt>
                <c:pt idx="5">
                  <c:v>300597</c:v>
                </c:pt>
                <c:pt idx="6">
                  <c:v>309091</c:v>
                </c:pt>
                <c:pt idx="7">
                  <c:v>317580</c:v>
                </c:pt>
                <c:pt idx="8">
                  <c:v>326098</c:v>
                </c:pt>
                <c:pt idx="9">
                  <c:v>334689</c:v>
                </c:pt>
                <c:pt idx="10">
                  <c:v>343286</c:v>
                </c:pt>
                <c:pt idx="11">
                  <c:v>351962</c:v>
                </c:pt>
                <c:pt idx="12">
                  <c:v>360695</c:v>
                </c:pt>
                <c:pt idx="13">
                  <c:v>369491</c:v>
                </c:pt>
                <c:pt idx="14">
                  <c:v>378244</c:v>
                </c:pt>
                <c:pt idx="15">
                  <c:v>386957</c:v>
                </c:pt>
                <c:pt idx="16">
                  <c:v>395656</c:v>
                </c:pt>
                <c:pt idx="17">
                  <c:v>404322</c:v>
                </c:pt>
                <c:pt idx="18">
                  <c:v>412894</c:v>
                </c:pt>
                <c:pt idx="19">
                  <c:v>421486</c:v>
                </c:pt>
                <c:pt idx="20">
                  <c:v>430010</c:v>
                </c:pt>
                <c:pt idx="21">
                  <c:v>438444</c:v>
                </c:pt>
                <c:pt idx="22">
                  <c:v>446821</c:v>
                </c:pt>
                <c:pt idx="23">
                  <c:v>455205</c:v>
                </c:pt>
                <c:pt idx="24">
                  <c:v>463617</c:v>
                </c:pt>
                <c:pt idx="25">
                  <c:v>471891</c:v>
                </c:pt>
                <c:pt idx="26">
                  <c:v>480110</c:v>
                </c:pt>
                <c:pt idx="27">
                  <c:v>488238</c:v>
                </c:pt>
                <c:pt idx="28">
                  <c:v>496273</c:v>
                </c:pt>
                <c:pt idx="29">
                  <c:v>504214</c:v>
                </c:pt>
                <c:pt idx="30">
                  <c:v>512085</c:v>
                </c:pt>
                <c:pt idx="31">
                  <c:v>519876</c:v>
                </c:pt>
                <c:pt idx="32">
                  <c:v>527604</c:v>
                </c:pt>
                <c:pt idx="33">
                  <c:v>535262</c:v>
                </c:pt>
                <c:pt idx="34">
                  <c:v>542871</c:v>
                </c:pt>
                <c:pt idx="35">
                  <c:v>550410</c:v>
                </c:pt>
                <c:pt idx="36">
                  <c:v>557919</c:v>
                </c:pt>
                <c:pt idx="37">
                  <c:v>565338</c:v>
                </c:pt>
                <c:pt idx="38">
                  <c:v>572726</c:v>
                </c:pt>
                <c:pt idx="39">
                  <c:v>579987</c:v>
                </c:pt>
                <c:pt idx="40">
                  <c:v>587211</c:v>
                </c:pt>
              </c:numCache>
            </c:numRef>
          </c:val>
          <c:smooth val="0"/>
          <c:extLst>
            <c:ext xmlns:c16="http://schemas.microsoft.com/office/drawing/2014/chart" uri="{C3380CC4-5D6E-409C-BE32-E72D297353CC}">
              <c16:uniqueId val="{00000005-4D0D-4ED9-92DB-C23E1ADD7D10}"/>
            </c:ext>
          </c:extLst>
        </c:ser>
        <c:ser>
          <c:idx val="4"/>
          <c:order val="4"/>
          <c:tx>
            <c:strRef>
              <c:f>Sheet2!$F$1</c:f>
              <c:strCache>
                <c:ptCount val="1"/>
                <c:pt idx="0">
                  <c:v>Kendall</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cat>
            <c:numRef>
              <c:f>Sheet2!$A$2:$A$42</c:f>
              <c:numCache>
                <c:formatCode>0</c:formatCode>
                <c:ptCount val="41"/>
                <c:pt idx="0" formatCode="General">
                  <c:v>2020</c:v>
                </c:pt>
                <c:pt idx="1">
                  <c:v>2021</c:v>
                </c:pt>
                <c:pt idx="2">
                  <c:v>2022</c:v>
                </c:pt>
                <c:pt idx="3">
                  <c:v>2023</c:v>
                </c:pt>
                <c:pt idx="4">
                  <c:v>2024</c:v>
                </c:pt>
                <c:pt idx="5">
                  <c:v>2025</c:v>
                </c:pt>
                <c:pt idx="6">
                  <c:v>2026</c:v>
                </c:pt>
                <c:pt idx="7">
                  <c:v>2027</c:v>
                </c:pt>
                <c:pt idx="8">
                  <c:v>2028</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pt idx="21">
                  <c:v>2041</c:v>
                </c:pt>
                <c:pt idx="22">
                  <c:v>2042</c:v>
                </c:pt>
                <c:pt idx="23">
                  <c:v>2043</c:v>
                </c:pt>
                <c:pt idx="24">
                  <c:v>2044</c:v>
                </c:pt>
                <c:pt idx="25">
                  <c:v>2045</c:v>
                </c:pt>
                <c:pt idx="26">
                  <c:v>2046</c:v>
                </c:pt>
                <c:pt idx="27">
                  <c:v>2047</c:v>
                </c:pt>
                <c:pt idx="28">
                  <c:v>2048</c:v>
                </c:pt>
                <c:pt idx="29">
                  <c:v>2049</c:v>
                </c:pt>
                <c:pt idx="30">
                  <c:v>2050</c:v>
                </c:pt>
                <c:pt idx="31">
                  <c:v>2051</c:v>
                </c:pt>
                <c:pt idx="32">
                  <c:v>2052</c:v>
                </c:pt>
                <c:pt idx="33">
                  <c:v>2053</c:v>
                </c:pt>
                <c:pt idx="34">
                  <c:v>2054</c:v>
                </c:pt>
                <c:pt idx="35">
                  <c:v>2055</c:v>
                </c:pt>
                <c:pt idx="36">
                  <c:v>2056</c:v>
                </c:pt>
                <c:pt idx="37">
                  <c:v>2057</c:v>
                </c:pt>
                <c:pt idx="38">
                  <c:v>2058</c:v>
                </c:pt>
                <c:pt idx="39">
                  <c:v>2059</c:v>
                </c:pt>
                <c:pt idx="40">
                  <c:v>2060</c:v>
                </c:pt>
              </c:numCache>
            </c:numRef>
          </c:cat>
          <c:val>
            <c:numRef>
              <c:f>Sheet2!$F$2:$F$42</c:f>
              <c:numCache>
                <c:formatCode>#,##0</c:formatCode>
                <c:ptCount val="41"/>
                <c:pt idx="0">
                  <c:v>44572</c:v>
                </c:pt>
                <c:pt idx="1">
                  <c:v>46893</c:v>
                </c:pt>
                <c:pt idx="2">
                  <c:v>49042</c:v>
                </c:pt>
                <c:pt idx="3">
                  <c:v>50491</c:v>
                </c:pt>
                <c:pt idx="4">
                  <c:v>51818</c:v>
                </c:pt>
                <c:pt idx="5">
                  <c:v>52829</c:v>
                </c:pt>
                <c:pt idx="6">
                  <c:v>53867</c:v>
                </c:pt>
                <c:pt idx="7">
                  <c:v>54924</c:v>
                </c:pt>
                <c:pt idx="8">
                  <c:v>55998</c:v>
                </c:pt>
                <c:pt idx="9">
                  <c:v>57086</c:v>
                </c:pt>
                <c:pt idx="10">
                  <c:v>58160</c:v>
                </c:pt>
                <c:pt idx="11">
                  <c:v>59293</c:v>
                </c:pt>
                <c:pt idx="12">
                  <c:v>60407</c:v>
                </c:pt>
                <c:pt idx="13">
                  <c:v>61547</c:v>
                </c:pt>
                <c:pt idx="14">
                  <c:v>62696</c:v>
                </c:pt>
                <c:pt idx="15">
                  <c:v>63856</c:v>
                </c:pt>
                <c:pt idx="16">
                  <c:v>65038</c:v>
                </c:pt>
                <c:pt idx="17">
                  <c:v>66191</c:v>
                </c:pt>
                <c:pt idx="18">
                  <c:v>67366</c:v>
                </c:pt>
                <c:pt idx="19">
                  <c:v>68512</c:v>
                </c:pt>
                <c:pt idx="20">
                  <c:v>69647</c:v>
                </c:pt>
                <c:pt idx="21">
                  <c:v>70758</c:v>
                </c:pt>
                <c:pt idx="22">
                  <c:v>71875</c:v>
                </c:pt>
                <c:pt idx="23">
                  <c:v>72932</c:v>
                </c:pt>
                <c:pt idx="24">
                  <c:v>73998</c:v>
                </c:pt>
                <c:pt idx="25">
                  <c:v>75037</c:v>
                </c:pt>
                <c:pt idx="26">
                  <c:v>76048</c:v>
                </c:pt>
                <c:pt idx="27">
                  <c:v>77058</c:v>
                </c:pt>
                <c:pt idx="28">
                  <c:v>78057</c:v>
                </c:pt>
                <c:pt idx="29">
                  <c:v>79049</c:v>
                </c:pt>
                <c:pt idx="30">
                  <c:v>79984</c:v>
                </c:pt>
                <c:pt idx="31">
                  <c:v>81003</c:v>
                </c:pt>
                <c:pt idx="32">
                  <c:v>81968</c:v>
                </c:pt>
                <c:pt idx="33">
                  <c:v>82906</c:v>
                </c:pt>
                <c:pt idx="34">
                  <c:v>83877</c:v>
                </c:pt>
                <c:pt idx="35">
                  <c:v>84851</c:v>
                </c:pt>
                <c:pt idx="36">
                  <c:v>85796</c:v>
                </c:pt>
                <c:pt idx="37">
                  <c:v>86807</c:v>
                </c:pt>
                <c:pt idx="38">
                  <c:v>87748</c:v>
                </c:pt>
                <c:pt idx="39">
                  <c:v>88727</c:v>
                </c:pt>
                <c:pt idx="40">
                  <c:v>89726</c:v>
                </c:pt>
              </c:numCache>
            </c:numRef>
          </c:val>
          <c:smooth val="0"/>
          <c:extLst>
            <c:ext xmlns:c16="http://schemas.microsoft.com/office/drawing/2014/chart" uri="{C3380CC4-5D6E-409C-BE32-E72D297353CC}">
              <c16:uniqueId val="{00000006-4D0D-4ED9-92DB-C23E1ADD7D10}"/>
            </c:ext>
          </c:extLst>
        </c:ser>
        <c:ser>
          <c:idx val="5"/>
          <c:order val="5"/>
          <c:tx>
            <c:strRef>
              <c:f>Sheet2!$G$1</c:f>
              <c:strCache>
                <c:ptCount val="1"/>
                <c:pt idx="0">
                  <c:v>Medina</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cat>
            <c:numRef>
              <c:f>Sheet2!$A$2:$A$42</c:f>
              <c:numCache>
                <c:formatCode>0</c:formatCode>
                <c:ptCount val="41"/>
                <c:pt idx="0" formatCode="General">
                  <c:v>2020</c:v>
                </c:pt>
                <c:pt idx="1">
                  <c:v>2021</c:v>
                </c:pt>
                <c:pt idx="2">
                  <c:v>2022</c:v>
                </c:pt>
                <c:pt idx="3">
                  <c:v>2023</c:v>
                </c:pt>
                <c:pt idx="4">
                  <c:v>2024</c:v>
                </c:pt>
                <c:pt idx="5">
                  <c:v>2025</c:v>
                </c:pt>
                <c:pt idx="6">
                  <c:v>2026</c:v>
                </c:pt>
                <c:pt idx="7">
                  <c:v>2027</c:v>
                </c:pt>
                <c:pt idx="8">
                  <c:v>2028</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pt idx="21">
                  <c:v>2041</c:v>
                </c:pt>
                <c:pt idx="22">
                  <c:v>2042</c:v>
                </c:pt>
                <c:pt idx="23">
                  <c:v>2043</c:v>
                </c:pt>
                <c:pt idx="24">
                  <c:v>2044</c:v>
                </c:pt>
                <c:pt idx="25">
                  <c:v>2045</c:v>
                </c:pt>
                <c:pt idx="26">
                  <c:v>2046</c:v>
                </c:pt>
                <c:pt idx="27">
                  <c:v>2047</c:v>
                </c:pt>
                <c:pt idx="28">
                  <c:v>2048</c:v>
                </c:pt>
                <c:pt idx="29">
                  <c:v>2049</c:v>
                </c:pt>
                <c:pt idx="30">
                  <c:v>2050</c:v>
                </c:pt>
                <c:pt idx="31">
                  <c:v>2051</c:v>
                </c:pt>
                <c:pt idx="32">
                  <c:v>2052</c:v>
                </c:pt>
                <c:pt idx="33">
                  <c:v>2053</c:v>
                </c:pt>
                <c:pt idx="34">
                  <c:v>2054</c:v>
                </c:pt>
                <c:pt idx="35">
                  <c:v>2055</c:v>
                </c:pt>
                <c:pt idx="36">
                  <c:v>2056</c:v>
                </c:pt>
                <c:pt idx="37">
                  <c:v>2057</c:v>
                </c:pt>
                <c:pt idx="38">
                  <c:v>2058</c:v>
                </c:pt>
                <c:pt idx="39">
                  <c:v>2059</c:v>
                </c:pt>
                <c:pt idx="40">
                  <c:v>2060</c:v>
                </c:pt>
              </c:numCache>
            </c:numRef>
          </c:cat>
          <c:val>
            <c:numRef>
              <c:f>Sheet2!$G$2:$G$42</c:f>
              <c:numCache>
                <c:formatCode>#,##0</c:formatCode>
                <c:ptCount val="41"/>
                <c:pt idx="0">
                  <c:v>51069</c:v>
                </c:pt>
                <c:pt idx="1">
                  <c:v>52446</c:v>
                </c:pt>
                <c:pt idx="2">
                  <c:v>53760</c:v>
                </c:pt>
                <c:pt idx="3">
                  <c:v>54850</c:v>
                </c:pt>
                <c:pt idx="4">
                  <c:v>55618</c:v>
                </c:pt>
                <c:pt idx="5">
                  <c:v>56053</c:v>
                </c:pt>
                <c:pt idx="6">
                  <c:v>56466</c:v>
                </c:pt>
                <c:pt idx="7">
                  <c:v>56895</c:v>
                </c:pt>
                <c:pt idx="8">
                  <c:v>57313</c:v>
                </c:pt>
                <c:pt idx="9">
                  <c:v>57739</c:v>
                </c:pt>
                <c:pt idx="10">
                  <c:v>58136</c:v>
                </c:pt>
                <c:pt idx="11">
                  <c:v>58535</c:v>
                </c:pt>
                <c:pt idx="12">
                  <c:v>58915</c:v>
                </c:pt>
                <c:pt idx="13">
                  <c:v>59292</c:v>
                </c:pt>
                <c:pt idx="14">
                  <c:v>59736</c:v>
                </c:pt>
                <c:pt idx="15">
                  <c:v>60099</c:v>
                </c:pt>
                <c:pt idx="16">
                  <c:v>60491</c:v>
                </c:pt>
                <c:pt idx="17">
                  <c:v>60829</c:v>
                </c:pt>
                <c:pt idx="18">
                  <c:v>61177</c:v>
                </c:pt>
                <c:pt idx="19">
                  <c:v>61491</c:v>
                </c:pt>
                <c:pt idx="20">
                  <c:v>61824</c:v>
                </c:pt>
                <c:pt idx="21">
                  <c:v>62147</c:v>
                </c:pt>
                <c:pt idx="22">
                  <c:v>62431</c:v>
                </c:pt>
                <c:pt idx="23">
                  <c:v>62705</c:v>
                </c:pt>
                <c:pt idx="24">
                  <c:v>62975</c:v>
                </c:pt>
                <c:pt idx="25">
                  <c:v>63207</c:v>
                </c:pt>
                <c:pt idx="26">
                  <c:v>63454</c:v>
                </c:pt>
                <c:pt idx="27">
                  <c:v>63635</c:v>
                </c:pt>
                <c:pt idx="28">
                  <c:v>63840</c:v>
                </c:pt>
                <c:pt idx="29">
                  <c:v>64052</c:v>
                </c:pt>
                <c:pt idx="30">
                  <c:v>64239</c:v>
                </c:pt>
                <c:pt idx="31">
                  <c:v>64404</c:v>
                </c:pt>
                <c:pt idx="32">
                  <c:v>64569</c:v>
                </c:pt>
                <c:pt idx="33">
                  <c:v>64727</c:v>
                </c:pt>
                <c:pt idx="34">
                  <c:v>64893</c:v>
                </c:pt>
                <c:pt idx="35">
                  <c:v>65033</c:v>
                </c:pt>
                <c:pt idx="36">
                  <c:v>65166</c:v>
                </c:pt>
                <c:pt idx="37">
                  <c:v>65303</c:v>
                </c:pt>
                <c:pt idx="38">
                  <c:v>65441</c:v>
                </c:pt>
                <c:pt idx="39">
                  <c:v>65598</c:v>
                </c:pt>
                <c:pt idx="40">
                  <c:v>65745</c:v>
                </c:pt>
              </c:numCache>
            </c:numRef>
          </c:val>
          <c:smooth val="0"/>
          <c:extLst>
            <c:ext xmlns:c16="http://schemas.microsoft.com/office/drawing/2014/chart" uri="{C3380CC4-5D6E-409C-BE32-E72D297353CC}">
              <c16:uniqueId val="{00000007-4D0D-4ED9-92DB-C23E1ADD7D10}"/>
            </c:ext>
          </c:extLst>
        </c:ser>
        <c:ser>
          <c:idx val="6"/>
          <c:order val="6"/>
          <c:tx>
            <c:strRef>
              <c:f>Sheet2!$H$1</c:f>
              <c:strCache>
                <c:ptCount val="1"/>
                <c:pt idx="0">
                  <c:v>Travis</c:v>
                </c:pt>
              </c:strCache>
            </c:strRef>
          </c:tx>
          <c:spPr>
            <a:ln w="28575" cap="rnd">
              <a:solidFill>
                <a:srgbClr val="7030A0"/>
              </a:solidFill>
              <a:bevel/>
            </a:ln>
            <a:effectLst/>
          </c:spPr>
          <c:marker>
            <c:symbol val="diamond"/>
            <c:size val="7"/>
            <c:spPr>
              <a:solidFill>
                <a:srgbClr val="7030A0"/>
              </a:solidFill>
              <a:ln w="9525">
                <a:solidFill>
                  <a:srgbClr val="7030A0"/>
                </a:solidFill>
              </a:ln>
              <a:effectLst/>
            </c:spPr>
          </c:marker>
          <c:dLbls>
            <c:dLbl>
              <c:idx val="40"/>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8-4D0D-4ED9-92DB-C23E1ADD7D10}"/>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Sheet2!$A$2:$A$42</c:f>
              <c:numCache>
                <c:formatCode>0</c:formatCode>
                <c:ptCount val="41"/>
                <c:pt idx="0" formatCode="General">
                  <c:v>2020</c:v>
                </c:pt>
                <c:pt idx="1">
                  <c:v>2021</c:v>
                </c:pt>
                <c:pt idx="2">
                  <c:v>2022</c:v>
                </c:pt>
                <c:pt idx="3">
                  <c:v>2023</c:v>
                </c:pt>
                <c:pt idx="4">
                  <c:v>2024</c:v>
                </c:pt>
                <c:pt idx="5">
                  <c:v>2025</c:v>
                </c:pt>
                <c:pt idx="6">
                  <c:v>2026</c:v>
                </c:pt>
                <c:pt idx="7">
                  <c:v>2027</c:v>
                </c:pt>
                <c:pt idx="8">
                  <c:v>2028</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pt idx="21">
                  <c:v>2041</c:v>
                </c:pt>
                <c:pt idx="22">
                  <c:v>2042</c:v>
                </c:pt>
                <c:pt idx="23">
                  <c:v>2043</c:v>
                </c:pt>
                <c:pt idx="24">
                  <c:v>2044</c:v>
                </c:pt>
                <c:pt idx="25">
                  <c:v>2045</c:v>
                </c:pt>
                <c:pt idx="26">
                  <c:v>2046</c:v>
                </c:pt>
                <c:pt idx="27">
                  <c:v>2047</c:v>
                </c:pt>
                <c:pt idx="28">
                  <c:v>2048</c:v>
                </c:pt>
                <c:pt idx="29">
                  <c:v>2049</c:v>
                </c:pt>
                <c:pt idx="30">
                  <c:v>2050</c:v>
                </c:pt>
                <c:pt idx="31">
                  <c:v>2051</c:v>
                </c:pt>
                <c:pt idx="32">
                  <c:v>2052</c:v>
                </c:pt>
                <c:pt idx="33">
                  <c:v>2053</c:v>
                </c:pt>
                <c:pt idx="34">
                  <c:v>2054</c:v>
                </c:pt>
                <c:pt idx="35">
                  <c:v>2055</c:v>
                </c:pt>
                <c:pt idx="36">
                  <c:v>2056</c:v>
                </c:pt>
                <c:pt idx="37">
                  <c:v>2057</c:v>
                </c:pt>
                <c:pt idx="38">
                  <c:v>2058</c:v>
                </c:pt>
                <c:pt idx="39">
                  <c:v>2059</c:v>
                </c:pt>
                <c:pt idx="40">
                  <c:v>2060</c:v>
                </c:pt>
              </c:numCache>
            </c:numRef>
          </c:cat>
          <c:val>
            <c:numRef>
              <c:f>Sheet2!$H$2:$H$42</c:f>
              <c:numCache>
                <c:formatCode>#,##0</c:formatCode>
                <c:ptCount val="41"/>
                <c:pt idx="0">
                  <c:v>1296604</c:v>
                </c:pt>
                <c:pt idx="1">
                  <c:v>1309104</c:v>
                </c:pt>
                <c:pt idx="2">
                  <c:v>1332532</c:v>
                </c:pt>
                <c:pt idx="3">
                  <c:v>1347999</c:v>
                </c:pt>
                <c:pt idx="4">
                  <c:v>1363728</c:v>
                </c:pt>
                <c:pt idx="5">
                  <c:v>1389711</c:v>
                </c:pt>
                <c:pt idx="6">
                  <c:v>1415628</c:v>
                </c:pt>
                <c:pt idx="7">
                  <c:v>1441510</c:v>
                </c:pt>
                <c:pt idx="8">
                  <c:v>1467207</c:v>
                </c:pt>
                <c:pt idx="9">
                  <c:v>1492663</c:v>
                </c:pt>
                <c:pt idx="10">
                  <c:v>1517844</c:v>
                </c:pt>
                <c:pt idx="11">
                  <c:v>1542755</c:v>
                </c:pt>
                <c:pt idx="12">
                  <c:v>1567261</c:v>
                </c:pt>
                <c:pt idx="13">
                  <c:v>1591248</c:v>
                </c:pt>
                <c:pt idx="14">
                  <c:v>1614799</c:v>
                </c:pt>
                <c:pt idx="15">
                  <c:v>1637870</c:v>
                </c:pt>
                <c:pt idx="16">
                  <c:v>1660484</c:v>
                </c:pt>
                <c:pt idx="17">
                  <c:v>1682599</c:v>
                </c:pt>
                <c:pt idx="18">
                  <c:v>1704325</c:v>
                </c:pt>
                <c:pt idx="19">
                  <c:v>1725702</c:v>
                </c:pt>
                <c:pt idx="20">
                  <c:v>1746816</c:v>
                </c:pt>
                <c:pt idx="21">
                  <c:v>1767729</c:v>
                </c:pt>
                <c:pt idx="22">
                  <c:v>1788476</c:v>
                </c:pt>
                <c:pt idx="23">
                  <c:v>1808990</c:v>
                </c:pt>
                <c:pt idx="24">
                  <c:v>1829366</c:v>
                </c:pt>
                <c:pt idx="25">
                  <c:v>1849582</c:v>
                </c:pt>
                <c:pt idx="26">
                  <c:v>1869734</c:v>
                </c:pt>
                <c:pt idx="27">
                  <c:v>1889776</c:v>
                </c:pt>
                <c:pt idx="28">
                  <c:v>1909800</c:v>
                </c:pt>
                <c:pt idx="29">
                  <c:v>1929696</c:v>
                </c:pt>
                <c:pt idx="30">
                  <c:v>1949474</c:v>
                </c:pt>
                <c:pt idx="31">
                  <c:v>1969155</c:v>
                </c:pt>
                <c:pt idx="32">
                  <c:v>1988692</c:v>
                </c:pt>
                <c:pt idx="33">
                  <c:v>2008085</c:v>
                </c:pt>
                <c:pt idx="34">
                  <c:v>2027345</c:v>
                </c:pt>
                <c:pt idx="35">
                  <c:v>2046408</c:v>
                </c:pt>
                <c:pt idx="36">
                  <c:v>2065217</c:v>
                </c:pt>
                <c:pt idx="37">
                  <c:v>2083799</c:v>
                </c:pt>
                <c:pt idx="38">
                  <c:v>2102093</c:v>
                </c:pt>
                <c:pt idx="39">
                  <c:v>2120032</c:v>
                </c:pt>
                <c:pt idx="40">
                  <c:v>2137635</c:v>
                </c:pt>
              </c:numCache>
            </c:numRef>
          </c:val>
          <c:smooth val="0"/>
          <c:extLst>
            <c:ext xmlns:c16="http://schemas.microsoft.com/office/drawing/2014/chart" uri="{C3380CC4-5D6E-409C-BE32-E72D297353CC}">
              <c16:uniqueId val="{00000009-4D0D-4ED9-92DB-C23E1ADD7D10}"/>
            </c:ext>
          </c:extLst>
        </c:ser>
        <c:ser>
          <c:idx val="7"/>
          <c:order val="7"/>
          <c:tx>
            <c:strRef>
              <c:f>Sheet2!$I$1</c:f>
              <c:strCache>
                <c:ptCount val="1"/>
                <c:pt idx="0">
                  <c:v>Webb</c:v>
                </c:pt>
              </c:strCache>
            </c:strRef>
          </c:tx>
          <c:spPr>
            <a:ln w="28575" cap="rnd">
              <a:solidFill>
                <a:schemeClr val="accent2">
                  <a:lumMod val="60000"/>
                </a:schemeClr>
              </a:solidFill>
              <a:round/>
            </a:ln>
            <a:effectLst/>
          </c:spPr>
          <c:marker>
            <c:symbol val="circle"/>
            <c:size val="5"/>
            <c:spPr>
              <a:solidFill>
                <a:schemeClr val="accent2">
                  <a:lumMod val="60000"/>
                </a:schemeClr>
              </a:solidFill>
              <a:ln w="9525">
                <a:solidFill>
                  <a:schemeClr val="accent2">
                    <a:lumMod val="60000"/>
                  </a:schemeClr>
                </a:solidFill>
              </a:ln>
              <a:effectLst/>
            </c:spPr>
          </c:marker>
          <c:cat>
            <c:numRef>
              <c:f>Sheet2!$A$2:$A$42</c:f>
              <c:numCache>
                <c:formatCode>0</c:formatCode>
                <c:ptCount val="41"/>
                <c:pt idx="0" formatCode="General">
                  <c:v>2020</c:v>
                </c:pt>
                <c:pt idx="1">
                  <c:v>2021</c:v>
                </c:pt>
                <c:pt idx="2">
                  <c:v>2022</c:v>
                </c:pt>
                <c:pt idx="3">
                  <c:v>2023</c:v>
                </c:pt>
                <c:pt idx="4">
                  <c:v>2024</c:v>
                </c:pt>
                <c:pt idx="5">
                  <c:v>2025</c:v>
                </c:pt>
                <c:pt idx="6">
                  <c:v>2026</c:v>
                </c:pt>
                <c:pt idx="7">
                  <c:v>2027</c:v>
                </c:pt>
                <c:pt idx="8">
                  <c:v>2028</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pt idx="21">
                  <c:v>2041</c:v>
                </c:pt>
                <c:pt idx="22">
                  <c:v>2042</c:v>
                </c:pt>
                <c:pt idx="23">
                  <c:v>2043</c:v>
                </c:pt>
                <c:pt idx="24">
                  <c:v>2044</c:v>
                </c:pt>
                <c:pt idx="25">
                  <c:v>2045</c:v>
                </c:pt>
                <c:pt idx="26">
                  <c:v>2046</c:v>
                </c:pt>
                <c:pt idx="27">
                  <c:v>2047</c:v>
                </c:pt>
                <c:pt idx="28">
                  <c:v>2048</c:v>
                </c:pt>
                <c:pt idx="29">
                  <c:v>2049</c:v>
                </c:pt>
                <c:pt idx="30">
                  <c:v>2050</c:v>
                </c:pt>
                <c:pt idx="31">
                  <c:v>2051</c:v>
                </c:pt>
                <c:pt idx="32">
                  <c:v>2052</c:v>
                </c:pt>
                <c:pt idx="33">
                  <c:v>2053</c:v>
                </c:pt>
                <c:pt idx="34">
                  <c:v>2054</c:v>
                </c:pt>
                <c:pt idx="35">
                  <c:v>2055</c:v>
                </c:pt>
                <c:pt idx="36">
                  <c:v>2056</c:v>
                </c:pt>
                <c:pt idx="37">
                  <c:v>2057</c:v>
                </c:pt>
                <c:pt idx="38">
                  <c:v>2058</c:v>
                </c:pt>
                <c:pt idx="39">
                  <c:v>2059</c:v>
                </c:pt>
                <c:pt idx="40">
                  <c:v>2060</c:v>
                </c:pt>
              </c:numCache>
            </c:numRef>
          </c:cat>
          <c:val>
            <c:numRef>
              <c:f>Sheet2!$I$2:$I$42</c:f>
              <c:numCache>
                <c:formatCode>#,##0</c:formatCode>
                <c:ptCount val="41"/>
                <c:pt idx="0">
                  <c:v>267368</c:v>
                </c:pt>
                <c:pt idx="1">
                  <c:v>267540</c:v>
                </c:pt>
                <c:pt idx="2">
                  <c:v>268350</c:v>
                </c:pt>
                <c:pt idx="3">
                  <c:v>270586</c:v>
                </c:pt>
                <c:pt idx="4">
                  <c:v>272893</c:v>
                </c:pt>
                <c:pt idx="5">
                  <c:v>273812</c:v>
                </c:pt>
                <c:pt idx="6">
                  <c:v>274746</c:v>
                </c:pt>
                <c:pt idx="7">
                  <c:v>275651</c:v>
                </c:pt>
                <c:pt idx="8">
                  <c:v>276534</c:v>
                </c:pt>
                <c:pt idx="9">
                  <c:v>277370</c:v>
                </c:pt>
                <c:pt idx="10">
                  <c:v>278184</c:v>
                </c:pt>
                <c:pt idx="11">
                  <c:v>278914</c:v>
                </c:pt>
                <c:pt idx="12">
                  <c:v>279590</c:v>
                </c:pt>
                <c:pt idx="13">
                  <c:v>280236</c:v>
                </c:pt>
                <c:pt idx="14">
                  <c:v>280757</c:v>
                </c:pt>
                <c:pt idx="15">
                  <c:v>281223</c:v>
                </c:pt>
                <c:pt idx="16">
                  <c:v>281615</c:v>
                </c:pt>
                <c:pt idx="17">
                  <c:v>281908</c:v>
                </c:pt>
                <c:pt idx="18">
                  <c:v>282042</c:v>
                </c:pt>
                <c:pt idx="19">
                  <c:v>282078</c:v>
                </c:pt>
                <c:pt idx="20">
                  <c:v>281999</c:v>
                </c:pt>
                <c:pt idx="21">
                  <c:v>281854</c:v>
                </c:pt>
                <c:pt idx="22">
                  <c:v>281571</c:v>
                </c:pt>
                <c:pt idx="23">
                  <c:v>281204</c:v>
                </c:pt>
                <c:pt idx="24">
                  <c:v>280709</c:v>
                </c:pt>
                <c:pt idx="25">
                  <c:v>280122</c:v>
                </c:pt>
                <c:pt idx="26">
                  <c:v>279519</c:v>
                </c:pt>
                <c:pt idx="27">
                  <c:v>278778</c:v>
                </c:pt>
                <c:pt idx="28">
                  <c:v>278017</c:v>
                </c:pt>
                <c:pt idx="29">
                  <c:v>277193</c:v>
                </c:pt>
                <c:pt idx="30">
                  <c:v>276286</c:v>
                </c:pt>
                <c:pt idx="31">
                  <c:v>275374</c:v>
                </c:pt>
                <c:pt idx="32">
                  <c:v>274375</c:v>
                </c:pt>
                <c:pt idx="33">
                  <c:v>273355</c:v>
                </c:pt>
                <c:pt idx="34">
                  <c:v>272322</c:v>
                </c:pt>
                <c:pt idx="35">
                  <c:v>271242</c:v>
                </c:pt>
                <c:pt idx="36">
                  <c:v>270163</c:v>
                </c:pt>
                <c:pt idx="37">
                  <c:v>269014</c:v>
                </c:pt>
                <c:pt idx="38">
                  <c:v>267862</c:v>
                </c:pt>
                <c:pt idx="39">
                  <c:v>266688</c:v>
                </c:pt>
                <c:pt idx="40">
                  <c:v>265463</c:v>
                </c:pt>
              </c:numCache>
            </c:numRef>
          </c:val>
          <c:smooth val="0"/>
          <c:extLst>
            <c:ext xmlns:c16="http://schemas.microsoft.com/office/drawing/2014/chart" uri="{C3380CC4-5D6E-409C-BE32-E72D297353CC}">
              <c16:uniqueId val="{0000000A-4D0D-4ED9-92DB-C23E1ADD7D10}"/>
            </c:ext>
          </c:extLst>
        </c:ser>
        <c:ser>
          <c:idx val="8"/>
          <c:order val="8"/>
          <c:tx>
            <c:strRef>
              <c:f>Sheet2!$J$1</c:f>
              <c:strCache>
                <c:ptCount val="1"/>
                <c:pt idx="0">
                  <c:v>Williamson</c:v>
                </c:pt>
              </c:strCache>
            </c:strRef>
          </c:tx>
          <c:spPr>
            <a:ln w="28575" cap="rnd">
              <a:solidFill>
                <a:schemeClr val="accent3">
                  <a:lumMod val="60000"/>
                </a:schemeClr>
              </a:solidFill>
              <a:round/>
            </a:ln>
            <a:effectLst/>
          </c:spPr>
          <c:marker>
            <c:symbol val="circle"/>
            <c:size val="6"/>
            <c:spPr>
              <a:solidFill>
                <a:schemeClr val="accent3">
                  <a:lumMod val="60000"/>
                </a:schemeClr>
              </a:solidFill>
              <a:ln w="9525">
                <a:solidFill>
                  <a:schemeClr val="accent3">
                    <a:lumMod val="60000"/>
                  </a:schemeClr>
                </a:solidFill>
              </a:ln>
              <a:effectLst/>
            </c:spPr>
          </c:marker>
          <c:dLbls>
            <c:dLbl>
              <c:idx val="40"/>
              <c:dLblPos val="r"/>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B-4D0D-4ED9-92DB-C23E1ADD7D10}"/>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Sheet2!$A$2:$A$42</c:f>
              <c:numCache>
                <c:formatCode>0</c:formatCode>
                <c:ptCount val="41"/>
                <c:pt idx="0" formatCode="General">
                  <c:v>2020</c:v>
                </c:pt>
                <c:pt idx="1">
                  <c:v>2021</c:v>
                </c:pt>
                <c:pt idx="2">
                  <c:v>2022</c:v>
                </c:pt>
                <c:pt idx="3">
                  <c:v>2023</c:v>
                </c:pt>
                <c:pt idx="4">
                  <c:v>2024</c:v>
                </c:pt>
                <c:pt idx="5">
                  <c:v>2025</c:v>
                </c:pt>
                <c:pt idx="6">
                  <c:v>2026</c:v>
                </c:pt>
                <c:pt idx="7">
                  <c:v>2027</c:v>
                </c:pt>
                <c:pt idx="8">
                  <c:v>2028</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pt idx="21">
                  <c:v>2041</c:v>
                </c:pt>
                <c:pt idx="22">
                  <c:v>2042</c:v>
                </c:pt>
                <c:pt idx="23">
                  <c:v>2043</c:v>
                </c:pt>
                <c:pt idx="24">
                  <c:v>2044</c:v>
                </c:pt>
                <c:pt idx="25">
                  <c:v>2045</c:v>
                </c:pt>
                <c:pt idx="26">
                  <c:v>2046</c:v>
                </c:pt>
                <c:pt idx="27">
                  <c:v>2047</c:v>
                </c:pt>
                <c:pt idx="28">
                  <c:v>2048</c:v>
                </c:pt>
                <c:pt idx="29">
                  <c:v>2049</c:v>
                </c:pt>
                <c:pt idx="30">
                  <c:v>2050</c:v>
                </c:pt>
                <c:pt idx="31">
                  <c:v>2051</c:v>
                </c:pt>
                <c:pt idx="32">
                  <c:v>2052</c:v>
                </c:pt>
                <c:pt idx="33">
                  <c:v>2053</c:v>
                </c:pt>
                <c:pt idx="34">
                  <c:v>2054</c:v>
                </c:pt>
                <c:pt idx="35">
                  <c:v>2055</c:v>
                </c:pt>
                <c:pt idx="36">
                  <c:v>2056</c:v>
                </c:pt>
                <c:pt idx="37">
                  <c:v>2057</c:v>
                </c:pt>
                <c:pt idx="38">
                  <c:v>2058</c:v>
                </c:pt>
                <c:pt idx="39">
                  <c:v>2059</c:v>
                </c:pt>
                <c:pt idx="40">
                  <c:v>2060</c:v>
                </c:pt>
              </c:numCache>
            </c:numRef>
          </c:cat>
          <c:val>
            <c:numRef>
              <c:f>Sheet2!$J$2:$J$42</c:f>
              <c:numCache>
                <c:formatCode>#,##0</c:formatCode>
                <c:ptCount val="41"/>
                <c:pt idx="0">
                  <c:v>615631</c:v>
                </c:pt>
                <c:pt idx="1">
                  <c:v>644711</c:v>
                </c:pt>
                <c:pt idx="2">
                  <c:v>673861</c:v>
                </c:pt>
                <c:pt idx="3">
                  <c:v>701577</c:v>
                </c:pt>
                <c:pt idx="4">
                  <c:v>727437</c:v>
                </c:pt>
                <c:pt idx="5">
                  <c:v>745206</c:v>
                </c:pt>
                <c:pt idx="6">
                  <c:v>762978</c:v>
                </c:pt>
                <c:pt idx="7">
                  <c:v>780774</c:v>
                </c:pt>
                <c:pt idx="8">
                  <c:v>798596</c:v>
                </c:pt>
                <c:pt idx="9">
                  <c:v>816497</c:v>
                </c:pt>
                <c:pt idx="10">
                  <c:v>834393</c:v>
                </c:pt>
                <c:pt idx="11">
                  <c:v>852349</c:v>
                </c:pt>
                <c:pt idx="12">
                  <c:v>870279</c:v>
                </c:pt>
                <c:pt idx="13">
                  <c:v>888297</c:v>
                </c:pt>
                <c:pt idx="14">
                  <c:v>906404</c:v>
                </c:pt>
                <c:pt idx="15">
                  <c:v>924553</c:v>
                </c:pt>
                <c:pt idx="16">
                  <c:v>942705</c:v>
                </c:pt>
                <c:pt idx="17">
                  <c:v>960841</c:v>
                </c:pt>
                <c:pt idx="18">
                  <c:v>978945</c:v>
                </c:pt>
                <c:pt idx="19">
                  <c:v>996994</c:v>
                </c:pt>
                <c:pt idx="20">
                  <c:v>1014972</c:v>
                </c:pt>
                <c:pt idx="21">
                  <c:v>1032790</c:v>
                </c:pt>
                <c:pt idx="22">
                  <c:v>1050489</c:v>
                </c:pt>
                <c:pt idx="23">
                  <c:v>1067994</c:v>
                </c:pt>
                <c:pt idx="24">
                  <c:v>1085370</c:v>
                </c:pt>
                <c:pt idx="25">
                  <c:v>1102525</c:v>
                </c:pt>
                <c:pt idx="26">
                  <c:v>1119476</c:v>
                </c:pt>
                <c:pt idx="27">
                  <c:v>1136224</c:v>
                </c:pt>
                <c:pt idx="28">
                  <c:v>1152789</c:v>
                </c:pt>
                <c:pt idx="29">
                  <c:v>1169075</c:v>
                </c:pt>
                <c:pt idx="30">
                  <c:v>1185168</c:v>
                </c:pt>
                <c:pt idx="31">
                  <c:v>1201025</c:v>
                </c:pt>
                <c:pt idx="32">
                  <c:v>1216622</c:v>
                </c:pt>
                <c:pt idx="33">
                  <c:v>1232004</c:v>
                </c:pt>
                <c:pt idx="34">
                  <c:v>1247195</c:v>
                </c:pt>
                <c:pt idx="35">
                  <c:v>1262239</c:v>
                </c:pt>
                <c:pt idx="36">
                  <c:v>1277050</c:v>
                </c:pt>
                <c:pt idx="37">
                  <c:v>1291714</c:v>
                </c:pt>
                <c:pt idx="38">
                  <c:v>1306184</c:v>
                </c:pt>
                <c:pt idx="39">
                  <c:v>1320499</c:v>
                </c:pt>
                <c:pt idx="40">
                  <c:v>1334656</c:v>
                </c:pt>
              </c:numCache>
            </c:numRef>
          </c:val>
          <c:smooth val="0"/>
          <c:extLst>
            <c:ext xmlns:c16="http://schemas.microsoft.com/office/drawing/2014/chart" uri="{C3380CC4-5D6E-409C-BE32-E72D297353CC}">
              <c16:uniqueId val="{0000000C-4D0D-4ED9-92DB-C23E1ADD7D10}"/>
            </c:ext>
          </c:extLst>
        </c:ser>
        <c:dLbls>
          <c:showLegendKey val="0"/>
          <c:showVal val="0"/>
          <c:showCatName val="0"/>
          <c:showSerName val="0"/>
          <c:showPercent val="0"/>
          <c:showBubbleSize val="0"/>
        </c:dLbls>
        <c:marker val="1"/>
        <c:smooth val="0"/>
        <c:axId val="1388794655"/>
        <c:axId val="1388793695"/>
      </c:lineChart>
      <c:catAx>
        <c:axId val="13887946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388793695"/>
        <c:crosses val="autoZero"/>
        <c:auto val="0"/>
        <c:lblAlgn val="ctr"/>
        <c:lblOffset val="100"/>
        <c:tickLblSkip val="10"/>
        <c:noMultiLvlLbl val="0"/>
      </c:catAx>
      <c:valAx>
        <c:axId val="1388793695"/>
        <c:scaling>
          <c:orientation val="minMax"/>
        </c:scaling>
        <c:delete val="0"/>
        <c:axPos val="l"/>
        <c:majorGridlines>
          <c:spPr>
            <a:ln w="9525" cap="flat" cmpd="sng" algn="ctr">
              <a:solidFill>
                <a:schemeClr val="tx1">
                  <a:lumMod val="15000"/>
                  <a:lumOff val="85000"/>
                </a:schemeClr>
              </a:solidFill>
              <a:round/>
            </a:ln>
            <a:effectLst/>
          </c:spPr>
        </c:majorGridlines>
        <c:numFmt formatCode="[&gt;=1000000]0.0,,&quot;M&quot;;[&gt;=1000]0,&quot;K&quot;;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88794655"/>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0819219460042265E-2"/>
          <c:y val="0.126658076935425"/>
          <c:w val="0.8704477596400102"/>
          <c:h val="0.80391825406341466"/>
        </c:manualLayout>
      </c:layout>
      <c:lineChart>
        <c:grouping val="standard"/>
        <c:varyColors val="0"/>
        <c:ser>
          <c:idx val="0"/>
          <c:order val="0"/>
          <c:tx>
            <c:strRef>
              <c:f>Sheet1!$B$1</c:f>
              <c:strCache>
                <c:ptCount val="1"/>
                <c:pt idx="0">
                  <c:v>V2024: High Migration Scenario</c:v>
                </c:pt>
              </c:strCache>
            </c:strRef>
          </c:tx>
          <c:spPr>
            <a:ln w="38100" cap="rnd">
              <a:solidFill>
                <a:schemeClr val="accent1"/>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0-ED97-49F4-A63B-B4D21508F4EE}"/>
                </c:ext>
              </c:extLst>
            </c:dLbl>
            <c:dLbl>
              <c:idx val="1"/>
              <c:delete val="1"/>
              <c:extLst>
                <c:ext xmlns:c15="http://schemas.microsoft.com/office/drawing/2012/chart" uri="{CE6537A1-D6FC-4f65-9D91-7224C49458BB}"/>
                <c:ext xmlns:c16="http://schemas.microsoft.com/office/drawing/2014/chart" uri="{C3380CC4-5D6E-409C-BE32-E72D297353CC}">
                  <c16:uniqueId val="{00000001-ED97-49F4-A63B-B4D21508F4EE}"/>
                </c:ext>
              </c:extLst>
            </c:dLbl>
            <c:dLbl>
              <c:idx val="2"/>
              <c:delete val="1"/>
              <c:extLst>
                <c:ext xmlns:c15="http://schemas.microsoft.com/office/drawing/2012/chart" uri="{CE6537A1-D6FC-4f65-9D91-7224C49458BB}"/>
                <c:ext xmlns:c16="http://schemas.microsoft.com/office/drawing/2014/chart" uri="{C3380CC4-5D6E-409C-BE32-E72D297353CC}">
                  <c16:uniqueId val="{00000002-ED97-49F4-A63B-B4D21508F4EE}"/>
                </c:ext>
              </c:extLst>
            </c:dLbl>
            <c:dLbl>
              <c:idx val="3"/>
              <c:delete val="1"/>
              <c:extLst>
                <c:ext xmlns:c15="http://schemas.microsoft.com/office/drawing/2012/chart" uri="{CE6537A1-D6FC-4f65-9D91-7224C49458BB}"/>
                <c:ext xmlns:c16="http://schemas.microsoft.com/office/drawing/2014/chart" uri="{C3380CC4-5D6E-409C-BE32-E72D297353CC}">
                  <c16:uniqueId val="{00000003-ED97-49F4-A63B-B4D21508F4EE}"/>
                </c:ext>
              </c:extLst>
            </c:dLbl>
            <c:dLbl>
              <c:idx val="4"/>
              <c:delete val="1"/>
              <c:extLst>
                <c:ext xmlns:c15="http://schemas.microsoft.com/office/drawing/2012/chart" uri="{CE6537A1-D6FC-4f65-9D91-7224C49458BB}"/>
                <c:ext xmlns:c16="http://schemas.microsoft.com/office/drawing/2014/chart" uri="{C3380CC4-5D6E-409C-BE32-E72D297353CC}">
                  <c16:uniqueId val="{00000004-ED97-49F4-A63B-B4D21508F4EE}"/>
                </c:ext>
              </c:extLst>
            </c:dLbl>
            <c:dLbl>
              <c:idx val="5"/>
              <c:delete val="1"/>
              <c:extLst>
                <c:ext xmlns:c15="http://schemas.microsoft.com/office/drawing/2012/chart" uri="{CE6537A1-D6FC-4f65-9D91-7224C49458BB}"/>
                <c:ext xmlns:c16="http://schemas.microsoft.com/office/drawing/2014/chart" uri="{C3380CC4-5D6E-409C-BE32-E72D297353CC}">
                  <c16:uniqueId val="{00000005-ED97-49F4-A63B-B4D21508F4EE}"/>
                </c:ext>
              </c:extLst>
            </c:dLbl>
            <c:dLbl>
              <c:idx val="6"/>
              <c:delete val="1"/>
              <c:extLst>
                <c:ext xmlns:c15="http://schemas.microsoft.com/office/drawing/2012/chart" uri="{CE6537A1-D6FC-4f65-9D91-7224C49458BB}"/>
                <c:ext xmlns:c16="http://schemas.microsoft.com/office/drawing/2014/chart" uri="{C3380CC4-5D6E-409C-BE32-E72D297353CC}">
                  <c16:uniqueId val="{00000006-ED97-49F4-A63B-B4D21508F4EE}"/>
                </c:ext>
              </c:extLst>
            </c:dLbl>
            <c:dLbl>
              <c:idx val="7"/>
              <c:delete val="1"/>
              <c:extLst>
                <c:ext xmlns:c15="http://schemas.microsoft.com/office/drawing/2012/chart" uri="{CE6537A1-D6FC-4f65-9D91-7224C49458BB}"/>
                <c:ext xmlns:c16="http://schemas.microsoft.com/office/drawing/2014/chart" uri="{C3380CC4-5D6E-409C-BE32-E72D297353CC}">
                  <c16:uniqueId val="{00000007-ED97-49F4-A63B-B4D21508F4EE}"/>
                </c:ext>
              </c:extLst>
            </c:dLbl>
            <c:dLbl>
              <c:idx val="8"/>
              <c:delete val="1"/>
              <c:extLst>
                <c:ext xmlns:c15="http://schemas.microsoft.com/office/drawing/2012/chart" uri="{CE6537A1-D6FC-4f65-9D91-7224C49458BB}"/>
                <c:ext xmlns:c16="http://schemas.microsoft.com/office/drawing/2014/chart" uri="{C3380CC4-5D6E-409C-BE32-E72D297353CC}">
                  <c16:uniqueId val="{00000008-ED97-49F4-A63B-B4D21508F4EE}"/>
                </c:ext>
              </c:extLst>
            </c:dLbl>
            <c:dLbl>
              <c:idx val="9"/>
              <c:delete val="1"/>
              <c:extLst>
                <c:ext xmlns:c15="http://schemas.microsoft.com/office/drawing/2012/chart" uri="{CE6537A1-D6FC-4f65-9D91-7224C49458BB}"/>
                <c:ext xmlns:c16="http://schemas.microsoft.com/office/drawing/2014/chart" uri="{C3380CC4-5D6E-409C-BE32-E72D297353CC}">
                  <c16:uniqueId val="{00000009-ED97-49F4-A63B-B4D21508F4EE}"/>
                </c:ext>
              </c:extLst>
            </c:dLbl>
            <c:dLbl>
              <c:idx val="10"/>
              <c:delete val="1"/>
              <c:extLst>
                <c:ext xmlns:c15="http://schemas.microsoft.com/office/drawing/2012/chart" uri="{CE6537A1-D6FC-4f65-9D91-7224C49458BB}"/>
                <c:ext xmlns:c16="http://schemas.microsoft.com/office/drawing/2014/chart" uri="{C3380CC4-5D6E-409C-BE32-E72D297353CC}">
                  <c16:uniqueId val="{0000000A-ED97-49F4-A63B-B4D21508F4EE}"/>
                </c:ext>
              </c:extLst>
            </c:dLbl>
            <c:dLbl>
              <c:idx val="11"/>
              <c:delete val="1"/>
              <c:extLst>
                <c:ext xmlns:c15="http://schemas.microsoft.com/office/drawing/2012/chart" uri="{CE6537A1-D6FC-4f65-9D91-7224C49458BB}"/>
                <c:ext xmlns:c16="http://schemas.microsoft.com/office/drawing/2014/chart" uri="{C3380CC4-5D6E-409C-BE32-E72D297353CC}">
                  <c16:uniqueId val="{0000000B-ED97-49F4-A63B-B4D21508F4EE}"/>
                </c:ext>
              </c:extLst>
            </c:dLbl>
            <c:dLbl>
              <c:idx val="12"/>
              <c:delete val="1"/>
              <c:extLst>
                <c:ext xmlns:c15="http://schemas.microsoft.com/office/drawing/2012/chart" uri="{CE6537A1-D6FC-4f65-9D91-7224C49458BB}"/>
                <c:ext xmlns:c16="http://schemas.microsoft.com/office/drawing/2014/chart" uri="{C3380CC4-5D6E-409C-BE32-E72D297353CC}">
                  <c16:uniqueId val="{0000000C-ED97-49F4-A63B-B4D21508F4EE}"/>
                </c:ext>
              </c:extLst>
            </c:dLbl>
            <c:dLbl>
              <c:idx val="13"/>
              <c:delete val="1"/>
              <c:extLst>
                <c:ext xmlns:c15="http://schemas.microsoft.com/office/drawing/2012/chart" uri="{CE6537A1-D6FC-4f65-9D91-7224C49458BB}"/>
                <c:ext xmlns:c16="http://schemas.microsoft.com/office/drawing/2014/chart" uri="{C3380CC4-5D6E-409C-BE32-E72D297353CC}">
                  <c16:uniqueId val="{0000000D-ED97-49F4-A63B-B4D21508F4EE}"/>
                </c:ext>
              </c:extLst>
            </c:dLbl>
            <c:dLbl>
              <c:idx val="14"/>
              <c:delete val="1"/>
              <c:extLst>
                <c:ext xmlns:c15="http://schemas.microsoft.com/office/drawing/2012/chart" uri="{CE6537A1-D6FC-4f65-9D91-7224C49458BB}"/>
                <c:ext xmlns:c16="http://schemas.microsoft.com/office/drawing/2014/chart" uri="{C3380CC4-5D6E-409C-BE32-E72D297353CC}">
                  <c16:uniqueId val="{0000000E-ED97-49F4-A63B-B4D21508F4EE}"/>
                </c:ext>
              </c:extLst>
            </c:dLbl>
            <c:dLbl>
              <c:idx val="15"/>
              <c:delete val="1"/>
              <c:extLst>
                <c:ext xmlns:c15="http://schemas.microsoft.com/office/drawing/2012/chart" uri="{CE6537A1-D6FC-4f65-9D91-7224C49458BB}"/>
                <c:ext xmlns:c16="http://schemas.microsoft.com/office/drawing/2014/chart" uri="{C3380CC4-5D6E-409C-BE32-E72D297353CC}">
                  <c16:uniqueId val="{0000000F-ED97-49F4-A63B-B4D21508F4EE}"/>
                </c:ext>
              </c:extLst>
            </c:dLbl>
            <c:dLbl>
              <c:idx val="16"/>
              <c:delete val="1"/>
              <c:extLst>
                <c:ext xmlns:c15="http://schemas.microsoft.com/office/drawing/2012/chart" uri="{CE6537A1-D6FC-4f65-9D91-7224C49458BB}"/>
                <c:ext xmlns:c16="http://schemas.microsoft.com/office/drawing/2014/chart" uri="{C3380CC4-5D6E-409C-BE32-E72D297353CC}">
                  <c16:uniqueId val="{00000010-ED97-49F4-A63B-B4D21508F4EE}"/>
                </c:ext>
              </c:extLst>
            </c:dLbl>
            <c:dLbl>
              <c:idx val="17"/>
              <c:delete val="1"/>
              <c:extLst>
                <c:ext xmlns:c15="http://schemas.microsoft.com/office/drawing/2012/chart" uri="{CE6537A1-D6FC-4f65-9D91-7224C49458BB}"/>
                <c:ext xmlns:c16="http://schemas.microsoft.com/office/drawing/2014/chart" uri="{C3380CC4-5D6E-409C-BE32-E72D297353CC}">
                  <c16:uniqueId val="{00000011-ED97-49F4-A63B-B4D21508F4EE}"/>
                </c:ext>
              </c:extLst>
            </c:dLbl>
            <c:dLbl>
              <c:idx val="18"/>
              <c:delete val="1"/>
              <c:extLst>
                <c:ext xmlns:c15="http://schemas.microsoft.com/office/drawing/2012/chart" uri="{CE6537A1-D6FC-4f65-9D91-7224C49458BB}"/>
                <c:ext xmlns:c16="http://schemas.microsoft.com/office/drawing/2014/chart" uri="{C3380CC4-5D6E-409C-BE32-E72D297353CC}">
                  <c16:uniqueId val="{00000012-ED97-49F4-A63B-B4D21508F4EE}"/>
                </c:ext>
              </c:extLst>
            </c:dLbl>
            <c:dLbl>
              <c:idx val="19"/>
              <c:delete val="1"/>
              <c:extLst>
                <c:ext xmlns:c15="http://schemas.microsoft.com/office/drawing/2012/chart" uri="{CE6537A1-D6FC-4f65-9D91-7224C49458BB}"/>
                <c:ext xmlns:c16="http://schemas.microsoft.com/office/drawing/2014/chart" uri="{C3380CC4-5D6E-409C-BE32-E72D297353CC}">
                  <c16:uniqueId val="{00000013-ED97-49F4-A63B-B4D21508F4EE}"/>
                </c:ext>
              </c:extLst>
            </c:dLbl>
            <c:dLbl>
              <c:idx val="20"/>
              <c:delete val="1"/>
              <c:extLst>
                <c:ext xmlns:c15="http://schemas.microsoft.com/office/drawing/2012/chart" uri="{CE6537A1-D6FC-4f65-9D91-7224C49458BB}"/>
                <c:ext xmlns:c16="http://schemas.microsoft.com/office/drawing/2014/chart" uri="{C3380CC4-5D6E-409C-BE32-E72D297353CC}">
                  <c16:uniqueId val="{00000014-ED97-49F4-A63B-B4D21508F4EE}"/>
                </c:ext>
              </c:extLst>
            </c:dLbl>
            <c:dLbl>
              <c:idx val="21"/>
              <c:delete val="1"/>
              <c:extLst>
                <c:ext xmlns:c15="http://schemas.microsoft.com/office/drawing/2012/chart" uri="{CE6537A1-D6FC-4f65-9D91-7224C49458BB}"/>
                <c:ext xmlns:c16="http://schemas.microsoft.com/office/drawing/2014/chart" uri="{C3380CC4-5D6E-409C-BE32-E72D297353CC}">
                  <c16:uniqueId val="{00000015-ED97-49F4-A63B-B4D21508F4EE}"/>
                </c:ext>
              </c:extLst>
            </c:dLbl>
            <c:dLbl>
              <c:idx val="22"/>
              <c:delete val="1"/>
              <c:extLst>
                <c:ext xmlns:c15="http://schemas.microsoft.com/office/drawing/2012/chart" uri="{CE6537A1-D6FC-4f65-9D91-7224C49458BB}"/>
                <c:ext xmlns:c16="http://schemas.microsoft.com/office/drawing/2014/chart" uri="{C3380CC4-5D6E-409C-BE32-E72D297353CC}">
                  <c16:uniqueId val="{00000016-ED97-49F4-A63B-B4D21508F4EE}"/>
                </c:ext>
              </c:extLst>
            </c:dLbl>
            <c:dLbl>
              <c:idx val="23"/>
              <c:delete val="1"/>
              <c:extLst>
                <c:ext xmlns:c15="http://schemas.microsoft.com/office/drawing/2012/chart" uri="{CE6537A1-D6FC-4f65-9D91-7224C49458BB}"/>
                <c:ext xmlns:c16="http://schemas.microsoft.com/office/drawing/2014/chart" uri="{C3380CC4-5D6E-409C-BE32-E72D297353CC}">
                  <c16:uniqueId val="{00000017-ED97-49F4-A63B-B4D21508F4EE}"/>
                </c:ext>
              </c:extLst>
            </c:dLbl>
            <c:dLbl>
              <c:idx val="24"/>
              <c:delete val="1"/>
              <c:extLst>
                <c:ext xmlns:c15="http://schemas.microsoft.com/office/drawing/2012/chart" uri="{CE6537A1-D6FC-4f65-9D91-7224C49458BB}"/>
                <c:ext xmlns:c16="http://schemas.microsoft.com/office/drawing/2014/chart" uri="{C3380CC4-5D6E-409C-BE32-E72D297353CC}">
                  <c16:uniqueId val="{00000018-ED97-49F4-A63B-B4D21508F4EE}"/>
                </c:ext>
              </c:extLst>
            </c:dLbl>
            <c:dLbl>
              <c:idx val="25"/>
              <c:delete val="1"/>
              <c:extLst>
                <c:ext xmlns:c15="http://schemas.microsoft.com/office/drawing/2012/chart" uri="{CE6537A1-D6FC-4f65-9D91-7224C49458BB}"/>
                <c:ext xmlns:c16="http://schemas.microsoft.com/office/drawing/2014/chart" uri="{C3380CC4-5D6E-409C-BE32-E72D297353CC}">
                  <c16:uniqueId val="{00000019-ED97-49F4-A63B-B4D21508F4EE}"/>
                </c:ext>
              </c:extLst>
            </c:dLbl>
            <c:dLbl>
              <c:idx val="26"/>
              <c:delete val="1"/>
              <c:extLst>
                <c:ext xmlns:c15="http://schemas.microsoft.com/office/drawing/2012/chart" uri="{CE6537A1-D6FC-4f65-9D91-7224C49458BB}"/>
                <c:ext xmlns:c16="http://schemas.microsoft.com/office/drawing/2014/chart" uri="{C3380CC4-5D6E-409C-BE32-E72D297353CC}">
                  <c16:uniqueId val="{0000001A-ED97-49F4-A63B-B4D21508F4EE}"/>
                </c:ext>
              </c:extLst>
            </c:dLbl>
            <c:dLbl>
              <c:idx val="27"/>
              <c:delete val="1"/>
              <c:extLst>
                <c:ext xmlns:c15="http://schemas.microsoft.com/office/drawing/2012/chart" uri="{CE6537A1-D6FC-4f65-9D91-7224C49458BB}"/>
                <c:ext xmlns:c16="http://schemas.microsoft.com/office/drawing/2014/chart" uri="{C3380CC4-5D6E-409C-BE32-E72D297353CC}">
                  <c16:uniqueId val="{0000001B-ED97-49F4-A63B-B4D21508F4EE}"/>
                </c:ext>
              </c:extLst>
            </c:dLbl>
            <c:dLbl>
              <c:idx val="28"/>
              <c:delete val="1"/>
              <c:extLst>
                <c:ext xmlns:c15="http://schemas.microsoft.com/office/drawing/2012/chart" uri="{CE6537A1-D6FC-4f65-9D91-7224C49458BB}"/>
                <c:ext xmlns:c16="http://schemas.microsoft.com/office/drawing/2014/chart" uri="{C3380CC4-5D6E-409C-BE32-E72D297353CC}">
                  <c16:uniqueId val="{0000001C-ED97-49F4-A63B-B4D21508F4EE}"/>
                </c:ext>
              </c:extLst>
            </c:dLbl>
            <c:dLbl>
              <c:idx val="29"/>
              <c:delete val="1"/>
              <c:extLst>
                <c:ext xmlns:c15="http://schemas.microsoft.com/office/drawing/2012/chart" uri="{CE6537A1-D6FC-4f65-9D91-7224C49458BB}"/>
                <c:ext xmlns:c16="http://schemas.microsoft.com/office/drawing/2014/chart" uri="{C3380CC4-5D6E-409C-BE32-E72D297353CC}">
                  <c16:uniqueId val="{0000001D-ED97-49F4-A63B-B4D21508F4EE}"/>
                </c:ext>
              </c:extLst>
            </c:dLbl>
            <c:dLbl>
              <c:idx val="30"/>
              <c:delete val="1"/>
              <c:extLst>
                <c:ext xmlns:c15="http://schemas.microsoft.com/office/drawing/2012/chart" uri="{CE6537A1-D6FC-4f65-9D91-7224C49458BB}"/>
                <c:ext xmlns:c16="http://schemas.microsoft.com/office/drawing/2014/chart" uri="{C3380CC4-5D6E-409C-BE32-E72D297353CC}">
                  <c16:uniqueId val="{0000001E-ED97-49F4-A63B-B4D21508F4EE}"/>
                </c:ext>
              </c:extLst>
            </c:dLbl>
            <c:dLbl>
              <c:idx val="31"/>
              <c:delete val="1"/>
              <c:extLst>
                <c:ext xmlns:c15="http://schemas.microsoft.com/office/drawing/2012/chart" uri="{CE6537A1-D6FC-4f65-9D91-7224C49458BB}"/>
                <c:ext xmlns:c16="http://schemas.microsoft.com/office/drawing/2014/chart" uri="{C3380CC4-5D6E-409C-BE32-E72D297353CC}">
                  <c16:uniqueId val="{0000001F-ED97-49F4-A63B-B4D21508F4EE}"/>
                </c:ext>
              </c:extLst>
            </c:dLbl>
            <c:dLbl>
              <c:idx val="32"/>
              <c:delete val="1"/>
              <c:extLst>
                <c:ext xmlns:c15="http://schemas.microsoft.com/office/drawing/2012/chart" uri="{CE6537A1-D6FC-4f65-9D91-7224C49458BB}"/>
                <c:ext xmlns:c16="http://schemas.microsoft.com/office/drawing/2014/chart" uri="{C3380CC4-5D6E-409C-BE32-E72D297353CC}">
                  <c16:uniqueId val="{00000020-ED97-49F4-A63B-B4D21508F4EE}"/>
                </c:ext>
              </c:extLst>
            </c:dLbl>
            <c:dLbl>
              <c:idx val="33"/>
              <c:delete val="1"/>
              <c:extLst>
                <c:ext xmlns:c15="http://schemas.microsoft.com/office/drawing/2012/chart" uri="{CE6537A1-D6FC-4f65-9D91-7224C49458BB}"/>
                <c:ext xmlns:c16="http://schemas.microsoft.com/office/drawing/2014/chart" uri="{C3380CC4-5D6E-409C-BE32-E72D297353CC}">
                  <c16:uniqueId val="{00000021-ED97-49F4-A63B-B4D21508F4EE}"/>
                </c:ext>
              </c:extLst>
            </c:dLbl>
            <c:dLbl>
              <c:idx val="34"/>
              <c:delete val="1"/>
              <c:extLst>
                <c:ext xmlns:c15="http://schemas.microsoft.com/office/drawing/2012/chart" uri="{CE6537A1-D6FC-4f65-9D91-7224C49458BB}"/>
                <c:ext xmlns:c16="http://schemas.microsoft.com/office/drawing/2014/chart" uri="{C3380CC4-5D6E-409C-BE32-E72D297353CC}">
                  <c16:uniqueId val="{00000022-ED97-49F4-A63B-B4D21508F4EE}"/>
                </c:ext>
              </c:extLst>
            </c:dLbl>
            <c:dLbl>
              <c:idx val="35"/>
              <c:delete val="1"/>
              <c:extLst>
                <c:ext xmlns:c15="http://schemas.microsoft.com/office/drawing/2012/chart" uri="{CE6537A1-D6FC-4f65-9D91-7224C49458BB}"/>
                <c:ext xmlns:c16="http://schemas.microsoft.com/office/drawing/2014/chart" uri="{C3380CC4-5D6E-409C-BE32-E72D297353CC}">
                  <c16:uniqueId val="{00000023-ED97-49F4-A63B-B4D21508F4EE}"/>
                </c:ext>
              </c:extLst>
            </c:dLbl>
            <c:dLbl>
              <c:idx val="36"/>
              <c:delete val="1"/>
              <c:extLst>
                <c:ext xmlns:c15="http://schemas.microsoft.com/office/drawing/2012/chart" uri="{CE6537A1-D6FC-4f65-9D91-7224C49458BB}"/>
                <c:ext xmlns:c16="http://schemas.microsoft.com/office/drawing/2014/chart" uri="{C3380CC4-5D6E-409C-BE32-E72D297353CC}">
                  <c16:uniqueId val="{00000024-ED97-49F4-A63B-B4D21508F4EE}"/>
                </c:ext>
              </c:extLst>
            </c:dLbl>
            <c:dLbl>
              <c:idx val="37"/>
              <c:delete val="1"/>
              <c:extLst>
                <c:ext xmlns:c15="http://schemas.microsoft.com/office/drawing/2012/chart" uri="{CE6537A1-D6FC-4f65-9D91-7224C49458BB}"/>
                <c:ext xmlns:c16="http://schemas.microsoft.com/office/drawing/2014/chart" uri="{C3380CC4-5D6E-409C-BE32-E72D297353CC}">
                  <c16:uniqueId val="{00000025-ED97-49F4-A63B-B4D21508F4EE}"/>
                </c:ext>
              </c:extLst>
            </c:dLbl>
            <c:dLbl>
              <c:idx val="38"/>
              <c:delete val="1"/>
              <c:extLst>
                <c:ext xmlns:c15="http://schemas.microsoft.com/office/drawing/2012/chart" uri="{CE6537A1-D6FC-4f65-9D91-7224C49458BB}"/>
                <c:ext xmlns:c16="http://schemas.microsoft.com/office/drawing/2014/chart" uri="{C3380CC4-5D6E-409C-BE32-E72D297353CC}">
                  <c16:uniqueId val="{00000026-ED97-49F4-A63B-B4D21508F4EE}"/>
                </c:ext>
              </c:extLst>
            </c:dLbl>
            <c:dLbl>
              <c:idx val="39"/>
              <c:delete val="1"/>
              <c:extLst>
                <c:ext xmlns:c15="http://schemas.microsoft.com/office/drawing/2012/chart" uri="{CE6537A1-D6FC-4f65-9D91-7224C49458BB}"/>
                <c:ext xmlns:c16="http://schemas.microsoft.com/office/drawing/2014/chart" uri="{C3380CC4-5D6E-409C-BE32-E72D297353CC}">
                  <c16:uniqueId val="{00000027-ED97-49F4-A63B-B4D21508F4EE}"/>
                </c:ext>
              </c:extLst>
            </c:dLbl>
            <c:dLbl>
              <c:idx val="40"/>
              <c:numFmt formatCode="#,##0.0&quot;M&quot;" sourceLinked="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r"/>
              <c:showLegendKey val="0"/>
              <c:showVal val="1"/>
              <c:showCatName val="0"/>
              <c:showSerName val="0"/>
              <c:showPercent val="0"/>
              <c:showBubbleSize val="0"/>
              <c:extLst>
                <c:ext xmlns:c16="http://schemas.microsoft.com/office/drawing/2014/chart" uri="{C3380CC4-5D6E-409C-BE32-E72D297353CC}">
                  <c16:uniqueId val="{00000028-ED97-49F4-A63B-B4D21508F4EE}"/>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Sheet1!$A$2:$A$52</c:f>
              <c:numCache>
                <c:formatCode>General</c:formatCode>
                <c:ptCount val="41"/>
                <c:pt idx="0">
                  <c:v>2020</c:v>
                </c:pt>
                <c:pt idx="1">
                  <c:v>2021</c:v>
                </c:pt>
                <c:pt idx="2">
                  <c:v>2022</c:v>
                </c:pt>
                <c:pt idx="3">
                  <c:v>2023</c:v>
                </c:pt>
                <c:pt idx="4">
                  <c:v>2024</c:v>
                </c:pt>
                <c:pt idx="5">
                  <c:v>2025</c:v>
                </c:pt>
                <c:pt idx="6">
                  <c:v>2026</c:v>
                </c:pt>
                <c:pt idx="7">
                  <c:v>2027</c:v>
                </c:pt>
                <c:pt idx="8">
                  <c:v>2028</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pt idx="21">
                  <c:v>2041</c:v>
                </c:pt>
                <c:pt idx="22">
                  <c:v>2042</c:v>
                </c:pt>
                <c:pt idx="23">
                  <c:v>2043</c:v>
                </c:pt>
                <c:pt idx="24">
                  <c:v>2044</c:v>
                </c:pt>
                <c:pt idx="25">
                  <c:v>2045</c:v>
                </c:pt>
                <c:pt idx="26">
                  <c:v>2046</c:v>
                </c:pt>
                <c:pt idx="27">
                  <c:v>2047</c:v>
                </c:pt>
                <c:pt idx="28">
                  <c:v>2048</c:v>
                </c:pt>
                <c:pt idx="29">
                  <c:v>2049</c:v>
                </c:pt>
                <c:pt idx="30">
                  <c:v>2050</c:v>
                </c:pt>
                <c:pt idx="31">
                  <c:v>2051</c:v>
                </c:pt>
                <c:pt idx="32">
                  <c:v>2052</c:v>
                </c:pt>
                <c:pt idx="33">
                  <c:v>2053</c:v>
                </c:pt>
                <c:pt idx="34">
                  <c:v>2054</c:v>
                </c:pt>
                <c:pt idx="35">
                  <c:v>2055</c:v>
                </c:pt>
                <c:pt idx="36">
                  <c:v>2056</c:v>
                </c:pt>
                <c:pt idx="37">
                  <c:v>2057</c:v>
                </c:pt>
                <c:pt idx="38">
                  <c:v>2058</c:v>
                </c:pt>
                <c:pt idx="39">
                  <c:v>2059</c:v>
                </c:pt>
                <c:pt idx="40">
                  <c:v>2060</c:v>
                </c:pt>
              </c:numCache>
              <c:extLst/>
            </c:numRef>
          </c:cat>
          <c:val>
            <c:numRef>
              <c:f>Sheet1!$B$2:$B$52</c:f>
              <c:numCache>
                <c:formatCode>#,##0</c:formatCode>
                <c:ptCount val="41"/>
                <c:pt idx="0">
                  <c:v>29145505</c:v>
                </c:pt>
                <c:pt idx="1">
                  <c:v>29570351</c:v>
                </c:pt>
                <c:pt idx="2">
                  <c:v>30113488</c:v>
                </c:pt>
                <c:pt idx="3">
                  <c:v>30727890</c:v>
                </c:pt>
                <c:pt idx="4">
                  <c:v>31290831</c:v>
                </c:pt>
                <c:pt idx="5">
                  <c:v>31753499</c:v>
                </c:pt>
                <c:pt idx="6">
                  <c:v>32215048</c:v>
                </c:pt>
                <c:pt idx="7">
                  <c:v>32676444</c:v>
                </c:pt>
                <c:pt idx="8">
                  <c:v>33137536</c:v>
                </c:pt>
                <c:pt idx="9">
                  <c:v>33598007</c:v>
                </c:pt>
                <c:pt idx="10">
                  <c:v>34057438</c:v>
                </c:pt>
                <c:pt idx="11">
                  <c:v>34515416</c:v>
                </c:pt>
                <c:pt idx="12">
                  <c:v>34971419</c:v>
                </c:pt>
                <c:pt idx="13">
                  <c:v>35424721</c:v>
                </c:pt>
                <c:pt idx="14">
                  <c:v>35876140</c:v>
                </c:pt>
                <c:pt idx="15">
                  <c:v>36325097</c:v>
                </c:pt>
                <c:pt idx="16">
                  <c:v>36770758</c:v>
                </c:pt>
                <c:pt idx="17">
                  <c:v>37212651</c:v>
                </c:pt>
                <c:pt idx="18">
                  <c:v>37650171</c:v>
                </c:pt>
                <c:pt idx="19">
                  <c:v>38082793</c:v>
                </c:pt>
                <c:pt idx="20">
                  <c:v>38510570</c:v>
                </c:pt>
                <c:pt idx="21">
                  <c:v>38933262</c:v>
                </c:pt>
                <c:pt idx="22">
                  <c:v>39350665</c:v>
                </c:pt>
                <c:pt idx="23">
                  <c:v>39762813</c:v>
                </c:pt>
                <c:pt idx="24">
                  <c:v>40169686</c:v>
                </c:pt>
                <c:pt idx="25">
                  <c:v>40571493</c:v>
                </c:pt>
                <c:pt idx="26">
                  <c:v>40968413</c:v>
                </c:pt>
                <c:pt idx="27">
                  <c:v>41360645</c:v>
                </c:pt>
                <c:pt idx="28">
                  <c:v>41748515</c:v>
                </c:pt>
                <c:pt idx="29">
                  <c:v>42132203</c:v>
                </c:pt>
                <c:pt idx="30">
                  <c:v>42512076</c:v>
                </c:pt>
                <c:pt idx="31">
                  <c:v>42888510</c:v>
                </c:pt>
                <c:pt idx="32">
                  <c:v>43261822</c:v>
                </c:pt>
                <c:pt idx="33">
                  <c:v>43632432</c:v>
                </c:pt>
                <c:pt idx="34">
                  <c:v>44000558</c:v>
                </c:pt>
                <c:pt idx="35">
                  <c:v>44366529</c:v>
                </c:pt>
                <c:pt idx="36">
                  <c:v>44730399</c:v>
                </c:pt>
                <c:pt idx="37">
                  <c:v>45092389</c:v>
                </c:pt>
                <c:pt idx="38">
                  <c:v>45452228</c:v>
                </c:pt>
                <c:pt idx="39">
                  <c:v>45809973</c:v>
                </c:pt>
                <c:pt idx="40">
                  <c:v>46165351</c:v>
                </c:pt>
              </c:numCache>
              <c:extLst/>
            </c:numRef>
          </c:val>
          <c:smooth val="0"/>
          <c:extLst>
            <c:ext xmlns:c16="http://schemas.microsoft.com/office/drawing/2014/chart" uri="{C3380CC4-5D6E-409C-BE32-E72D297353CC}">
              <c16:uniqueId val="{00000029-ED97-49F4-A63B-B4D21508F4EE}"/>
            </c:ext>
          </c:extLst>
        </c:ser>
        <c:ser>
          <c:idx val="1"/>
          <c:order val="1"/>
          <c:tx>
            <c:strRef>
              <c:f>Sheet1!$C$1</c:f>
              <c:strCache>
                <c:ptCount val="1"/>
                <c:pt idx="0">
                  <c:v>V2024: Mid Migration Scenario</c:v>
                </c:pt>
              </c:strCache>
            </c:strRef>
          </c:tx>
          <c:spPr>
            <a:ln w="38100" cap="rnd">
              <a:solidFill>
                <a:schemeClr val="accent2"/>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2A-ED97-49F4-A63B-B4D21508F4EE}"/>
                </c:ext>
              </c:extLst>
            </c:dLbl>
            <c:dLbl>
              <c:idx val="1"/>
              <c:delete val="1"/>
              <c:extLst>
                <c:ext xmlns:c15="http://schemas.microsoft.com/office/drawing/2012/chart" uri="{CE6537A1-D6FC-4f65-9D91-7224C49458BB}"/>
                <c:ext xmlns:c16="http://schemas.microsoft.com/office/drawing/2014/chart" uri="{C3380CC4-5D6E-409C-BE32-E72D297353CC}">
                  <c16:uniqueId val="{0000002B-ED97-49F4-A63B-B4D21508F4EE}"/>
                </c:ext>
              </c:extLst>
            </c:dLbl>
            <c:dLbl>
              <c:idx val="2"/>
              <c:delete val="1"/>
              <c:extLst>
                <c:ext xmlns:c15="http://schemas.microsoft.com/office/drawing/2012/chart" uri="{CE6537A1-D6FC-4f65-9D91-7224C49458BB}"/>
                <c:ext xmlns:c16="http://schemas.microsoft.com/office/drawing/2014/chart" uri="{C3380CC4-5D6E-409C-BE32-E72D297353CC}">
                  <c16:uniqueId val="{0000002C-ED97-49F4-A63B-B4D21508F4EE}"/>
                </c:ext>
              </c:extLst>
            </c:dLbl>
            <c:dLbl>
              <c:idx val="3"/>
              <c:delete val="1"/>
              <c:extLst>
                <c:ext xmlns:c15="http://schemas.microsoft.com/office/drawing/2012/chart" uri="{CE6537A1-D6FC-4f65-9D91-7224C49458BB}"/>
                <c:ext xmlns:c16="http://schemas.microsoft.com/office/drawing/2014/chart" uri="{C3380CC4-5D6E-409C-BE32-E72D297353CC}">
                  <c16:uniqueId val="{0000002D-ED97-49F4-A63B-B4D21508F4EE}"/>
                </c:ext>
              </c:extLst>
            </c:dLbl>
            <c:dLbl>
              <c:idx val="4"/>
              <c:delete val="1"/>
              <c:extLst>
                <c:ext xmlns:c15="http://schemas.microsoft.com/office/drawing/2012/chart" uri="{CE6537A1-D6FC-4f65-9D91-7224C49458BB}"/>
                <c:ext xmlns:c16="http://schemas.microsoft.com/office/drawing/2014/chart" uri="{C3380CC4-5D6E-409C-BE32-E72D297353CC}">
                  <c16:uniqueId val="{0000002E-ED97-49F4-A63B-B4D21508F4EE}"/>
                </c:ext>
              </c:extLst>
            </c:dLbl>
            <c:dLbl>
              <c:idx val="5"/>
              <c:delete val="1"/>
              <c:extLst>
                <c:ext xmlns:c15="http://schemas.microsoft.com/office/drawing/2012/chart" uri="{CE6537A1-D6FC-4f65-9D91-7224C49458BB}"/>
                <c:ext xmlns:c16="http://schemas.microsoft.com/office/drawing/2014/chart" uri="{C3380CC4-5D6E-409C-BE32-E72D297353CC}">
                  <c16:uniqueId val="{0000002F-ED97-49F4-A63B-B4D21508F4EE}"/>
                </c:ext>
              </c:extLst>
            </c:dLbl>
            <c:dLbl>
              <c:idx val="6"/>
              <c:delete val="1"/>
              <c:extLst>
                <c:ext xmlns:c15="http://schemas.microsoft.com/office/drawing/2012/chart" uri="{CE6537A1-D6FC-4f65-9D91-7224C49458BB}"/>
                <c:ext xmlns:c16="http://schemas.microsoft.com/office/drawing/2014/chart" uri="{C3380CC4-5D6E-409C-BE32-E72D297353CC}">
                  <c16:uniqueId val="{00000030-ED97-49F4-A63B-B4D21508F4EE}"/>
                </c:ext>
              </c:extLst>
            </c:dLbl>
            <c:dLbl>
              <c:idx val="7"/>
              <c:delete val="1"/>
              <c:extLst>
                <c:ext xmlns:c15="http://schemas.microsoft.com/office/drawing/2012/chart" uri="{CE6537A1-D6FC-4f65-9D91-7224C49458BB}"/>
                <c:ext xmlns:c16="http://schemas.microsoft.com/office/drawing/2014/chart" uri="{C3380CC4-5D6E-409C-BE32-E72D297353CC}">
                  <c16:uniqueId val="{00000031-ED97-49F4-A63B-B4D21508F4EE}"/>
                </c:ext>
              </c:extLst>
            </c:dLbl>
            <c:dLbl>
              <c:idx val="8"/>
              <c:delete val="1"/>
              <c:extLst>
                <c:ext xmlns:c15="http://schemas.microsoft.com/office/drawing/2012/chart" uri="{CE6537A1-D6FC-4f65-9D91-7224C49458BB}"/>
                <c:ext xmlns:c16="http://schemas.microsoft.com/office/drawing/2014/chart" uri="{C3380CC4-5D6E-409C-BE32-E72D297353CC}">
                  <c16:uniqueId val="{00000032-ED97-49F4-A63B-B4D21508F4EE}"/>
                </c:ext>
              </c:extLst>
            </c:dLbl>
            <c:dLbl>
              <c:idx val="9"/>
              <c:delete val="1"/>
              <c:extLst>
                <c:ext xmlns:c15="http://schemas.microsoft.com/office/drawing/2012/chart" uri="{CE6537A1-D6FC-4f65-9D91-7224C49458BB}"/>
                <c:ext xmlns:c16="http://schemas.microsoft.com/office/drawing/2014/chart" uri="{C3380CC4-5D6E-409C-BE32-E72D297353CC}">
                  <c16:uniqueId val="{00000033-ED97-49F4-A63B-B4D21508F4EE}"/>
                </c:ext>
              </c:extLst>
            </c:dLbl>
            <c:dLbl>
              <c:idx val="10"/>
              <c:delete val="1"/>
              <c:extLst>
                <c:ext xmlns:c15="http://schemas.microsoft.com/office/drawing/2012/chart" uri="{CE6537A1-D6FC-4f65-9D91-7224C49458BB}"/>
                <c:ext xmlns:c16="http://schemas.microsoft.com/office/drawing/2014/chart" uri="{C3380CC4-5D6E-409C-BE32-E72D297353CC}">
                  <c16:uniqueId val="{00000034-ED97-49F4-A63B-B4D21508F4EE}"/>
                </c:ext>
              </c:extLst>
            </c:dLbl>
            <c:dLbl>
              <c:idx val="11"/>
              <c:delete val="1"/>
              <c:extLst>
                <c:ext xmlns:c15="http://schemas.microsoft.com/office/drawing/2012/chart" uri="{CE6537A1-D6FC-4f65-9D91-7224C49458BB}"/>
                <c:ext xmlns:c16="http://schemas.microsoft.com/office/drawing/2014/chart" uri="{C3380CC4-5D6E-409C-BE32-E72D297353CC}">
                  <c16:uniqueId val="{00000035-ED97-49F4-A63B-B4D21508F4EE}"/>
                </c:ext>
              </c:extLst>
            </c:dLbl>
            <c:dLbl>
              <c:idx val="12"/>
              <c:delete val="1"/>
              <c:extLst>
                <c:ext xmlns:c15="http://schemas.microsoft.com/office/drawing/2012/chart" uri="{CE6537A1-D6FC-4f65-9D91-7224C49458BB}"/>
                <c:ext xmlns:c16="http://schemas.microsoft.com/office/drawing/2014/chart" uri="{C3380CC4-5D6E-409C-BE32-E72D297353CC}">
                  <c16:uniqueId val="{00000036-ED97-49F4-A63B-B4D21508F4EE}"/>
                </c:ext>
              </c:extLst>
            </c:dLbl>
            <c:dLbl>
              <c:idx val="13"/>
              <c:delete val="1"/>
              <c:extLst>
                <c:ext xmlns:c15="http://schemas.microsoft.com/office/drawing/2012/chart" uri="{CE6537A1-D6FC-4f65-9D91-7224C49458BB}"/>
                <c:ext xmlns:c16="http://schemas.microsoft.com/office/drawing/2014/chart" uri="{C3380CC4-5D6E-409C-BE32-E72D297353CC}">
                  <c16:uniqueId val="{00000037-ED97-49F4-A63B-B4D21508F4EE}"/>
                </c:ext>
              </c:extLst>
            </c:dLbl>
            <c:dLbl>
              <c:idx val="14"/>
              <c:delete val="1"/>
              <c:extLst>
                <c:ext xmlns:c15="http://schemas.microsoft.com/office/drawing/2012/chart" uri="{CE6537A1-D6FC-4f65-9D91-7224C49458BB}"/>
                <c:ext xmlns:c16="http://schemas.microsoft.com/office/drawing/2014/chart" uri="{C3380CC4-5D6E-409C-BE32-E72D297353CC}">
                  <c16:uniqueId val="{00000038-ED97-49F4-A63B-B4D21508F4EE}"/>
                </c:ext>
              </c:extLst>
            </c:dLbl>
            <c:dLbl>
              <c:idx val="15"/>
              <c:delete val="1"/>
              <c:extLst>
                <c:ext xmlns:c15="http://schemas.microsoft.com/office/drawing/2012/chart" uri="{CE6537A1-D6FC-4f65-9D91-7224C49458BB}"/>
                <c:ext xmlns:c16="http://schemas.microsoft.com/office/drawing/2014/chart" uri="{C3380CC4-5D6E-409C-BE32-E72D297353CC}">
                  <c16:uniqueId val="{00000039-ED97-49F4-A63B-B4D21508F4EE}"/>
                </c:ext>
              </c:extLst>
            </c:dLbl>
            <c:dLbl>
              <c:idx val="16"/>
              <c:delete val="1"/>
              <c:extLst>
                <c:ext xmlns:c15="http://schemas.microsoft.com/office/drawing/2012/chart" uri="{CE6537A1-D6FC-4f65-9D91-7224C49458BB}"/>
                <c:ext xmlns:c16="http://schemas.microsoft.com/office/drawing/2014/chart" uri="{C3380CC4-5D6E-409C-BE32-E72D297353CC}">
                  <c16:uniqueId val="{0000003A-ED97-49F4-A63B-B4D21508F4EE}"/>
                </c:ext>
              </c:extLst>
            </c:dLbl>
            <c:dLbl>
              <c:idx val="17"/>
              <c:delete val="1"/>
              <c:extLst>
                <c:ext xmlns:c15="http://schemas.microsoft.com/office/drawing/2012/chart" uri="{CE6537A1-D6FC-4f65-9D91-7224C49458BB}"/>
                <c:ext xmlns:c16="http://schemas.microsoft.com/office/drawing/2014/chart" uri="{C3380CC4-5D6E-409C-BE32-E72D297353CC}">
                  <c16:uniqueId val="{0000003B-ED97-49F4-A63B-B4D21508F4EE}"/>
                </c:ext>
              </c:extLst>
            </c:dLbl>
            <c:dLbl>
              <c:idx val="18"/>
              <c:delete val="1"/>
              <c:extLst>
                <c:ext xmlns:c15="http://schemas.microsoft.com/office/drawing/2012/chart" uri="{CE6537A1-D6FC-4f65-9D91-7224C49458BB}"/>
                <c:ext xmlns:c16="http://schemas.microsoft.com/office/drawing/2014/chart" uri="{C3380CC4-5D6E-409C-BE32-E72D297353CC}">
                  <c16:uniqueId val="{0000003C-ED97-49F4-A63B-B4D21508F4EE}"/>
                </c:ext>
              </c:extLst>
            </c:dLbl>
            <c:dLbl>
              <c:idx val="19"/>
              <c:delete val="1"/>
              <c:extLst>
                <c:ext xmlns:c15="http://schemas.microsoft.com/office/drawing/2012/chart" uri="{CE6537A1-D6FC-4f65-9D91-7224C49458BB}"/>
                <c:ext xmlns:c16="http://schemas.microsoft.com/office/drawing/2014/chart" uri="{C3380CC4-5D6E-409C-BE32-E72D297353CC}">
                  <c16:uniqueId val="{0000003D-ED97-49F4-A63B-B4D21508F4EE}"/>
                </c:ext>
              </c:extLst>
            </c:dLbl>
            <c:dLbl>
              <c:idx val="20"/>
              <c:delete val="1"/>
              <c:extLst>
                <c:ext xmlns:c15="http://schemas.microsoft.com/office/drawing/2012/chart" uri="{CE6537A1-D6FC-4f65-9D91-7224C49458BB}"/>
                <c:ext xmlns:c16="http://schemas.microsoft.com/office/drawing/2014/chart" uri="{C3380CC4-5D6E-409C-BE32-E72D297353CC}">
                  <c16:uniqueId val="{0000003E-ED97-49F4-A63B-B4D21508F4EE}"/>
                </c:ext>
              </c:extLst>
            </c:dLbl>
            <c:dLbl>
              <c:idx val="21"/>
              <c:delete val="1"/>
              <c:extLst>
                <c:ext xmlns:c15="http://schemas.microsoft.com/office/drawing/2012/chart" uri="{CE6537A1-D6FC-4f65-9D91-7224C49458BB}"/>
                <c:ext xmlns:c16="http://schemas.microsoft.com/office/drawing/2014/chart" uri="{C3380CC4-5D6E-409C-BE32-E72D297353CC}">
                  <c16:uniqueId val="{0000003F-ED97-49F4-A63B-B4D21508F4EE}"/>
                </c:ext>
              </c:extLst>
            </c:dLbl>
            <c:dLbl>
              <c:idx val="22"/>
              <c:delete val="1"/>
              <c:extLst>
                <c:ext xmlns:c15="http://schemas.microsoft.com/office/drawing/2012/chart" uri="{CE6537A1-D6FC-4f65-9D91-7224C49458BB}"/>
                <c:ext xmlns:c16="http://schemas.microsoft.com/office/drawing/2014/chart" uri="{C3380CC4-5D6E-409C-BE32-E72D297353CC}">
                  <c16:uniqueId val="{00000040-ED97-49F4-A63B-B4D21508F4EE}"/>
                </c:ext>
              </c:extLst>
            </c:dLbl>
            <c:dLbl>
              <c:idx val="23"/>
              <c:delete val="1"/>
              <c:extLst>
                <c:ext xmlns:c15="http://schemas.microsoft.com/office/drawing/2012/chart" uri="{CE6537A1-D6FC-4f65-9D91-7224C49458BB}"/>
                <c:ext xmlns:c16="http://schemas.microsoft.com/office/drawing/2014/chart" uri="{C3380CC4-5D6E-409C-BE32-E72D297353CC}">
                  <c16:uniqueId val="{00000041-ED97-49F4-A63B-B4D21508F4EE}"/>
                </c:ext>
              </c:extLst>
            </c:dLbl>
            <c:dLbl>
              <c:idx val="24"/>
              <c:delete val="1"/>
              <c:extLst>
                <c:ext xmlns:c15="http://schemas.microsoft.com/office/drawing/2012/chart" uri="{CE6537A1-D6FC-4f65-9D91-7224C49458BB}"/>
                <c:ext xmlns:c16="http://schemas.microsoft.com/office/drawing/2014/chart" uri="{C3380CC4-5D6E-409C-BE32-E72D297353CC}">
                  <c16:uniqueId val="{00000042-ED97-49F4-A63B-B4D21508F4EE}"/>
                </c:ext>
              </c:extLst>
            </c:dLbl>
            <c:dLbl>
              <c:idx val="25"/>
              <c:delete val="1"/>
              <c:extLst>
                <c:ext xmlns:c15="http://schemas.microsoft.com/office/drawing/2012/chart" uri="{CE6537A1-D6FC-4f65-9D91-7224C49458BB}"/>
                <c:ext xmlns:c16="http://schemas.microsoft.com/office/drawing/2014/chart" uri="{C3380CC4-5D6E-409C-BE32-E72D297353CC}">
                  <c16:uniqueId val="{00000043-ED97-49F4-A63B-B4D21508F4EE}"/>
                </c:ext>
              </c:extLst>
            </c:dLbl>
            <c:dLbl>
              <c:idx val="26"/>
              <c:delete val="1"/>
              <c:extLst>
                <c:ext xmlns:c15="http://schemas.microsoft.com/office/drawing/2012/chart" uri="{CE6537A1-D6FC-4f65-9D91-7224C49458BB}"/>
                <c:ext xmlns:c16="http://schemas.microsoft.com/office/drawing/2014/chart" uri="{C3380CC4-5D6E-409C-BE32-E72D297353CC}">
                  <c16:uniqueId val="{00000044-ED97-49F4-A63B-B4D21508F4EE}"/>
                </c:ext>
              </c:extLst>
            </c:dLbl>
            <c:dLbl>
              <c:idx val="27"/>
              <c:delete val="1"/>
              <c:extLst>
                <c:ext xmlns:c15="http://schemas.microsoft.com/office/drawing/2012/chart" uri="{CE6537A1-D6FC-4f65-9D91-7224C49458BB}"/>
                <c:ext xmlns:c16="http://schemas.microsoft.com/office/drawing/2014/chart" uri="{C3380CC4-5D6E-409C-BE32-E72D297353CC}">
                  <c16:uniqueId val="{00000045-ED97-49F4-A63B-B4D21508F4EE}"/>
                </c:ext>
              </c:extLst>
            </c:dLbl>
            <c:dLbl>
              <c:idx val="28"/>
              <c:delete val="1"/>
              <c:extLst>
                <c:ext xmlns:c15="http://schemas.microsoft.com/office/drawing/2012/chart" uri="{CE6537A1-D6FC-4f65-9D91-7224C49458BB}"/>
                <c:ext xmlns:c16="http://schemas.microsoft.com/office/drawing/2014/chart" uri="{C3380CC4-5D6E-409C-BE32-E72D297353CC}">
                  <c16:uniqueId val="{00000046-ED97-49F4-A63B-B4D21508F4EE}"/>
                </c:ext>
              </c:extLst>
            </c:dLbl>
            <c:dLbl>
              <c:idx val="29"/>
              <c:delete val="1"/>
              <c:extLst>
                <c:ext xmlns:c15="http://schemas.microsoft.com/office/drawing/2012/chart" uri="{CE6537A1-D6FC-4f65-9D91-7224C49458BB}"/>
                <c:ext xmlns:c16="http://schemas.microsoft.com/office/drawing/2014/chart" uri="{C3380CC4-5D6E-409C-BE32-E72D297353CC}">
                  <c16:uniqueId val="{00000047-ED97-49F4-A63B-B4D21508F4EE}"/>
                </c:ext>
              </c:extLst>
            </c:dLbl>
            <c:dLbl>
              <c:idx val="30"/>
              <c:delete val="1"/>
              <c:extLst>
                <c:ext xmlns:c15="http://schemas.microsoft.com/office/drawing/2012/chart" uri="{CE6537A1-D6FC-4f65-9D91-7224C49458BB}"/>
                <c:ext xmlns:c16="http://schemas.microsoft.com/office/drawing/2014/chart" uri="{C3380CC4-5D6E-409C-BE32-E72D297353CC}">
                  <c16:uniqueId val="{00000048-ED97-49F4-A63B-B4D21508F4EE}"/>
                </c:ext>
              </c:extLst>
            </c:dLbl>
            <c:dLbl>
              <c:idx val="31"/>
              <c:delete val="1"/>
              <c:extLst>
                <c:ext xmlns:c15="http://schemas.microsoft.com/office/drawing/2012/chart" uri="{CE6537A1-D6FC-4f65-9D91-7224C49458BB}"/>
                <c:ext xmlns:c16="http://schemas.microsoft.com/office/drawing/2014/chart" uri="{C3380CC4-5D6E-409C-BE32-E72D297353CC}">
                  <c16:uniqueId val="{00000049-ED97-49F4-A63B-B4D21508F4EE}"/>
                </c:ext>
              </c:extLst>
            </c:dLbl>
            <c:dLbl>
              <c:idx val="32"/>
              <c:delete val="1"/>
              <c:extLst>
                <c:ext xmlns:c15="http://schemas.microsoft.com/office/drawing/2012/chart" uri="{CE6537A1-D6FC-4f65-9D91-7224C49458BB}"/>
                <c:ext xmlns:c16="http://schemas.microsoft.com/office/drawing/2014/chart" uri="{C3380CC4-5D6E-409C-BE32-E72D297353CC}">
                  <c16:uniqueId val="{0000004A-ED97-49F4-A63B-B4D21508F4EE}"/>
                </c:ext>
              </c:extLst>
            </c:dLbl>
            <c:dLbl>
              <c:idx val="33"/>
              <c:delete val="1"/>
              <c:extLst>
                <c:ext xmlns:c15="http://schemas.microsoft.com/office/drawing/2012/chart" uri="{CE6537A1-D6FC-4f65-9D91-7224C49458BB}"/>
                <c:ext xmlns:c16="http://schemas.microsoft.com/office/drawing/2014/chart" uri="{C3380CC4-5D6E-409C-BE32-E72D297353CC}">
                  <c16:uniqueId val="{0000004B-ED97-49F4-A63B-B4D21508F4EE}"/>
                </c:ext>
              </c:extLst>
            </c:dLbl>
            <c:dLbl>
              <c:idx val="34"/>
              <c:delete val="1"/>
              <c:extLst>
                <c:ext xmlns:c15="http://schemas.microsoft.com/office/drawing/2012/chart" uri="{CE6537A1-D6FC-4f65-9D91-7224C49458BB}"/>
                <c:ext xmlns:c16="http://schemas.microsoft.com/office/drawing/2014/chart" uri="{C3380CC4-5D6E-409C-BE32-E72D297353CC}">
                  <c16:uniqueId val="{0000004C-ED97-49F4-A63B-B4D21508F4EE}"/>
                </c:ext>
              </c:extLst>
            </c:dLbl>
            <c:dLbl>
              <c:idx val="35"/>
              <c:delete val="1"/>
              <c:extLst>
                <c:ext xmlns:c15="http://schemas.microsoft.com/office/drawing/2012/chart" uri="{CE6537A1-D6FC-4f65-9D91-7224C49458BB}"/>
                <c:ext xmlns:c16="http://schemas.microsoft.com/office/drawing/2014/chart" uri="{C3380CC4-5D6E-409C-BE32-E72D297353CC}">
                  <c16:uniqueId val="{0000004D-ED97-49F4-A63B-B4D21508F4EE}"/>
                </c:ext>
              </c:extLst>
            </c:dLbl>
            <c:dLbl>
              <c:idx val="36"/>
              <c:delete val="1"/>
              <c:extLst>
                <c:ext xmlns:c15="http://schemas.microsoft.com/office/drawing/2012/chart" uri="{CE6537A1-D6FC-4f65-9D91-7224C49458BB}"/>
                <c:ext xmlns:c16="http://schemas.microsoft.com/office/drawing/2014/chart" uri="{C3380CC4-5D6E-409C-BE32-E72D297353CC}">
                  <c16:uniqueId val="{0000004E-ED97-49F4-A63B-B4D21508F4EE}"/>
                </c:ext>
              </c:extLst>
            </c:dLbl>
            <c:dLbl>
              <c:idx val="37"/>
              <c:delete val="1"/>
              <c:extLst>
                <c:ext xmlns:c15="http://schemas.microsoft.com/office/drawing/2012/chart" uri="{CE6537A1-D6FC-4f65-9D91-7224C49458BB}"/>
                <c:ext xmlns:c16="http://schemas.microsoft.com/office/drawing/2014/chart" uri="{C3380CC4-5D6E-409C-BE32-E72D297353CC}">
                  <c16:uniqueId val="{0000004F-ED97-49F4-A63B-B4D21508F4EE}"/>
                </c:ext>
              </c:extLst>
            </c:dLbl>
            <c:dLbl>
              <c:idx val="38"/>
              <c:delete val="1"/>
              <c:extLst>
                <c:ext xmlns:c15="http://schemas.microsoft.com/office/drawing/2012/chart" uri="{CE6537A1-D6FC-4f65-9D91-7224C49458BB}"/>
                <c:ext xmlns:c16="http://schemas.microsoft.com/office/drawing/2014/chart" uri="{C3380CC4-5D6E-409C-BE32-E72D297353CC}">
                  <c16:uniqueId val="{00000050-ED97-49F4-A63B-B4D21508F4EE}"/>
                </c:ext>
              </c:extLst>
            </c:dLbl>
            <c:dLbl>
              <c:idx val="39"/>
              <c:delete val="1"/>
              <c:extLst>
                <c:ext xmlns:c15="http://schemas.microsoft.com/office/drawing/2012/chart" uri="{CE6537A1-D6FC-4f65-9D91-7224C49458BB}"/>
                <c:ext xmlns:c16="http://schemas.microsoft.com/office/drawing/2014/chart" uri="{C3380CC4-5D6E-409C-BE32-E72D297353CC}">
                  <c16:uniqueId val="{00000051-ED97-49F4-A63B-B4D21508F4EE}"/>
                </c:ext>
              </c:extLst>
            </c:dLbl>
            <c:dLbl>
              <c:idx val="40"/>
              <c:numFmt formatCode="#,##0.0&quot;M&quot;"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r"/>
              <c:showLegendKey val="0"/>
              <c:showVal val="1"/>
              <c:showCatName val="0"/>
              <c:showSerName val="0"/>
              <c:showPercent val="0"/>
              <c:showBubbleSize val="0"/>
              <c:extLst>
                <c:ext xmlns:c16="http://schemas.microsoft.com/office/drawing/2014/chart" uri="{C3380CC4-5D6E-409C-BE32-E72D297353CC}">
                  <c16:uniqueId val="{00000052-ED97-49F4-A63B-B4D21508F4E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Sheet1!$A$2:$A$52</c:f>
              <c:numCache>
                <c:formatCode>General</c:formatCode>
                <c:ptCount val="41"/>
                <c:pt idx="0">
                  <c:v>2020</c:v>
                </c:pt>
                <c:pt idx="1">
                  <c:v>2021</c:v>
                </c:pt>
                <c:pt idx="2">
                  <c:v>2022</c:v>
                </c:pt>
                <c:pt idx="3">
                  <c:v>2023</c:v>
                </c:pt>
                <c:pt idx="4">
                  <c:v>2024</c:v>
                </c:pt>
                <c:pt idx="5">
                  <c:v>2025</c:v>
                </c:pt>
                <c:pt idx="6">
                  <c:v>2026</c:v>
                </c:pt>
                <c:pt idx="7">
                  <c:v>2027</c:v>
                </c:pt>
                <c:pt idx="8">
                  <c:v>2028</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pt idx="21">
                  <c:v>2041</c:v>
                </c:pt>
                <c:pt idx="22">
                  <c:v>2042</c:v>
                </c:pt>
                <c:pt idx="23">
                  <c:v>2043</c:v>
                </c:pt>
                <c:pt idx="24">
                  <c:v>2044</c:v>
                </c:pt>
                <c:pt idx="25">
                  <c:v>2045</c:v>
                </c:pt>
                <c:pt idx="26">
                  <c:v>2046</c:v>
                </c:pt>
                <c:pt idx="27">
                  <c:v>2047</c:v>
                </c:pt>
                <c:pt idx="28">
                  <c:v>2048</c:v>
                </c:pt>
                <c:pt idx="29">
                  <c:v>2049</c:v>
                </c:pt>
                <c:pt idx="30">
                  <c:v>2050</c:v>
                </c:pt>
                <c:pt idx="31">
                  <c:v>2051</c:v>
                </c:pt>
                <c:pt idx="32">
                  <c:v>2052</c:v>
                </c:pt>
                <c:pt idx="33">
                  <c:v>2053</c:v>
                </c:pt>
                <c:pt idx="34">
                  <c:v>2054</c:v>
                </c:pt>
                <c:pt idx="35">
                  <c:v>2055</c:v>
                </c:pt>
                <c:pt idx="36">
                  <c:v>2056</c:v>
                </c:pt>
                <c:pt idx="37">
                  <c:v>2057</c:v>
                </c:pt>
                <c:pt idx="38">
                  <c:v>2058</c:v>
                </c:pt>
                <c:pt idx="39">
                  <c:v>2059</c:v>
                </c:pt>
                <c:pt idx="40">
                  <c:v>2060</c:v>
                </c:pt>
              </c:numCache>
              <c:extLst/>
            </c:numRef>
          </c:cat>
          <c:val>
            <c:numRef>
              <c:f>Sheet1!$C$2:$C$52</c:f>
              <c:numCache>
                <c:formatCode>#,##0</c:formatCode>
                <c:ptCount val="41"/>
                <c:pt idx="0">
                  <c:v>29145505</c:v>
                </c:pt>
                <c:pt idx="1">
                  <c:v>29570351</c:v>
                </c:pt>
                <c:pt idx="2">
                  <c:v>30113488</c:v>
                </c:pt>
                <c:pt idx="3">
                  <c:v>30727890</c:v>
                </c:pt>
                <c:pt idx="4">
                  <c:v>31290831</c:v>
                </c:pt>
                <c:pt idx="5">
                  <c:v>31669507</c:v>
                </c:pt>
                <c:pt idx="6">
                  <c:v>32046803</c:v>
                </c:pt>
                <c:pt idx="7">
                  <c:v>32423502</c:v>
                </c:pt>
                <c:pt idx="8">
                  <c:v>32799284</c:v>
                </c:pt>
                <c:pt idx="9">
                  <c:v>33173804</c:v>
                </c:pt>
                <c:pt idx="10">
                  <c:v>33546497</c:v>
                </c:pt>
                <c:pt idx="11">
                  <c:v>33916964</c:v>
                </c:pt>
                <c:pt idx="12">
                  <c:v>34284631</c:v>
                </c:pt>
                <c:pt idx="13">
                  <c:v>34648870</c:v>
                </c:pt>
                <c:pt idx="14">
                  <c:v>35009887</c:v>
                </c:pt>
                <c:pt idx="15">
                  <c:v>35367160</c:v>
                </c:pt>
                <c:pt idx="16">
                  <c:v>35719832</c:v>
                </c:pt>
                <c:pt idx="17">
                  <c:v>36067526</c:v>
                </c:pt>
                <c:pt idx="18">
                  <c:v>36409682</c:v>
                </c:pt>
                <c:pt idx="19">
                  <c:v>36745908</c:v>
                </c:pt>
                <c:pt idx="20">
                  <c:v>37076260</c:v>
                </c:pt>
                <c:pt idx="21">
                  <c:v>37400540</c:v>
                </c:pt>
                <c:pt idx="22">
                  <c:v>37718600</c:v>
                </c:pt>
                <c:pt idx="23">
                  <c:v>38030512</c:v>
                </c:pt>
                <c:pt idx="24">
                  <c:v>38336262</c:v>
                </c:pt>
                <c:pt idx="25">
                  <c:v>38636072</c:v>
                </c:pt>
                <c:pt idx="26">
                  <c:v>38930141</c:v>
                </c:pt>
                <c:pt idx="27">
                  <c:v>39218671</c:v>
                </c:pt>
                <c:pt idx="28">
                  <c:v>39502037</c:v>
                </c:pt>
                <c:pt idx="29">
                  <c:v>39780447</c:v>
                </c:pt>
                <c:pt idx="30">
                  <c:v>40054168</c:v>
                </c:pt>
                <c:pt idx="31">
                  <c:v>40323615</c:v>
                </c:pt>
                <c:pt idx="32">
                  <c:v>40589090</c:v>
                </c:pt>
                <c:pt idx="33">
                  <c:v>40851015</c:v>
                </c:pt>
                <c:pt idx="34">
                  <c:v>41109593</c:v>
                </c:pt>
                <c:pt idx="35">
                  <c:v>41365099</c:v>
                </c:pt>
                <c:pt idx="36">
                  <c:v>41617580</c:v>
                </c:pt>
                <c:pt idx="37">
                  <c:v>41867292</c:v>
                </c:pt>
                <c:pt idx="38">
                  <c:v>42113970</c:v>
                </c:pt>
                <c:pt idx="39">
                  <c:v>42357648</c:v>
                </c:pt>
                <c:pt idx="40">
                  <c:v>42598048</c:v>
                </c:pt>
              </c:numCache>
              <c:extLst/>
            </c:numRef>
          </c:val>
          <c:smooth val="0"/>
          <c:extLst>
            <c:ext xmlns:c16="http://schemas.microsoft.com/office/drawing/2014/chart" uri="{C3380CC4-5D6E-409C-BE32-E72D297353CC}">
              <c16:uniqueId val="{00000053-ED97-49F4-A63B-B4D21508F4EE}"/>
            </c:ext>
          </c:extLst>
        </c:ser>
        <c:ser>
          <c:idx val="2"/>
          <c:order val="2"/>
          <c:tx>
            <c:strRef>
              <c:f>Sheet1!$D$1</c:f>
              <c:strCache>
                <c:ptCount val="1"/>
                <c:pt idx="0">
                  <c:v>V2024: Low Migration Scenario</c:v>
                </c:pt>
              </c:strCache>
            </c:strRef>
          </c:tx>
          <c:spPr>
            <a:ln w="38100" cap="rnd">
              <a:solidFill>
                <a:schemeClr val="accent3"/>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54-ED97-49F4-A63B-B4D21508F4EE}"/>
                </c:ext>
              </c:extLst>
            </c:dLbl>
            <c:dLbl>
              <c:idx val="1"/>
              <c:delete val="1"/>
              <c:extLst>
                <c:ext xmlns:c15="http://schemas.microsoft.com/office/drawing/2012/chart" uri="{CE6537A1-D6FC-4f65-9D91-7224C49458BB}"/>
                <c:ext xmlns:c16="http://schemas.microsoft.com/office/drawing/2014/chart" uri="{C3380CC4-5D6E-409C-BE32-E72D297353CC}">
                  <c16:uniqueId val="{00000055-ED97-49F4-A63B-B4D21508F4EE}"/>
                </c:ext>
              </c:extLst>
            </c:dLbl>
            <c:dLbl>
              <c:idx val="2"/>
              <c:delete val="1"/>
              <c:extLst>
                <c:ext xmlns:c15="http://schemas.microsoft.com/office/drawing/2012/chart" uri="{CE6537A1-D6FC-4f65-9D91-7224C49458BB}"/>
                <c:ext xmlns:c16="http://schemas.microsoft.com/office/drawing/2014/chart" uri="{C3380CC4-5D6E-409C-BE32-E72D297353CC}">
                  <c16:uniqueId val="{00000056-ED97-49F4-A63B-B4D21508F4EE}"/>
                </c:ext>
              </c:extLst>
            </c:dLbl>
            <c:dLbl>
              <c:idx val="3"/>
              <c:delete val="1"/>
              <c:extLst>
                <c:ext xmlns:c15="http://schemas.microsoft.com/office/drawing/2012/chart" uri="{CE6537A1-D6FC-4f65-9D91-7224C49458BB}"/>
                <c:ext xmlns:c16="http://schemas.microsoft.com/office/drawing/2014/chart" uri="{C3380CC4-5D6E-409C-BE32-E72D297353CC}">
                  <c16:uniqueId val="{00000057-ED97-49F4-A63B-B4D21508F4EE}"/>
                </c:ext>
              </c:extLst>
            </c:dLbl>
            <c:dLbl>
              <c:idx val="4"/>
              <c:delete val="1"/>
              <c:extLst>
                <c:ext xmlns:c15="http://schemas.microsoft.com/office/drawing/2012/chart" uri="{CE6537A1-D6FC-4f65-9D91-7224C49458BB}"/>
                <c:ext xmlns:c16="http://schemas.microsoft.com/office/drawing/2014/chart" uri="{C3380CC4-5D6E-409C-BE32-E72D297353CC}">
                  <c16:uniqueId val="{00000058-ED97-49F4-A63B-B4D21508F4EE}"/>
                </c:ext>
              </c:extLst>
            </c:dLbl>
            <c:dLbl>
              <c:idx val="5"/>
              <c:delete val="1"/>
              <c:extLst>
                <c:ext xmlns:c15="http://schemas.microsoft.com/office/drawing/2012/chart" uri="{CE6537A1-D6FC-4f65-9D91-7224C49458BB}"/>
                <c:ext xmlns:c16="http://schemas.microsoft.com/office/drawing/2014/chart" uri="{C3380CC4-5D6E-409C-BE32-E72D297353CC}">
                  <c16:uniqueId val="{00000059-ED97-49F4-A63B-B4D21508F4EE}"/>
                </c:ext>
              </c:extLst>
            </c:dLbl>
            <c:dLbl>
              <c:idx val="6"/>
              <c:delete val="1"/>
              <c:extLst>
                <c:ext xmlns:c15="http://schemas.microsoft.com/office/drawing/2012/chart" uri="{CE6537A1-D6FC-4f65-9D91-7224C49458BB}"/>
                <c:ext xmlns:c16="http://schemas.microsoft.com/office/drawing/2014/chart" uri="{C3380CC4-5D6E-409C-BE32-E72D297353CC}">
                  <c16:uniqueId val="{0000005A-ED97-49F4-A63B-B4D21508F4EE}"/>
                </c:ext>
              </c:extLst>
            </c:dLbl>
            <c:dLbl>
              <c:idx val="7"/>
              <c:delete val="1"/>
              <c:extLst>
                <c:ext xmlns:c15="http://schemas.microsoft.com/office/drawing/2012/chart" uri="{CE6537A1-D6FC-4f65-9D91-7224C49458BB}"/>
                <c:ext xmlns:c16="http://schemas.microsoft.com/office/drawing/2014/chart" uri="{C3380CC4-5D6E-409C-BE32-E72D297353CC}">
                  <c16:uniqueId val="{0000005B-ED97-49F4-A63B-B4D21508F4EE}"/>
                </c:ext>
              </c:extLst>
            </c:dLbl>
            <c:dLbl>
              <c:idx val="8"/>
              <c:delete val="1"/>
              <c:extLst>
                <c:ext xmlns:c15="http://schemas.microsoft.com/office/drawing/2012/chart" uri="{CE6537A1-D6FC-4f65-9D91-7224C49458BB}"/>
                <c:ext xmlns:c16="http://schemas.microsoft.com/office/drawing/2014/chart" uri="{C3380CC4-5D6E-409C-BE32-E72D297353CC}">
                  <c16:uniqueId val="{0000005C-ED97-49F4-A63B-B4D21508F4EE}"/>
                </c:ext>
              </c:extLst>
            </c:dLbl>
            <c:dLbl>
              <c:idx val="9"/>
              <c:delete val="1"/>
              <c:extLst>
                <c:ext xmlns:c15="http://schemas.microsoft.com/office/drawing/2012/chart" uri="{CE6537A1-D6FC-4f65-9D91-7224C49458BB}"/>
                <c:ext xmlns:c16="http://schemas.microsoft.com/office/drawing/2014/chart" uri="{C3380CC4-5D6E-409C-BE32-E72D297353CC}">
                  <c16:uniqueId val="{0000005D-ED97-49F4-A63B-B4D21508F4EE}"/>
                </c:ext>
              </c:extLst>
            </c:dLbl>
            <c:dLbl>
              <c:idx val="10"/>
              <c:delete val="1"/>
              <c:extLst>
                <c:ext xmlns:c15="http://schemas.microsoft.com/office/drawing/2012/chart" uri="{CE6537A1-D6FC-4f65-9D91-7224C49458BB}"/>
                <c:ext xmlns:c16="http://schemas.microsoft.com/office/drawing/2014/chart" uri="{C3380CC4-5D6E-409C-BE32-E72D297353CC}">
                  <c16:uniqueId val="{0000005E-ED97-49F4-A63B-B4D21508F4EE}"/>
                </c:ext>
              </c:extLst>
            </c:dLbl>
            <c:dLbl>
              <c:idx val="11"/>
              <c:delete val="1"/>
              <c:extLst>
                <c:ext xmlns:c15="http://schemas.microsoft.com/office/drawing/2012/chart" uri="{CE6537A1-D6FC-4f65-9D91-7224C49458BB}"/>
                <c:ext xmlns:c16="http://schemas.microsoft.com/office/drawing/2014/chart" uri="{C3380CC4-5D6E-409C-BE32-E72D297353CC}">
                  <c16:uniqueId val="{0000005F-ED97-49F4-A63B-B4D21508F4EE}"/>
                </c:ext>
              </c:extLst>
            </c:dLbl>
            <c:dLbl>
              <c:idx val="12"/>
              <c:delete val="1"/>
              <c:extLst>
                <c:ext xmlns:c15="http://schemas.microsoft.com/office/drawing/2012/chart" uri="{CE6537A1-D6FC-4f65-9D91-7224C49458BB}"/>
                <c:ext xmlns:c16="http://schemas.microsoft.com/office/drawing/2014/chart" uri="{C3380CC4-5D6E-409C-BE32-E72D297353CC}">
                  <c16:uniqueId val="{00000060-ED97-49F4-A63B-B4D21508F4EE}"/>
                </c:ext>
              </c:extLst>
            </c:dLbl>
            <c:dLbl>
              <c:idx val="13"/>
              <c:delete val="1"/>
              <c:extLst>
                <c:ext xmlns:c15="http://schemas.microsoft.com/office/drawing/2012/chart" uri="{CE6537A1-D6FC-4f65-9D91-7224C49458BB}"/>
                <c:ext xmlns:c16="http://schemas.microsoft.com/office/drawing/2014/chart" uri="{C3380CC4-5D6E-409C-BE32-E72D297353CC}">
                  <c16:uniqueId val="{00000061-ED97-49F4-A63B-B4D21508F4EE}"/>
                </c:ext>
              </c:extLst>
            </c:dLbl>
            <c:dLbl>
              <c:idx val="14"/>
              <c:delete val="1"/>
              <c:extLst>
                <c:ext xmlns:c15="http://schemas.microsoft.com/office/drawing/2012/chart" uri="{CE6537A1-D6FC-4f65-9D91-7224C49458BB}"/>
                <c:ext xmlns:c16="http://schemas.microsoft.com/office/drawing/2014/chart" uri="{C3380CC4-5D6E-409C-BE32-E72D297353CC}">
                  <c16:uniqueId val="{00000062-ED97-49F4-A63B-B4D21508F4EE}"/>
                </c:ext>
              </c:extLst>
            </c:dLbl>
            <c:dLbl>
              <c:idx val="15"/>
              <c:delete val="1"/>
              <c:extLst>
                <c:ext xmlns:c15="http://schemas.microsoft.com/office/drawing/2012/chart" uri="{CE6537A1-D6FC-4f65-9D91-7224C49458BB}"/>
                <c:ext xmlns:c16="http://schemas.microsoft.com/office/drawing/2014/chart" uri="{C3380CC4-5D6E-409C-BE32-E72D297353CC}">
                  <c16:uniqueId val="{00000063-ED97-49F4-A63B-B4D21508F4EE}"/>
                </c:ext>
              </c:extLst>
            </c:dLbl>
            <c:dLbl>
              <c:idx val="16"/>
              <c:delete val="1"/>
              <c:extLst>
                <c:ext xmlns:c15="http://schemas.microsoft.com/office/drawing/2012/chart" uri="{CE6537A1-D6FC-4f65-9D91-7224C49458BB}"/>
                <c:ext xmlns:c16="http://schemas.microsoft.com/office/drawing/2014/chart" uri="{C3380CC4-5D6E-409C-BE32-E72D297353CC}">
                  <c16:uniqueId val="{00000064-ED97-49F4-A63B-B4D21508F4EE}"/>
                </c:ext>
              </c:extLst>
            </c:dLbl>
            <c:dLbl>
              <c:idx val="17"/>
              <c:delete val="1"/>
              <c:extLst>
                <c:ext xmlns:c15="http://schemas.microsoft.com/office/drawing/2012/chart" uri="{CE6537A1-D6FC-4f65-9D91-7224C49458BB}"/>
                <c:ext xmlns:c16="http://schemas.microsoft.com/office/drawing/2014/chart" uri="{C3380CC4-5D6E-409C-BE32-E72D297353CC}">
                  <c16:uniqueId val="{00000065-ED97-49F4-A63B-B4D21508F4EE}"/>
                </c:ext>
              </c:extLst>
            </c:dLbl>
            <c:dLbl>
              <c:idx val="18"/>
              <c:delete val="1"/>
              <c:extLst>
                <c:ext xmlns:c15="http://schemas.microsoft.com/office/drawing/2012/chart" uri="{CE6537A1-D6FC-4f65-9D91-7224C49458BB}"/>
                <c:ext xmlns:c16="http://schemas.microsoft.com/office/drawing/2014/chart" uri="{C3380CC4-5D6E-409C-BE32-E72D297353CC}">
                  <c16:uniqueId val="{00000066-ED97-49F4-A63B-B4D21508F4EE}"/>
                </c:ext>
              </c:extLst>
            </c:dLbl>
            <c:dLbl>
              <c:idx val="19"/>
              <c:delete val="1"/>
              <c:extLst>
                <c:ext xmlns:c15="http://schemas.microsoft.com/office/drawing/2012/chart" uri="{CE6537A1-D6FC-4f65-9D91-7224C49458BB}"/>
                <c:ext xmlns:c16="http://schemas.microsoft.com/office/drawing/2014/chart" uri="{C3380CC4-5D6E-409C-BE32-E72D297353CC}">
                  <c16:uniqueId val="{00000067-ED97-49F4-A63B-B4D21508F4EE}"/>
                </c:ext>
              </c:extLst>
            </c:dLbl>
            <c:dLbl>
              <c:idx val="20"/>
              <c:delete val="1"/>
              <c:extLst>
                <c:ext xmlns:c15="http://schemas.microsoft.com/office/drawing/2012/chart" uri="{CE6537A1-D6FC-4f65-9D91-7224C49458BB}"/>
                <c:ext xmlns:c16="http://schemas.microsoft.com/office/drawing/2014/chart" uri="{C3380CC4-5D6E-409C-BE32-E72D297353CC}">
                  <c16:uniqueId val="{00000068-ED97-49F4-A63B-B4D21508F4EE}"/>
                </c:ext>
              </c:extLst>
            </c:dLbl>
            <c:dLbl>
              <c:idx val="21"/>
              <c:delete val="1"/>
              <c:extLst>
                <c:ext xmlns:c15="http://schemas.microsoft.com/office/drawing/2012/chart" uri="{CE6537A1-D6FC-4f65-9D91-7224C49458BB}"/>
                <c:ext xmlns:c16="http://schemas.microsoft.com/office/drawing/2014/chart" uri="{C3380CC4-5D6E-409C-BE32-E72D297353CC}">
                  <c16:uniqueId val="{00000069-ED97-49F4-A63B-B4D21508F4EE}"/>
                </c:ext>
              </c:extLst>
            </c:dLbl>
            <c:dLbl>
              <c:idx val="22"/>
              <c:delete val="1"/>
              <c:extLst>
                <c:ext xmlns:c15="http://schemas.microsoft.com/office/drawing/2012/chart" uri="{CE6537A1-D6FC-4f65-9D91-7224C49458BB}"/>
                <c:ext xmlns:c16="http://schemas.microsoft.com/office/drawing/2014/chart" uri="{C3380CC4-5D6E-409C-BE32-E72D297353CC}">
                  <c16:uniqueId val="{0000006A-ED97-49F4-A63B-B4D21508F4EE}"/>
                </c:ext>
              </c:extLst>
            </c:dLbl>
            <c:dLbl>
              <c:idx val="23"/>
              <c:delete val="1"/>
              <c:extLst>
                <c:ext xmlns:c15="http://schemas.microsoft.com/office/drawing/2012/chart" uri="{CE6537A1-D6FC-4f65-9D91-7224C49458BB}"/>
                <c:ext xmlns:c16="http://schemas.microsoft.com/office/drawing/2014/chart" uri="{C3380CC4-5D6E-409C-BE32-E72D297353CC}">
                  <c16:uniqueId val="{0000006B-ED97-49F4-A63B-B4D21508F4EE}"/>
                </c:ext>
              </c:extLst>
            </c:dLbl>
            <c:dLbl>
              <c:idx val="24"/>
              <c:delete val="1"/>
              <c:extLst>
                <c:ext xmlns:c15="http://schemas.microsoft.com/office/drawing/2012/chart" uri="{CE6537A1-D6FC-4f65-9D91-7224C49458BB}"/>
                <c:ext xmlns:c16="http://schemas.microsoft.com/office/drawing/2014/chart" uri="{C3380CC4-5D6E-409C-BE32-E72D297353CC}">
                  <c16:uniqueId val="{0000006C-ED97-49F4-A63B-B4D21508F4EE}"/>
                </c:ext>
              </c:extLst>
            </c:dLbl>
            <c:dLbl>
              <c:idx val="25"/>
              <c:delete val="1"/>
              <c:extLst>
                <c:ext xmlns:c15="http://schemas.microsoft.com/office/drawing/2012/chart" uri="{CE6537A1-D6FC-4f65-9D91-7224C49458BB}"/>
                <c:ext xmlns:c16="http://schemas.microsoft.com/office/drawing/2014/chart" uri="{C3380CC4-5D6E-409C-BE32-E72D297353CC}">
                  <c16:uniqueId val="{0000006D-ED97-49F4-A63B-B4D21508F4EE}"/>
                </c:ext>
              </c:extLst>
            </c:dLbl>
            <c:dLbl>
              <c:idx val="26"/>
              <c:delete val="1"/>
              <c:extLst>
                <c:ext xmlns:c15="http://schemas.microsoft.com/office/drawing/2012/chart" uri="{CE6537A1-D6FC-4f65-9D91-7224C49458BB}"/>
                <c:ext xmlns:c16="http://schemas.microsoft.com/office/drawing/2014/chart" uri="{C3380CC4-5D6E-409C-BE32-E72D297353CC}">
                  <c16:uniqueId val="{0000006E-ED97-49F4-A63B-B4D21508F4EE}"/>
                </c:ext>
              </c:extLst>
            </c:dLbl>
            <c:dLbl>
              <c:idx val="27"/>
              <c:delete val="1"/>
              <c:extLst>
                <c:ext xmlns:c15="http://schemas.microsoft.com/office/drawing/2012/chart" uri="{CE6537A1-D6FC-4f65-9D91-7224C49458BB}"/>
                <c:ext xmlns:c16="http://schemas.microsoft.com/office/drawing/2014/chart" uri="{C3380CC4-5D6E-409C-BE32-E72D297353CC}">
                  <c16:uniqueId val="{0000006F-ED97-49F4-A63B-B4D21508F4EE}"/>
                </c:ext>
              </c:extLst>
            </c:dLbl>
            <c:dLbl>
              <c:idx val="28"/>
              <c:delete val="1"/>
              <c:extLst>
                <c:ext xmlns:c15="http://schemas.microsoft.com/office/drawing/2012/chart" uri="{CE6537A1-D6FC-4f65-9D91-7224C49458BB}"/>
                <c:ext xmlns:c16="http://schemas.microsoft.com/office/drawing/2014/chart" uri="{C3380CC4-5D6E-409C-BE32-E72D297353CC}">
                  <c16:uniqueId val="{00000070-ED97-49F4-A63B-B4D21508F4EE}"/>
                </c:ext>
              </c:extLst>
            </c:dLbl>
            <c:dLbl>
              <c:idx val="29"/>
              <c:delete val="1"/>
              <c:extLst>
                <c:ext xmlns:c15="http://schemas.microsoft.com/office/drawing/2012/chart" uri="{CE6537A1-D6FC-4f65-9D91-7224C49458BB}"/>
                <c:ext xmlns:c16="http://schemas.microsoft.com/office/drawing/2014/chart" uri="{C3380CC4-5D6E-409C-BE32-E72D297353CC}">
                  <c16:uniqueId val="{00000071-ED97-49F4-A63B-B4D21508F4EE}"/>
                </c:ext>
              </c:extLst>
            </c:dLbl>
            <c:dLbl>
              <c:idx val="30"/>
              <c:delete val="1"/>
              <c:extLst>
                <c:ext xmlns:c15="http://schemas.microsoft.com/office/drawing/2012/chart" uri="{CE6537A1-D6FC-4f65-9D91-7224C49458BB}"/>
                <c:ext xmlns:c16="http://schemas.microsoft.com/office/drawing/2014/chart" uri="{C3380CC4-5D6E-409C-BE32-E72D297353CC}">
                  <c16:uniqueId val="{00000072-ED97-49F4-A63B-B4D21508F4EE}"/>
                </c:ext>
              </c:extLst>
            </c:dLbl>
            <c:dLbl>
              <c:idx val="31"/>
              <c:delete val="1"/>
              <c:extLst>
                <c:ext xmlns:c15="http://schemas.microsoft.com/office/drawing/2012/chart" uri="{CE6537A1-D6FC-4f65-9D91-7224C49458BB}"/>
                <c:ext xmlns:c16="http://schemas.microsoft.com/office/drawing/2014/chart" uri="{C3380CC4-5D6E-409C-BE32-E72D297353CC}">
                  <c16:uniqueId val="{00000073-ED97-49F4-A63B-B4D21508F4EE}"/>
                </c:ext>
              </c:extLst>
            </c:dLbl>
            <c:dLbl>
              <c:idx val="32"/>
              <c:delete val="1"/>
              <c:extLst>
                <c:ext xmlns:c15="http://schemas.microsoft.com/office/drawing/2012/chart" uri="{CE6537A1-D6FC-4f65-9D91-7224C49458BB}"/>
                <c:ext xmlns:c16="http://schemas.microsoft.com/office/drawing/2014/chart" uri="{C3380CC4-5D6E-409C-BE32-E72D297353CC}">
                  <c16:uniqueId val="{00000074-ED97-49F4-A63B-B4D21508F4EE}"/>
                </c:ext>
              </c:extLst>
            </c:dLbl>
            <c:dLbl>
              <c:idx val="33"/>
              <c:delete val="1"/>
              <c:extLst>
                <c:ext xmlns:c15="http://schemas.microsoft.com/office/drawing/2012/chart" uri="{CE6537A1-D6FC-4f65-9D91-7224C49458BB}"/>
                <c:ext xmlns:c16="http://schemas.microsoft.com/office/drawing/2014/chart" uri="{C3380CC4-5D6E-409C-BE32-E72D297353CC}">
                  <c16:uniqueId val="{00000075-ED97-49F4-A63B-B4D21508F4EE}"/>
                </c:ext>
              </c:extLst>
            </c:dLbl>
            <c:dLbl>
              <c:idx val="34"/>
              <c:delete val="1"/>
              <c:extLst>
                <c:ext xmlns:c15="http://schemas.microsoft.com/office/drawing/2012/chart" uri="{CE6537A1-D6FC-4f65-9D91-7224C49458BB}"/>
                <c:ext xmlns:c16="http://schemas.microsoft.com/office/drawing/2014/chart" uri="{C3380CC4-5D6E-409C-BE32-E72D297353CC}">
                  <c16:uniqueId val="{00000076-ED97-49F4-A63B-B4D21508F4EE}"/>
                </c:ext>
              </c:extLst>
            </c:dLbl>
            <c:dLbl>
              <c:idx val="35"/>
              <c:delete val="1"/>
              <c:extLst>
                <c:ext xmlns:c15="http://schemas.microsoft.com/office/drawing/2012/chart" uri="{CE6537A1-D6FC-4f65-9D91-7224C49458BB}"/>
                <c:ext xmlns:c16="http://schemas.microsoft.com/office/drawing/2014/chart" uri="{C3380CC4-5D6E-409C-BE32-E72D297353CC}">
                  <c16:uniqueId val="{00000077-ED97-49F4-A63B-B4D21508F4EE}"/>
                </c:ext>
              </c:extLst>
            </c:dLbl>
            <c:dLbl>
              <c:idx val="36"/>
              <c:delete val="1"/>
              <c:extLst>
                <c:ext xmlns:c15="http://schemas.microsoft.com/office/drawing/2012/chart" uri="{CE6537A1-D6FC-4f65-9D91-7224C49458BB}"/>
                <c:ext xmlns:c16="http://schemas.microsoft.com/office/drawing/2014/chart" uri="{C3380CC4-5D6E-409C-BE32-E72D297353CC}">
                  <c16:uniqueId val="{00000078-ED97-49F4-A63B-B4D21508F4EE}"/>
                </c:ext>
              </c:extLst>
            </c:dLbl>
            <c:dLbl>
              <c:idx val="37"/>
              <c:delete val="1"/>
              <c:extLst>
                <c:ext xmlns:c15="http://schemas.microsoft.com/office/drawing/2012/chart" uri="{CE6537A1-D6FC-4f65-9D91-7224C49458BB}"/>
                <c:ext xmlns:c16="http://schemas.microsoft.com/office/drawing/2014/chart" uri="{C3380CC4-5D6E-409C-BE32-E72D297353CC}">
                  <c16:uniqueId val="{00000079-ED97-49F4-A63B-B4D21508F4EE}"/>
                </c:ext>
              </c:extLst>
            </c:dLbl>
            <c:dLbl>
              <c:idx val="38"/>
              <c:delete val="1"/>
              <c:extLst>
                <c:ext xmlns:c15="http://schemas.microsoft.com/office/drawing/2012/chart" uri="{CE6537A1-D6FC-4f65-9D91-7224C49458BB}"/>
                <c:ext xmlns:c16="http://schemas.microsoft.com/office/drawing/2014/chart" uri="{C3380CC4-5D6E-409C-BE32-E72D297353CC}">
                  <c16:uniqueId val="{0000007A-ED97-49F4-A63B-B4D21508F4EE}"/>
                </c:ext>
              </c:extLst>
            </c:dLbl>
            <c:dLbl>
              <c:idx val="39"/>
              <c:delete val="1"/>
              <c:extLst>
                <c:ext xmlns:c15="http://schemas.microsoft.com/office/drawing/2012/chart" uri="{CE6537A1-D6FC-4f65-9D91-7224C49458BB}"/>
                <c:ext xmlns:c16="http://schemas.microsoft.com/office/drawing/2014/chart" uri="{C3380CC4-5D6E-409C-BE32-E72D297353CC}">
                  <c16:uniqueId val="{0000007B-ED97-49F4-A63B-B4D21508F4EE}"/>
                </c:ext>
              </c:extLst>
            </c:dLbl>
            <c:dLbl>
              <c:idx val="40"/>
              <c:numFmt formatCode="#,##0.0&quot;M&quot;"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r"/>
              <c:showLegendKey val="0"/>
              <c:showVal val="1"/>
              <c:showCatName val="0"/>
              <c:showSerName val="0"/>
              <c:showPercent val="0"/>
              <c:showBubbleSize val="0"/>
              <c:extLst>
                <c:ext xmlns:c16="http://schemas.microsoft.com/office/drawing/2014/chart" uri="{C3380CC4-5D6E-409C-BE32-E72D297353CC}">
                  <c16:uniqueId val="{0000007C-ED97-49F4-A63B-B4D21508F4E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Sheet1!$A$2:$A$52</c:f>
              <c:numCache>
                <c:formatCode>General</c:formatCode>
                <c:ptCount val="41"/>
                <c:pt idx="0">
                  <c:v>2020</c:v>
                </c:pt>
                <c:pt idx="1">
                  <c:v>2021</c:v>
                </c:pt>
                <c:pt idx="2">
                  <c:v>2022</c:v>
                </c:pt>
                <c:pt idx="3">
                  <c:v>2023</c:v>
                </c:pt>
                <c:pt idx="4">
                  <c:v>2024</c:v>
                </c:pt>
                <c:pt idx="5">
                  <c:v>2025</c:v>
                </c:pt>
                <c:pt idx="6">
                  <c:v>2026</c:v>
                </c:pt>
                <c:pt idx="7">
                  <c:v>2027</c:v>
                </c:pt>
                <c:pt idx="8">
                  <c:v>2028</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pt idx="21">
                  <c:v>2041</c:v>
                </c:pt>
                <c:pt idx="22">
                  <c:v>2042</c:v>
                </c:pt>
                <c:pt idx="23">
                  <c:v>2043</c:v>
                </c:pt>
                <c:pt idx="24">
                  <c:v>2044</c:v>
                </c:pt>
                <c:pt idx="25">
                  <c:v>2045</c:v>
                </c:pt>
                <c:pt idx="26">
                  <c:v>2046</c:v>
                </c:pt>
                <c:pt idx="27">
                  <c:v>2047</c:v>
                </c:pt>
                <c:pt idx="28">
                  <c:v>2048</c:v>
                </c:pt>
                <c:pt idx="29">
                  <c:v>2049</c:v>
                </c:pt>
                <c:pt idx="30">
                  <c:v>2050</c:v>
                </c:pt>
                <c:pt idx="31">
                  <c:v>2051</c:v>
                </c:pt>
                <c:pt idx="32">
                  <c:v>2052</c:v>
                </c:pt>
                <c:pt idx="33">
                  <c:v>2053</c:v>
                </c:pt>
                <c:pt idx="34">
                  <c:v>2054</c:v>
                </c:pt>
                <c:pt idx="35">
                  <c:v>2055</c:v>
                </c:pt>
                <c:pt idx="36">
                  <c:v>2056</c:v>
                </c:pt>
                <c:pt idx="37">
                  <c:v>2057</c:v>
                </c:pt>
                <c:pt idx="38">
                  <c:v>2058</c:v>
                </c:pt>
                <c:pt idx="39">
                  <c:v>2059</c:v>
                </c:pt>
                <c:pt idx="40">
                  <c:v>2060</c:v>
                </c:pt>
              </c:numCache>
              <c:extLst/>
            </c:numRef>
          </c:cat>
          <c:val>
            <c:numRef>
              <c:f>Sheet1!$D$2:$D$52</c:f>
              <c:numCache>
                <c:formatCode>#,##0</c:formatCode>
                <c:ptCount val="41"/>
                <c:pt idx="0">
                  <c:v>29239570</c:v>
                </c:pt>
                <c:pt idx="1">
                  <c:v>29570351</c:v>
                </c:pt>
                <c:pt idx="2">
                  <c:v>30113488</c:v>
                </c:pt>
                <c:pt idx="3">
                  <c:v>30727890</c:v>
                </c:pt>
                <c:pt idx="4">
                  <c:v>31290831</c:v>
                </c:pt>
                <c:pt idx="5">
                  <c:v>31618649</c:v>
                </c:pt>
                <c:pt idx="6">
                  <c:v>31944645</c:v>
                </c:pt>
                <c:pt idx="7">
                  <c:v>32269378</c:v>
                </c:pt>
                <c:pt idx="8">
                  <c:v>32592494</c:v>
                </c:pt>
                <c:pt idx="9">
                  <c:v>32913515</c:v>
                </c:pt>
                <c:pt idx="10">
                  <c:v>33231860</c:v>
                </c:pt>
                <c:pt idx="11">
                  <c:v>33547078</c:v>
                </c:pt>
                <c:pt idx="12">
                  <c:v>33858688</c:v>
                </c:pt>
                <c:pt idx="13">
                  <c:v>34166013</c:v>
                </c:pt>
                <c:pt idx="14">
                  <c:v>34468963</c:v>
                </c:pt>
                <c:pt idx="15">
                  <c:v>34767084</c:v>
                </c:pt>
                <c:pt idx="16">
                  <c:v>35059578</c:v>
                </c:pt>
                <c:pt idx="17">
                  <c:v>35346091</c:v>
                </c:pt>
                <c:pt idx="18">
                  <c:v>35626116</c:v>
                </c:pt>
                <c:pt idx="19">
                  <c:v>35899287</c:v>
                </c:pt>
                <c:pt idx="20">
                  <c:v>36165691</c:v>
                </c:pt>
                <c:pt idx="21">
                  <c:v>36425242</c:v>
                </c:pt>
                <c:pt idx="22">
                  <c:v>36677789</c:v>
                </c:pt>
                <c:pt idx="23">
                  <c:v>36923413</c:v>
                </c:pt>
                <c:pt idx="24">
                  <c:v>37162169</c:v>
                </c:pt>
                <c:pt idx="25">
                  <c:v>37394298</c:v>
                </c:pt>
                <c:pt idx="26">
                  <c:v>37619960</c:v>
                </c:pt>
                <c:pt idx="27">
                  <c:v>37839425</c:v>
                </c:pt>
                <c:pt idx="28">
                  <c:v>38053009</c:v>
                </c:pt>
                <c:pt idx="29">
                  <c:v>38260991</c:v>
                </c:pt>
                <c:pt idx="30">
                  <c:v>38463667</c:v>
                </c:pt>
                <c:pt idx="31">
                  <c:v>38661371</c:v>
                </c:pt>
                <c:pt idx="32">
                  <c:v>38854418</c:v>
                </c:pt>
                <c:pt idx="33">
                  <c:v>39043257</c:v>
                </c:pt>
                <c:pt idx="34">
                  <c:v>39228105</c:v>
                </c:pt>
                <c:pt idx="35">
                  <c:v>39409162</c:v>
                </c:pt>
                <c:pt idx="36">
                  <c:v>39586556</c:v>
                </c:pt>
                <c:pt idx="37">
                  <c:v>39760458</c:v>
                </c:pt>
                <c:pt idx="38">
                  <c:v>39930640</c:v>
                </c:pt>
                <c:pt idx="39">
                  <c:v>40097158</c:v>
                </c:pt>
                <c:pt idx="40">
                  <c:v>40259764</c:v>
                </c:pt>
              </c:numCache>
              <c:extLst/>
            </c:numRef>
          </c:val>
          <c:smooth val="0"/>
          <c:extLst>
            <c:ext xmlns:c16="http://schemas.microsoft.com/office/drawing/2014/chart" uri="{C3380CC4-5D6E-409C-BE32-E72D297353CC}">
              <c16:uniqueId val="{0000007D-ED97-49F4-A63B-B4D21508F4EE}"/>
            </c:ext>
          </c:extLst>
        </c:ser>
        <c:ser>
          <c:idx val="3"/>
          <c:order val="3"/>
          <c:tx>
            <c:strRef>
              <c:f>Sheet1!$E$1</c:f>
              <c:strCache>
                <c:ptCount val="1"/>
                <c:pt idx="0">
                  <c:v>V2022: 2010-2020 1.0 Migration Scenario</c:v>
                </c:pt>
              </c:strCache>
            </c:strRef>
          </c:tx>
          <c:spPr>
            <a:ln w="38100" cap="rnd">
              <a:solidFill>
                <a:schemeClr val="bg2">
                  <a:lumMod val="75000"/>
                </a:schemeClr>
              </a:solidFill>
              <a:prstDash val="dash"/>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7E-ED97-49F4-A63B-B4D21508F4EE}"/>
                </c:ext>
              </c:extLst>
            </c:dLbl>
            <c:dLbl>
              <c:idx val="1"/>
              <c:delete val="1"/>
              <c:extLst>
                <c:ext xmlns:c15="http://schemas.microsoft.com/office/drawing/2012/chart" uri="{CE6537A1-D6FC-4f65-9D91-7224C49458BB}"/>
                <c:ext xmlns:c16="http://schemas.microsoft.com/office/drawing/2014/chart" uri="{C3380CC4-5D6E-409C-BE32-E72D297353CC}">
                  <c16:uniqueId val="{0000007F-ED97-49F4-A63B-B4D21508F4EE}"/>
                </c:ext>
              </c:extLst>
            </c:dLbl>
            <c:dLbl>
              <c:idx val="2"/>
              <c:delete val="1"/>
              <c:extLst>
                <c:ext xmlns:c15="http://schemas.microsoft.com/office/drawing/2012/chart" uri="{CE6537A1-D6FC-4f65-9D91-7224C49458BB}"/>
                <c:ext xmlns:c16="http://schemas.microsoft.com/office/drawing/2014/chart" uri="{C3380CC4-5D6E-409C-BE32-E72D297353CC}">
                  <c16:uniqueId val="{00000080-ED97-49F4-A63B-B4D21508F4EE}"/>
                </c:ext>
              </c:extLst>
            </c:dLbl>
            <c:dLbl>
              <c:idx val="3"/>
              <c:delete val="1"/>
              <c:extLst>
                <c:ext xmlns:c15="http://schemas.microsoft.com/office/drawing/2012/chart" uri="{CE6537A1-D6FC-4f65-9D91-7224C49458BB}"/>
                <c:ext xmlns:c16="http://schemas.microsoft.com/office/drawing/2014/chart" uri="{C3380CC4-5D6E-409C-BE32-E72D297353CC}">
                  <c16:uniqueId val="{00000081-ED97-49F4-A63B-B4D21508F4EE}"/>
                </c:ext>
              </c:extLst>
            </c:dLbl>
            <c:dLbl>
              <c:idx val="4"/>
              <c:delete val="1"/>
              <c:extLst>
                <c:ext xmlns:c15="http://schemas.microsoft.com/office/drawing/2012/chart" uri="{CE6537A1-D6FC-4f65-9D91-7224C49458BB}"/>
                <c:ext xmlns:c16="http://schemas.microsoft.com/office/drawing/2014/chart" uri="{C3380CC4-5D6E-409C-BE32-E72D297353CC}">
                  <c16:uniqueId val="{00000082-ED97-49F4-A63B-B4D21508F4EE}"/>
                </c:ext>
              </c:extLst>
            </c:dLbl>
            <c:dLbl>
              <c:idx val="5"/>
              <c:delete val="1"/>
              <c:extLst>
                <c:ext xmlns:c15="http://schemas.microsoft.com/office/drawing/2012/chart" uri="{CE6537A1-D6FC-4f65-9D91-7224C49458BB}"/>
                <c:ext xmlns:c16="http://schemas.microsoft.com/office/drawing/2014/chart" uri="{C3380CC4-5D6E-409C-BE32-E72D297353CC}">
                  <c16:uniqueId val="{00000083-ED97-49F4-A63B-B4D21508F4EE}"/>
                </c:ext>
              </c:extLst>
            </c:dLbl>
            <c:dLbl>
              <c:idx val="6"/>
              <c:delete val="1"/>
              <c:extLst>
                <c:ext xmlns:c15="http://schemas.microsoft.com/office/drawing/2012/chart" uri="{CE6537A1-D6FC-4f65-9D91-7224C49458BB}"/>
                <c:ext xmlns:c16="http://schemas.microsoft.com/office/drawing/2014/chart" uri="{C3380CC4-5D6E-409C-BE32-E72D297353CC}">
                  <c16:uniqueId val="{00000084-ED97-49F4-A63B-B4D21508F4EE}"/>
                </c:ext>
              </c:extLst>
            </c:dLbl>
            <c:dLbl>
              <c:idx val="7"/>
              <c:delete val="1"/>
              <c:extLst>
                <c:ext xmlns:c15="http://schemas.microsoft.com/office/drawing/2012/chart" uri="{CE6537A1-D6FC-4f65-9D91-7224C49458BB}"/>
                <c:ext xmlns:c16="http://schemas.microsoft.com/office/drawing/2014/chart" uri="{C3380CC4-5D6E-409C-BE32-E72D297353CC}">
                  <c16:uniqueId val="{00000085-ED97-49F4-A63B-B4D21508F4EE}"/>
                </c:ext>
              </c:extLst>
            </c:dLbl>
            <c:dLbl>
              <c:idx val="8"/>
              <c:delete val="1"/>
              <c:extLst>
                <c:ext xmlns:c15="http://schemas.microsoft.com/office/drawing/2012/chart" uri="{CE6537A1-D6FC-4f65-9D91-7224C49458BB}"/>
                <c:ext xmlns:c16="http://schemas.microsoft.com/office/drawing/2014/chart" uri="{C3380CC4-5D6E-409C-BE32-E72D297353CC}">
                  <c16:uniqueId val="{00000086-ED97-49F4-A63B-B4D21508F4EE}"/>
                </c:ext>
              </c:extLst>
            </c:dLbl>
            <c:dLbl>
              <c:idx val="9"/>
              <c:delete val="1"/>
              <c:extLst>
                <c:ext xmlns:c15="http://schemas.microsoft.com/office/drawing/2012/chart" uri="{CE6537A1-D6FC-4f65-9D91-7224C49458BB}"/>
                <c:ext xmlns:c16="http://schemas.microsoft.com/office/drawing/2014/chart" uri="{C3380CC4-5D6E-409C-BE32-E72D297353CC}">
                  <c16:uniqueId val="{00000087-ED97-49F4-A63B-B4D21508F4EE}"/>
                </c:ext>
              </c:extLst>
            </c:dLbl>
            <c:dLbl>
              <c:idx val="10"/>
              <c:delete val="1"/>
              <c:extLst>
                <c:ext xmlns:c15="http://schemas.microsoft.com/office/drawing/2012/chart" uri="{CE6537A1-D6FC-4f65-9D91-7224C49458BB}"/>
                <c:ext xmlns:c16="http://schemas.microsoft.com/office/drawing/2014/chart" uri="{C3380CC4-5D6E-409C-BE32-E72D297353CC}">
                  <c16:uniqueId val="{00000088-ED97-49F4-A63B-B4D21508F4EE}"/>
                </c:ext>
              </c:extLst>
            </c:dLbl>
            <c:dLbl>
              <c:idx val="11"/>
              <c:delete val="1"/>
              <c:extLst>
                <c:ext xmlns:c15="http://schemas.microsoft.com/office/drawing/2012/chart" uri="{CE6537A1-D6FC-4f65-9D91-7224C49458BB}"/>
                <c:ext xmlns:c16="http://schemas.microsoft.com/office/drawing/2014/chart" uri="{C3380CC4-5D6E-409C-BE32-E72D297353CC}">
                  <c16:uniqueId val="{00000089-ED97-49F4-A63B-B4D21508F4EE}"/>
                </c:ext>
              </c:extLst>
            </c:dLbl>
            <c:dLbl>
              <c:idx val="12"/>
              <c:delete val="1"/>
              <c:extLst>
                <c:ext xmlns:c15="http://schemas.microsoft.com/office/drawing/2012/chart" uri="{CE6537A1-D6FC-4f65-9D91-7224C49458BB}"/>
                <c:ext xmlns:c16="http://schemas.microsoft.com/office/drawing/2014/chart" uri="{C3380CC4-5D6E-409C-BE32-E72D297353CC}">
                  <c16:uniqueId val="{0000008A-ED97-49F4-A63B-B4D21508F4EE}"/>
                </c:ext>
              </c:extLst>
            </c:dLbl>
            <c:dLbl>
              <c:idx val="13"/>
              <c:delete val="1"/>
              <c:extLst>
                <c:ext xmlns:c15="http://schemas.microsoft.com/office/drawing/2012/chart" uri="{CE6537A1-D6FC-4f65-9D91-7224C49458BB}"/>
                <c:ext xmlns:c16="http://schemas.microsoft.com/office/drawing/2014/chart" uri="{C3380CC4-5D6E-409C-BE32-E72D297353CC}">
                  <c16:uniqueId val="{0000008B-ED97-49F4-A63B-B4D21508F4EE}"/>
                </c:ext>
              </c:extLst>
            </c:dLbl>
            <c:dLbl>
              <c:idx val="14"/>
              <c:delete val="1"/>
              <c:extLst>
                <c:ext xmlns:c15="http://schemas.microsoft.com/office/drawing/2012/chart" uri="{CE6537A1-D6FC-4f65-9D91-7224C49458BB}"/>
                <c:ext xmlns:c16="http://schemas.microsoft.com/office/drawing/2014/chart" uri="{C3380CC4-5D6E-409C-BE32-E72D297353CC}">
                  <c16:uniqueId val="{0000008C-ED97-49F4-A63B-B4D21508F4EE}"/>
                </c:ext>
              </c:extLst>
            </c:dLbl>
            <c:dLbl>
              <c:idx val="15"/>
              <c:delete val="1"/>
              <c:extLst>
                <c:ext xmlns:c15="http://schemas.microsoft.com/office/drawing/2012/chart" uri="{CE6537A1-D6FC-4f65-9D91-7224C49458BB}"/>
                <c:ext xmlns:c16="http://schemas.microsoft.com/office/drawing/2014/chart" uri="{C3380CC4-5D6E-409C-BE32-E72D297353CC}">
                  <c16:uniqueId val="{0000008D-ED97-49F4-A63B-B4D21508F4EE}"/>
                </c:ext>
              </c:extLst>
            </c:dLbl>
            <c:dLbl>
              <c:idx val="16"/>
              <c:delete val="1"/>
              <c:extLst>
                <c:ext xmlns:c15="http://schemas.microsoft.com/office/drawing/2012/chart" uri="{CE6537A1-D6FC-4f65-9D91-7224C49458BB}"/>
                <c:ext xmlns:c16="http://schemas.microsoft.com/office/drawing/2014/chart" uri="{C3380CC4-5D6E-409C-BE32-E72D297353CC}">
                  <c16:uniqueId val="{0000008E-ED97-49F4-A63B-B4D21508F4EE}"/>
                </c:ext>
              </c:extLst>
            </c:dLbl>
            <c:dLbl>
              <c:idx val="17"/>
              <c:delete val="1"/>
              <c:extLst>
                <c:ext xmlns:c15="http://schemas.microsoft.com/office/drawing/2012/chart" uri="{CE6537A1-D6FC-4f65-9D91-7224C49458BB}"/>
                <c:ext xmlns:c16="http://schemas.microsoft.com/office/drawing/2014/chart" uri="{C3380CC4-5D6E-409C-BE32-E72D297353CC}">
                  <c16:uniqueId val="{0000008F-ED97-49F4-A63B-B4D21508F4EE}"/>
                </c:ext>
              </c:extLst>
            </c:dLbl>
            <c:dLbl>
              <c:idx val="18"/>
              <c:delete val="1"/>
              <c:extLst>
                <c:ext xmlns:c15="http://schemas.microsoft.com/office/drawing/2012/chart" uri="{CE6537A1-D6FC-4f65-9D91-7224C49458BB}"/>
                <c:ext xmlns:c16="http://schemas.microsoft.com/office/drawing/2014/chart" uri="{C3380CC4-5D6E-409C-BE32-E72D297353CC}">
                  <c16:uniqueId val="{00000090-ED97-49F4-A63B-B4D21508F4EE}"/>
                </c:ext>
              </c:extLst>
            </c:dLbl>
            <c:dLbl>
              <c:idx val="19"/>
              <c:delete val="1"/>
              <c:extLst>
                <c:ext xmlns:c15="http://schemas.microsoft.com/office/drawing/2012/chart" uri="{CE6537A1-D6FC-4f65-9D91-7224C49458BB}"/>
                <c:ext xmlns:c16="http://schemas.microsoft.com/office/drawing/2014/chart" uri="{C3380CC4-5D6E-409C-BE32-E72D297353CC}">
                  <c16:uniqueId val="{00000091-ED97-49F4-A63B-B4D21508F4EE}"/>
                </c:ext>
              </c:extLst>
            </c:dLbl>
            <c:dLbl>
              <c:idx val="20"/>
              <c:delete val="1"/>
              <c:extLst>
                <c:ext xmlns:c15="http://schemas.microsoft.com/office/drawing/2012/chart" uri="{CE6537A1-D6FC-4f65-9D91-7224C49458BB}"/>
                <c:ext xmlns:c16="http://schemas.microsoft.com/office/drawing/2014/chart" uri="{C3380CC4-5D6E-409C-BE32-E72D297353CC}">
                  <c16:uniqueId val="{00000092-ED97-49F4-A63B-B4D21508F4EE}"/>
                </c:ext>
              </c:extLst>
            </c:dLbl>
            <c:dLbl>
              <c:idx val="21"/>
              <c:delete val="1"/>
              <c:extLst>
                <c:ext xmlns:c15="http://schemas.microsoft.com/office/drawing/2012/chart" uri="{CE6537A1-D6FC-4f65-9D91-7224C49458BB}"/>
                <c:ext xmlns:c16="http://schemas.microsoft.com/office/drawing/2014/chart" uri="{C3380CC4-5D6E-409C-BE32-E72D297353CC}">
                  <c16:uniqueId val="{00000093-ED97-49F4-A63B-B4D21508F4EE}"/>
                </c:ext>
              </c:extLst>
            </c:dLbl>
            <c:dLbl>
              <c:idx val="22"/>
              <c:delete val="1"/>
              <c:extLst>
                <c:ext xmlns:c15="http://schemas.microsoft.com/office/drawing/2012/chart" uri="{CE6537A1-D6FC-4f65-9D91-7224C49458BB}"/>
                <c:ext xmlns:c16="http://schemas.microsoft.com/office/drawing/2014/chart" uri="{C3380CC4-5D6E-409C-BE32-E72D297353CC}">
                  <c16:uniqueId val="{00000094-ED97-49F4-A63B-B4D21508F4EE}"/>
                </c:ext>
              </c:extLst>
            </c:dLbl>
            <c:dLbl>
              <c:idx val="23"/>
              <c:delete val="1"/>
              <c:extLst>
                <c:ext xmlns:c15="http://schemas.microsoft.com/office/drawing/2012/chart" uri="{CE6537A1-D6FC-4f65-9D91-7224C49458BB}"/>
                <c:ext xmlns:c16="http://schemas.microsoft.com/office/drawing/2014/chart" uri="{C3380CC4-5D6E-409C-BE32-E72D297353CC}">
                  <c16:uniqueId val="{00000095-ED97-49F4-A63B-B4D21508F4EE}"/>
                </c:ext>
              </c:extLst>
            </c:dLbl>
            <c:dLbl>
              <c:idx val="24"/>
              <c:delete val="1"/>
              <c:extLst>
                <c:ext xmlns:c15="http://schemas.microsoft.com/office/drawing/2012/chart" uri="{CE6537A1-D6FC-4f65-9D91-7224C49458BB}"/>
                <c:ext xmlns:c16="http://schemas.microsoft.com/office/drawing/2014/chart" uri="{C3380CC4-5D6E-409C-BE32-E72D297353CC}">
                  <c16:uniqueId val="{00000096-ED97-49F4-A63B-B4D21508F4EE}"/>
                </c:ext>
              </c:extLst>
            </c:dLbl>
            <c:dLbl>
              <c:idx val="25"/>
              <c:delete val="1"/>
              <c:extLst>
                <c:ext xmlns:c15="http://schemas.microsoft.com/office/drawing/2012/chart" uri="{CE6537A1-D6FC-4f65-9D91-7224C49458BB}"/>
                <c:ext xmlns:c16="http://schemas.microsoft.com/office/drawing/2014/chart" uri="{C3380CC4-5D6E-409C-BE32-E72D297353CC}">
                  <c16:uniqueId val="{00000097-ED97-49F4-A63B-B4D21508F4EE}"/>
                </c:ext>
              </c:extLst>
            </c:dLbl>
            <c:dLbl>
              <c:idx val="26"/>
              <c:delete val="1"/>
              <c:extLst>
                <c:ext xmlns:c15="http://schemas.microsoft.com/office/drawing/2012/chart" uri="{CE6537A1-D6FC-4f65-9D91-7224C49458BB}"/>
                <c:ext xmlns:c16="http://schemas.microsoft.com/office/drawing/2014/chart" uri="{C3380CC4-5D6E-409C-BE32-E72D297353CC}">
                  <c16:uniqueId val="{00000098-ED97-49F4-A63B-B4D21508F4EE}"/>
                </c:ext>
              </c:extLst>
            </c:dLbl>
            <c:dLbl>
              <c:idx val="27"/>
              <c:delete val="1"/>
              <c:extLst>
                <c:ext xmlns:c15="http://schemas.microsoft.com/office/drawing/2012/chart" uri="{CE6537A1-D6FC-4f65-9D91-7224C49458BB}"/>
                <c:ext xmlns:c16="http://schemas.microsoft.com/office/drawing/2014/chart" uri="{C3380CC4-5D6E-409C-BE32-E72D297353CC}">
                  <c16:uniqueId val="{00000099-ED97-49F4-A63B-B4D21508F4EE}"/>
                </c:ext>
              </c:extLst>
            </c:dLbl>
            <c:dLbl>
              <c:idx val="28"/>
              <c:delete val="1"/>
              <c:extLst>
                <c:ext xmlns:c15="http://schemas.microsoft.com/office/drawing/2012/chart" uri="{CE6537A1-D6FC-4f65-9D91-7224C49458BB}"/>
                <c:ext xmlns:c16="http://schemas.microsoft.com/office/drawing/2014/chart" uri="{C3380CC4-5D6E-409C-BE32-E72D297353CC}">
                  <c16:uniqueId val="{0000009A-ED97-49F4-A63B-B4D21508F4EE}"/>
                </c:ext>
              </c:extLst>
            </c:dLbl>
            <c:dLbl>
              <c:idx val="29"/>
              <c:delete val="1"/>
              <c:extLst>
                <c:ext xmlns:c15="http://schemas.microsoft.com/office/drawing/2012/chart" uri="{CE6537A1-D6FC-4f65-9D91-7224C49458BB}"/>
                <c:ext xmlns:c16="http://schemas.microsoft.com/office/drawing/2014/chart" uri="{C3380CC4-5D6E-409C-BE32-E72D297353CC}">
                  <c16:uniqueId val="{0000009B-ED97-49F4-A63B-B4D21508F4EE}"/>
                </c:ext>
              </c:extLst>
            </c:dLbl>
            <c:dLbl>
              <c:idx val="30"/>
              <c:delete val="1"/>
              <c:extLst>
                <c:ext xmlns:c15="http://schemas.microsoft.com/office/drawing/2012/chart" uri="{CE6537A1-D6FC-4f65-9D91-7224C49458BB}"/>
                <c:ext xmlns:c16="http://schemas.microsoft.com/office/drawing/2014/chart" uri="{C3380CC4-5D6E-409C-BE32-E72D297353CC}">
                  <c16:uniqueId val="{0000009C-ED97-49F4-A63B-B4D21508F4EE}"/>
                </c:ext>
              </c:extLst>
            </c:dLbl>
            <c:dLbl>
              <c:idx val="31"/>
              <c:delete val="1"/>
              <c:extLst>
                <c:ext xmlns:c15="http://schemas.microsoft.com/office/drawing/2012/chart" uri="{CE6537A1-D6FC-4f65-9D91-7224C49458BB}"/>
                <c:ext xmlns:c16="http://schemas.microsoft.com/office/drawing/2014/chart" uri="{C3380CC4-5D6E-409C-BE32-E72D297353CC}">
                  <c16:uniqueId val="{0000009D-ED97-49F4-A63B-B4D21508F4EE}"/>
                </c:ext>
              </c:extLst>
            </c:dLbl>
            <c:dLbl>
              <c:idx val="32"/>
              <c:delete val="1"/>
              <c:extLst>
                <c:ext xmlns:c15="http://schemas.microsoft.com/office/drawing/2012/chart" uri="{CE6537A1-D6FC-4f65-9D91-7224C49458BB}"/>
                <c:ext xmlns:c16="http://schemas.microsoft.com/office/drawing/2014/chart" uri="{C3380CC4-5D6E-409C-BE32-E72D297353CC}">
                  <c16:uniqueId val="{0000009E-ED97-49F4-A63B-B4D21508F4EE}"/>
                </c:ext>
              </c:extLst>
            </c:dLbl>
            <c:dLbl>
              <c:idx val="33"/>
              <c:delete val="1"/>
              <c:extLst>
                <c:ext xmlns:c15="http://schemas.microsoft.com/office/drawing/2012/chart" uri="{CE6537A1-D6FC-4f65-9D91-7224C49458BB}"/>
                <c:ext xmlns:c16="http://schemas.microsoft.com/office/drawing/2014/chart" uri="{C3380CC4-5D6E-409C-BE32-E72D297353CC}">
                  <c16:uniqueId val="{0000009F-ED97-49F4-A63B-B4D21508F4EE}"/>
                </c:ext>
              </c:extLst>
            </c:dLbl>
            <c:dLbl>
              <c:idx val="34"/>
              <c:delete val="1"/>
              <c:extLst>
                <c:ext xmlns:c15="http://schemas.microsoft.com/office/drawing/2012/chart" uri="{CE6537A1-D6FC-4f65-9D91-7224C49458BB}"/>
                <c:ext xmlns:c16="http://schemas.microsoft.com/office/drawing/2014/chart" uri="{C3380CC4-5D6E-409C-BE32-E72D297353CC}">
                  <c16:uniqueId val="{000000A0-ED97-49F4-A63B-B4D21508F4EE}"/>
                </c:ext>
              </c:extLst>
            </c:dLbl>
            <c:dLbl>
              <c:idx val="35"/>
              <c:delete val="1"/>
              <c:extLst>
                <c:ext xmlns:c15="http://schemas.microsoft.com/office/drawing/2012/chart" uri="{CE6537A1-D6FC-4f65-9D91-7224C49458BB}"/>
                <c:ext xmlns:c16="http://schemas.microsoft.com/office/drawing/2014/chart" uri="{C3380CC4-5D6E-409C-BE32-E72D297353CC}">
                  <c16:uniqueId val="{000000A1-ED97-49F4-A63B-B4D21508F4EE}"/>
                </c:ext>
              </c:extLst>
            </c:dLbl>
            <c:dLbl>
              <c:idx val="36"/>
              <c:delete val="1"/>
              <c:extLst>
                <c:ext xmlns:c15="http://schemas.microsoft.com/office/drawing/2012/chart" uri="{CE6537A1-D6FC-4f65-9D91-7224C49458BB}"/>
                <c:ext xmlns:c16="http://schemas.microsoft.com/office/drawing/2014/chart" uri="{C3380CC4-5D6E-409C-BE32-E72D297353CC}">
                  <c16:uniqueId val="{000000A2-ED97-49F4-A63B-B4D21508F4EE}"/>
                </c:ext>
              </c:extLst>
            </c:dLbl>
            <c:dLbl>
              <c:idx val="37"/>
              <c:delete val="1"/>
              <c:extLst>
                <c:ext xmlns:c15="http://schemas.microsoft.com/office/drawing/2012/chart" uri="{CE6537A1-D6FC-4f65-9D91-7224C49458BB}"/>
                <c:ext xmlns:c16="http://schemas.microsoft.com/office/drawing/2014/chart" uri="{C3380CC4-5D6E-409C-BE32-E72D297353CC}">
                  <c16:uniqueId val="{000000A3-ED97-49F4-A63B-B4D21508F4EE}"/>
                </c:ext>
              </c:extLst>
            </c:dLbl>
            <c:dLbl>
              <c:idx val="38"/>
              <c:delete val="1"/>
              <c:extLst>
                <c:ext xmlns:c15="http://schemas.microsoft.com/office/drawing/2012/chart" uri="{CE6537A1-D6FC-4f65-9D91-7224C49458BB}"/>
                <c:ext xmlns:c16="http://schemas.microsoft.com/office/drawing/2014/chart" uri="{C3380CC4-5D6E-409C-BE32-E72D297353CC}">
                  <c16:uniqueId val="{000000A4-ED97-49F4-A63B-B4D21508F4EE}"/>
                </c:ext>
              </c:extLst>
            </c:dLbl>
            <c:dLbl>
              <c:idx val="39"/>
              <c:delete val="1"/>
              <c:extLst>
                <c:ext xmlns:c15="http://schemas.microsoft.com/office/drawing/2012/chart" uri="{CE6537A1-D6FC-4f65-9D91-7224C49458BB}"/>
                <c:ext xmlns:c16="http://schemas.microsoft.com/office/drawing/2014/chart" uri="{C3380CC4-5D6E-409C-BE32-E72D297353CC}">
                  <c16:uniqueId val="{000000A5-ED97-49F4-A63B-B4D21508F4EE}"/>
                </c:ext>
              </c:extLst>
            </c:dLbl>
            <c:dLbl>
              <c:idx val="40"/>
              <c:numFmt formatCode="#,##0.0&quot;M&quot;"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r"/>
              <c:showLegendKey val="0"/>
              <c:showVal val="1"/>
              <c:showCatName val="0"/>
              <c:showSerName val="0"/>
              <c:showPercent val="0"/>
              <c:showBubbleSize val="0"/>
              <c:extLst>
                <c:ext xmlns:c16="http://schemas.microsoft.com/office/drawing/2014/chart" uri="{C3380CC4-5D6E-409C-BE32-E72D297353CC}">
                  <c16:uniqueId val="{000000A6-ED97-49F4-A63B-B4D21508F4E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Sheet1!$A$2:$A$52</c:f>
              <c:numCache>
                <c:formatCode>General</c:formatCode>
                <c:ptCount val="41"/>
                <c:pt idx="0">
                  <c:v>2020</c:v>
                </c:pt>
                <c:pt idx="1">
                  <c:v>2021</c:v>
                </c:pt>
                <c:pt idx="2">
                  <c:v>2022</c:v>
                </c:pt>
                <c:pt idx="3">
                  <c:v>2023</c:v>
                </c:pt>
                <c:pt idx="4">
                  <c:v>2024</c:v>
                </c:pt>
                <c:pt idx="5">
                  <c:v>2025</c:v>
                </c:pt>
                <c:pt idx="6">
                  <c:v>2026</c:v>
                </c:pt>
                <c:pt idx="7">
                  <c:v>2027</c:v>
                </c:pt>
                <c:pt idx="8">
                  <c:v>2028</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pt idx="21">
                  <c:v>2041</c:v>
                </c:pt>
                <c:pt idx="22">
                  <c:v>2042</c:v>
                </c:pt>
                <c:pt idx="23">
                  <c:v>2043</c:v>
                </c:pt>
                <c:pt idx="24">
                  <c:v>2044</c:v>
                </c:pt>
                <c:pt idx="25">
                  <c:v>2045</c:v>
                </c:pt>
                <c:pt idx="26">
                  <c:v>2046</c:v>
                </c:pt>
                <c:pt idx="27">
                  <c:v>2047</c:v>
                </c:pt>
                <c:pt idx="28">
                  <c:v>2048</c:v>
                </c:pt>
                <c:pt idx="29">
                  <c:v>2049</c:v>
                </c:pt>
                <c:pt idx="30">
                  <c:v>2050</c:v>
                </c:pt>
                <c:pt idx="31">
                  <c:v>2051</c:v>
                </c:pt>
                <c:pt idx="32">
                  <c:v>2052</c:v>
                </c:pt>
                <c:pt idx="33">
                  <c:v>2053</c:v>
                </c:pt>
                <c:pt idx="34">
                  <c:v>2054</c:v>
                </c:pt>
                <c:pt idx="35">
                  <c:v>2055</c:v>
                </c:pt>
                <c:pt idx="36">
                  <c:v>2056</c:v>
                </c:pt>
                <c:pt idx="37">
                  <c:v>2057</c:v>
                </c:pt>
                <c:pt idx="38">
                  <c:v>2058</c:v>
                </c:pt>
                <c:pt idx="39">
                  <c:v>2059</c:v>
                </c:pt>
                <c:pt idx="40">
                  <c:v>2060</c:v>
                </c:pt>
              </c:numCache>
              <c:extLst/>
            </c:numRef>
          </c:cat>
          <c:val>
            <c:numRef>
              <c:f>Sheet1!$E$2:$E$52</c:f>
              <c:numCache>
                <c:formatCode>#,##0</c:formatCode>
                <c:ptCount val="41"/>
                <c:pt idx="0">
                  <c:v>29145505</c:v>
                </c:pt>
                <c:pt idx="1">
                  <c:v>29508207</c:v>
                </c:pt>
                <c:pt idx="2">
                  <c:v>29874788</c:v>
                </c:pt>
                <c:pt idx="3">
                  <c:v>30244881</c:v>
                </c:pt>
                <c:pt idx="4">
                  <c:v>30618408</c:v>
                </c:pt>
                <c:pt idx="5">
                  <c:v>30995030</c:v>
                </c:pt>
                <c:pt idx="6">
                  <c:v>31374415</c:v>
                </c:pt>
                <c:pt idx="7">
                  <c:v>31756242</c:v>
                </c:pt>
                <c:pt idx="8">
                  <c:v>32140235</c:v>
                </c:pt>
                <c:pt idx="9">
                  <c:v>32525922</c:v>
                </c:pt>
                <c:pt idx="10">
                  <c:v>32912882</c:v>
                </c:pt>
                <c:pt idx="11">
                  <c:v>33300733</c:v>
                </c:pt>
                <c:pt idx="12">
                  <c:v>33689173</c:v>
                </c:pt>
                <c:pt idx="13">
                  <c:v>34078174</c:v>
                </c:pt>
                <c:pt idx="14">
                  <c:v>34467756</c:v>
                </c:pt>
                <c:pt idx="15">
                  <c:v>34857869</c:v>
                </c:pt>
                <c:pt idx="16">
                  <c:v>35248360</c:v>
                </c:pt>
                <c:pt idx="17">
                  <c:v>35638739</c:v>
                </c:pt>
                <c:pt idx="18">
                  <c:v>36028822</c:v>
                </c:pt>
                <c:pt idx="19">
                  <c:v>36418360</c:v>
                </c:pt>
                <c:pt idx="20">
                  <c:v>36807213</c:v>
                </c:pt>
                <c:pt idx="21">
                  <c:v>37195498</c:v>
                </c:pt>
                <c:pt idx="22">
                  <c:v>37583109</c:v>
                </c:pt>
                <c:pt idx="23">
                  <c:v>37969850</c:v>
                </c:pt>
                <c:pt idx="24">
                  <c:v>38355509</c:v>
                </c:pt>
                <c:pt idx="25">
                  <c:v>38740127</c:v>
                </c:pt>
                <c:pt idx="26">
                  <c:v>39123792</c:v>
                </c:pt>
                <c:pt idx="27">
                  <c:v>39506360</c:v>
                </c:pt>
                <c:pt idx="28">
                  <c:v>39887643</c:v>
                </c:pt>
                <c:pt idx="29">
                  <c:v>40267524</c:v>
                </c:pt>
                <c:pt idx="30">
                  <c:v>40645784</c:v>
                </c:pt>
                <c:pt idx="31">
                  <c:v>41022525</c:v>
                </c:pt>
                <c:pt idx="32">
                  <c:v>41397804</c:v>
                </c:pt>
                <c:pt idx="33">
                  <c:v>41771854</c:v>
                </c:pt>
                <c:pt idx="34">
                  <c:v>42145223</c:v>
                </c:pt>
                <c:pt idx="35">
                  <c:v>42518254</c:v>
                </c:pt>
                <c:pt idx="36">
                  <c:v>42891450</c:v>
                </c:pt>
                <c:pt idx="37">
                  <c:v>43265100</c:v>
                </c:pt>
                <c:pt idx="38">
                  <c:v>43639517</c:v>
                </c:pt>
                <c:pt idx="39">
                  <c:v>44015027</c:v>
                </c:pt>
                <c:pt idx="40">
                  <c:v>44391658</c:v>
                </c:pt>
              </c:numCache>
              <c:extLst/>
            </c:numRef>
          </c:val>
          <c:smooth val="0"/>
          <c:extLst>
            <c:ext xmlns:c16="http://schemas.microsoft.com/office/drawing/2014/chart" uri="{C3380CC4-5D6E-409C-BE32-E72D297353CC}">
              <c16:uniqueId val="{000000A7-ED97-49F4-A63B-B4D21508F4EE}"/>
            </c:ext>
          </c:extLst>
        </c:ser>
        <c:dLbls>
          <c:dLblPos val="r"/>
          <c:showLegendKey val="0"/>
          <c:showVal val="1"/>
          <c:showCatName val="0"/>
          <c:showSerName val="0"/>
          <c:showPercent val="0"/>
          <c:showBubbleSize val="0"/>
        </c:dLbls>
        <c:smooth val="0"/>
        <c:axId val="441211584"/>
        <c:axId val="1204296704"/>
        <c:extLst>
          <c:ext xmlns:c15="http://schemas.microsoft.com/office/drawing/2012/chart" uri="{02D57815-91ED-43cb-92C2-25804820EDAC}">
            <c15:filteredLineSeries>
              <c15:ser>
                <c:idx val="4"/>
                <c:order val="4"/>
                <c:tx>
                  <c:strRef>
                    <c:extLst>
                      <c:ext uri="{02D57815-91ED-43cb-92C2-25804820EDAC}">
                        <c15:formulaRef>
                          <c15:sqref>Sheet1!$F$1</c15:sqref>
                        </c15:formulaRef>
                      </c:ext>
                    </c:extLst>
                    <c:strCache>
                      <c:ptCount val="1"/>
                      <c:pt idx="0">
                        <c:v>TDC_V2022_50</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dLbls>
                  <c:dLbl>
                    <c:idx val="0"/>
                    <c:delete val="1"/>
                    <c:extLst>
                      <c:ext uri="{CE6537A1-D6FC-4f65-9D91-7224C49458BB}"/>
                      <c:ext xmlns:c16="http://schemas.microsoft.com/office/drawing/2014/chart" uri="{C3380CC4-5D6E-409C-BE32-E72D297353CC}">
                        <c16:uniqueId val="{000000A8-ED97-49F4-A63B-B4D21508F4EE}"/>
                      </c:ext>
                    </c:extLst>
                  </c:dLbl>
                  <c:dLbl>
                    <c:idx val="1"/>
                    <c:delete val="1"/>
                    <c:extLst>
                      <c:ext uri="{CE6537A1-D6FC-4f65-9D91-7224C49458BB}"/>
                      <c:ext xmlns:c16="http://schemas.microsoft.com/office/drawing/2014/chart" uri="{C3380CC4-5D6E-409C-BE32-E72D297353CC}">
                        <c16:uniqueId val="{000000A9-ED97-49F4-A63B-B4D21508F4EE}"/>
                      </c:ext>
                    </c:extLst>
                  </c:dLbl>
                  <c:dLbl>
                    <c:idx val="2"/>
                    <c:delete val="1"/>
                    <c:extLst>
                      <c:ext uri="{CE6537A1-D6FC-4f65-9D91-7224C49458BB}"/>
                      <c:ext xmlns:c16="http://schemas.microsoft.com/office/drawing/2014/chart" uri="{C3380CC4-5D6E-409C-BE32-E72D297353CC}">
                        <c16:uniqueId val="{000000AA-ED97-49F4-A63B-B4D21508F4EE}"/>
                      </c:ext>
                    </c:extLst>
                  </c:dLbl>
                  <c:dLbl>
                    <c:idx val="3"/>
                    <c:delete val="1"/>
                    <c:extLst>
                      <c:ext uri="{CE6537A1-D6FC-4f65-9D91-7224C49458BB}"/>
                      <c:ext xmlns:c16="http://schemas.microsoft.com/office/drawing/2014/chart" uri="{C3380CC4-5D6E-409C-BE32-E72D297353CC}">
                        <c16:uniqueId val="{000000AB-ED97-49F4-A63B-B4D21508F4EE}"/>
                      </c:ext>
                    </c:extLst>
                  </c:dLbl>
                  <c:dLbl>
                    <c:idx val="4"/>
                    <c:delete val="1"/>
                    <c:extLst>
                      <c:ext uri="{CE6537A1-D6FC-4f65-9D91-7224C49458BB}"/>
                      <c:ext xmlns:c16="http://schemas.microsoft.com/office/drawing/2014/chart" uri="{C3380CC4-5D6E-409C-BE32-E72D297353CC}">
                        <c16:uniqueId val="{000000AC-ED97-49F4-A63B-B4D21508F4EE}"/>
                      </c:ext>
                    </c:extLst>
                  </c:dLbl>
                  <c:dLbl>
                    <c:idx val="5"/>
                    <c:delete val="1"/>
                    <c:extLst>
                      <c:ext uri="{CE6537A1-D6FC-4f65-9D91-7224C49458BB}"/>
                      <c:ext xmlns:c16="http://schemas.microsoft.com/office/drawing/2014/chart" uri="{C3380CC4-5D6E-409C-BE32-E72D297353CC}">
                        <c16:uniqueId val="{000000AD-ED97-49F4-A63B-B4D21508F4E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Sheet1!$A$2:$A$52</c15:sqref>
                        </c15:formulaRef>
                      </c:ext>
                    </c:extLst>
                    <c:numCache>
                      <c:formatCode>General</c:formatCode>
                      <c:ptCount val="41"/>
                      <c:pt idx="0">
                        <c:v>2020</c:v>
                      </c:pt>
                      <c:pt idx="1">
                        <c:v>2021</c:v>
                      </c:pt>
                      <c:pt idx="2">
                        <c:v>2022</c:v>
                      </c:pt>
                      <c:pt idx="3">
                        <c:v>2023</c:v>
                      </c:pt>
                      <c:pt idx="4">
                        <c:v>2024</c:v>
                      </c:pt>
                      <c:pt idx="5">
                        <c:v>2025</c:v>
                      </c:pt>
                      <c:pt idx="6">
                        <c:v>2026</c:v>
                      </c:pt>
                      <c:pt idx="7">
                        <c:v>2027</c:v>
                      </c:pt>
                      <c:pt idx="8">
                        <c:v>2028</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pt idx="21">
                        <c:v>2041</c:v>
                      </c:pt>
                      <c:pt idx="22">
                        <c:v>2042</c:v>
                      </c:pt>
                      <c:pt idx="23">
                        <c:v>2043</c:v>
                      </c:pt>
                      <c:pt idx="24">
                        <c:v>2044</c:v>
                      </c:pt>
                      <c:pt idx="25">
                        <c:v>2045</c:v>
                      </c:pt>
                      <c:pt idx="26">
                        <c:v>2046</c:v>
                      </c:pt>
                      <c:pt idx="27">
                        <c:v>2047</c:v>
                      </c:pt>
                      <c:pt idx="28">
                        <c:v>2048</c:v>
                      </c:pt>
                      <c:pt idx="29">
                        <c:v>2049</c:v>
                      </c:pt>
                      <c:pt idx="30">
                        <c:v>2050</c:v>
                      </c:pt>
                      <c:pt idx="31">
                        <c:v>2051</c:v>
                      </c:pt>
                      <c:pt idx="32">
                        <c:v>2052</c:v>
                      </c:pt>
                      <c:pt idx="33">
                        <c:v>2053</c:v>
                      </c:pt>
                      <c:pt idx="34">
                        <c:v>2054</c:v>
                      </c:pt>
                      <c:pt idx="35">
                        <c:v>2055</c:v>
                      </c:pt>
                      <c:pt idx="36">
                        <c:v>2056</c:v>
                      </c:pt>
                      <c:pt idx="37">
                        <c:v>2057</c:v>
                      </c:pt>
                      <c:pt idx="38">
                        <c:v>2058</c:v>
                      </c:pt>
                      <c:pt idx="39">
                        <c:v>2059</c:v>
                      </c:pt>
                      <c:pt idx="40">
                        <c:v>2060</c:v>
                      </c:pt>
                    </c:numCache>
                  </c:numRef>
                </c:cat>
                <c:val>
                  <c:numRef>
                    <c:extLst>
                      <c:ext uri="{02D57815-91ED-43cb-92C2-25804820EDAC}">
                        <c15:formulaRef>
                          <c15:sqref>Sheet1!$F$2:$F$52</c15:sqref>
                        </c15:formulaRef>
                      </c:ext>
                    </c:extLst>
                    <c:numCache>
                      <c:formatCode>#,##0</c:formatCode>
                      <c:ptCount val="41"/>
                      <c:pt idx="0">
                        <c:v>29145505</c:v>
                      </c:pt>
                      <c:pt idx="1">
                        <c:v>29399740</c:v>
                      </c:pt>
                      <c:pt idx="2">
                        <c:v>29653355</c:v>
                      </c:pt>
                      <c:pt idx="3">
                        <c:v>29905977</c:v>
                      </c:pt>
                      <c:pt idx="4">
                        <c:v>30157429</c:v>
                      </c:pt>
                      <c:pt idx="5">
                        <c:v>30407353</c:v>
                      </c:pt>
                      <c:pt idx="6">
                        <c:v>30655366</c:v>
                      </c:pt>
                      <c:pt idx="7">
                        <c:v>30901106</c:v>
                      </c:pt>
                      <c:pt idx="8">
                        <c:v>31144286</c:v>
                      </c:pt>
                      <c:pt idx="9">
                        <c:v>31384529</c:v>
                      </c:pt>
                      <c:pt idx="10">
                        <c:v>31621474</c:v>
                      </c:pt>
                      <c:pt idx="11">
                        <c:v>31854797</c:v>
                      </c:pt>
                      <c:pt idx="12">
                        <c:v>32084302</c:v>
                      </c:pt>
                      <c:pt idx="13">
                        <c:v>32309899</c:v>
                      </c:pt>
                      <c:pt idx="14">
                        <c:v>32531573</c:v>
                      </c:pt>
                      <c:pt idx="15">
                        <c:v>32749324</c:v>
                      </c:pt>
                      <c:pt idx="16">
                        <c:v>32963029</c:v>
                      </c:pt>
                      <c:pt idx="17">
                        <c:v>33172417</c:v>
                      </c:pt>
                      <c:pt idx="18">
                        <c:v>33377300</c:v>
                      </c:pt>
                      <c:pt idx="19">
                        <c:v>33577483</c:v>
                      </c:pt>
                      <c:pt idx="20">
                        <c:v>33772879</c:v>
                      </c:pt>
                      <c:pt idx="21">
                        <c:v>33963551</c:v>
                      </c:pt>
                      <c:pt idx="22">
                        <c:v>34149494</c:v>
                      </c:pt>
                      <c:pt idx="23">
                        <c:v>34330669</c:v>
                      </c:pt>
                      <c:pt idx="24">
                        <c:v>34506892</c:v>
                      </c:pt>
                      <c:pt idx="25">
                        <c:v>34678349</c:v>
                      </c:pt>
                      <c:pt idx="26">
                        <c:v>34845200</c:v>
                      </c:pt>
                      <c:pt idx="27">
                        <c:v>35007371</c:v>
                      </c:pt>
                      <c:pt idx="28">
                        <c:v>35164896</c:v>
                      </c:pt>
                      <c:pt idx="29">
                        <c:v>35317667</c:v>
                      </c:pt>
                      <c:pt idx="30">
                        <c:v>35465604</c:v>
                      </c:pt>
                      <c:pt idx="31">
                        <c:v>35608856</c:v>
                      </c:pt>
                      <c:pt idx="32">
                        <c:v>35747524</c:v>
                      </c:pt>
                      <c:pt idx="33">
                        <c:v>35881837</c:v>
                      </c:pt>
                      <c:pt idx="34">
                        <c:v>36012145</c:v>
                      </c:pt>
                      <c:pt idx="35">
                        <c:v>36138672</c:v>
                      </c:pt>
                      <c:pt idx="36">
                        <c:v>36261747</c:v>
                      </c:pt>
                      <c:pt idx="37">
                        <c:v>36381526</c:v>
                      </c:pt>
                      <c:pt idx="38">
                        <c:v>36498234</c:v>
                      </c:pt>
                      <c:pt idx="39">
                        <c:v>36612002</c:v>
                      </c:pt>
                      <c:pt idx="40">
                        <c:v>36722840</c:v>
                      </c:pt>
                    </c:numCache>
                  </c:numRef>
                </c:val>
                <c:smooth val="0"/>
                <c:extLst>
                  <c:ext xmlns:c16="http://schemas.microsoft.com/office/drawing/2014/chart" uri="{C3380CC4-5D6E-409C-BE32-E72D297353CC}">
                    <c16:uniqueId val="{000000AE-ED97-49F4-A63B-B4D21508F4EE}"/>
                  </c:ext>
                </c:extLst>
              </c15:ser>
            </c15:filteredLineSeries>
          </c:ext>
        </c:extLst>
      </c:lineChart>
      <c:catAx>
        <c:axId val="441211584"/>
        <c:scaling>
          <c:orientation val="minMax"/>
        </c:scaling>
        <c:delete val="0"/>
        <c:axPos val="b"/>
        <c:numFmt formatCode="General" sourceLinked="1"/>
        <c:majorTickMark val="in"/>
        <c:minorTickMark val="in"/>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04296704"/>
        <c:crosses val="autoZero"/>
        <c:auto val="0"/>
        <c:lblAlgn val="ctr"/>
        <c:lblOffset val="100"/>
        <c:tickLblSkip val="5"/>
        <c:tickMarkSkip val="5"/>
        <c:noMultiLvlLbl val="0"/>
      </c:catAx>
      <c:valAx>
        <c:axId val="1204296704"/>
        <c:scaling>
          <c:orientation val="minMax"/>
          <c:min val="20000000"/>
        </c:scaling>
        <c:delete val="0"/>
        <c:axPos val="l"/>
        <c:majorGridlines>
          <c:spPr>
            <a:ln w="9525" cap="flat" cmpd="sng" algn="ctr">
              <a:solidFill>
                <a:schemeClr val="tx1">
                  <a:lumMod val="15000"/>
                  <a:lumOff val="85000"/>
                </a:schemeClr>
              </a:solidFill>
              <a:round/>
            </a:ln>
            <a:effectLst/>
          </c:spPr>
        </c:majorGridlines>
        <c:numFmt formatCode="#,##0&quot;M&quot;"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41211584"/>
        <c:crossesAt val="1"/>
        <c:crossBetween val="between"/>
        <c:dispUnits>
          <c:builtInUnit val="millions"/>
        </c:dispUnits>
      </c:valAx>
      <c:spPr>
        <a:noFill/>
        <a:ln>
          <a:noFill/>
        </a:ln>
        <a:effectLst/>
      </c:spPr>
    </c:plotArea>
    <c:legend>
      <c:legendPos val="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0.5959</cdr:x>
      <cdr:y>0.04443</cdr:y>
    </cdr:from>
    <cdr:to>
      <cdr:x>0.5959</cdr:x>
      <cdr:y>0.93536</cdr:y>
    </cdr:to>
    <cdr:cxnSp macro="">
      <cdr:nvCxnSpPr>
        <cdr:cNvPr id="2" name="Straight Connector 1">
          <a:extLst xmlns:a="http://schemas.openxmlformats.org/drawingml/2006/main">
            <a:ext uri="{FF2B5EF4-FFF2-40B4-BE49-F238E27FC236}">
              <a16:creationId xmlns:a16="http://schemas.microsoft.com/office/drawing/2014/main" id="{BF37D115-A2E9-2217-E674-BEF4C6B4AE2B}"/>
            </a:ext>
          </a:extLst>
        </cdr:cNvPr>
        <cdr:cNvCxnSpPr/>
      </cdr:nvCxnSpPr>
      <cdr:spPr>
        <a:xfrm xmlns:a="http://schemas.openxmlformats.org/drawingml/2006/main">
          <a:off x="6438067" y="205121"/>
          <a:ext cx="0" cy="4113436"/>
        </a:xfrm>
        <a:prstGeom xmlns:a="http://schemas.openxmlformats.org/drawingml/2006/main" prst="line">
          <a:avLst/>
        </a:prstGeom>
        <a:ln xmlns:a="http://schemas.openxmlformats.org/drawingml/2006/main" w="38100">
          <a:solidFill>
            <a:schemeClr val="tx1"/>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0.56826</cdr:x>
      <cdr:y>0.91945</cdr:y>
    </cdr:from>
    <cdr:to>
      <cdr:x>0.8573</cdr:x>
      <cdr:y>0.98176</cdr:y>
    </cdr:to>
    <cdr:sp macro="" textlink="">
      <cdr:nvSpPr>
        <cdr:cNvPr id="2" name="TextBox 1">
          <a:extLst xmlns:a="http://schemas.openxmlformats.org/drawingml/2006/main">
            <a:ext uri="{FF2B5EF4-FFF2-40B4-BE49-F238E27FC236}">
              <a16:creationId xmlns:a16="http://schemas.microsoft.com/office/drawing/2014/main" id="{87BBF9AA-4B85-7F3C-BA86-68EE76539458}"/>
            </a:ext>
          </a:extLst>
        </cdr:cNvPr>
        <cdr:cNvSpPr txBox="1"/>
      </cdr:nvSpPr>
      <cdr:spPr>
        <a:xfrm xmlns:a="http://schemas.openxmlformats.org/drawingml/2006/main">
          <a:off x="3560901" y="4067735"/>
          <a:ext cx="1811198" cy="27566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b="1" kern="1200" dirty="0"/>
            <a:t>Domestic Migration</a:t>
          </a:r>
        </a:p>
      </cdr:txBody>
    </cdr:sp>
  </cdr:relSizeAnchor>
  <cdr:relSizeAnchor xmlns:cdr="http://schemas.openxmlformats.org/drawingml/2006/chartDrawing">
    <cdr:from>
      <cdr:x>0.07744</cdr:x>
      <cdr:y>0.04009</cdr:y>
    </cdr:from>
    <cdr:to>
      <cdr:x>0.36648</cdr:x>
      <cdr:y>0.1024</cdr:y>
    </cdr:to>
    <cdr:sp macro="" textlink="">
      <cdr:nvSpPr>
        <cdr:cNvPr id="3" name="TextBox 1">
          <a:extLst xmlns:a="http://schemas.openxmlformats.org/drawingml/2006/main">
            <a:ext uri="{FF2B5EF4-FFF2-40B4-BE49-F238E27FC236}">
              <a16:creationId xmlns:a16="http://schemas.microsoft.com/office/drawing/2014/main" id="{269F83B8-665A-AED6-502C-514789A48C87}"/>
            </a:ext>
          </a:extLst>
        </cdr:cNvPr>
        <cdr:cNvSpPr txBox="1"/>
      </cdr:nvSpPr>
      <cdr:spPr>
        <a:xfrm xmlns:a="http://schemas.openxmlformats.org/drawingml/2006/main">
          <a:off x="485260" y="177378"/>
          <a:ext cx="1811198" cy="27566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b="1" kern="1200" dirty="0"/>
            <a:t>International Migration</a:t>
          </a:r>
        </a:p>
      </cdr:txBody>
    </cdr:sp>
  </cdr:relSizeAnchor>
  <cdr:relSizeAnchor xmlns:cdr="http://schemas.openxmlformats.org/drawingml/2006/chartDrawing">
    <cdr:from>
      <cdr:x>0.71096</cdr:x>
      <cdr:y>0.02641</cdr:y>
    </cdr:from>
    <cdr:to>
      <cdr:x>1</cdr:x>
      <cdr:y>0.08872</cdr:y>
    </cdr:to>
    <cdr:sp macro="" textlink="">
      <cdr:nvSpPr>
        <cdr:cNvPr id="4" name="TextBox 1">
          <a:extLst xmlns:a="http://schemas.openxmlformats.org/drawingml/2006/main">
            <a:ext uri="{FF2B5EF4-FFF2-40B4-BE49-F238E27FC236}">
              <a16:creationId xmlns:a16="http://schemas.microsoft.com/office/drawing/2014/main" id="{C577AC8B-FE88-DE6E-B444-37843F14E584}"/>
            </a:ext>
          </a:extLst>
        </cdr:cNvPr>
        <cdr:cNvSpPr txBox="1"/>
      </cdr:nvSpPr>
      <cdr:spPr>
        <a:xfrm xmlns:a="http://schemas.openxmlformats.org/drawingml/2006/main">
          <a:off x="4455130" y="116822"/>
          <a:ext cx="1811198" cy="27566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b="1" kern="1200" dirty="0"/>
            <a:t>Natural Change</a:t>
          </a:r>
        </a:p>
      </cdr:txBody>
    </cdr:sp>
  </cdr:relSizeAnchor>
</c:userShapes>
</file>

<file path=ppt/drawings/drawing3.xml><?xml version="1.0" encoding="utf-8"?>
<c:userShapes xmlns:c="http://schemas.openxmlformats.org/drawingml/2006/chart">
  <cdr:relSizeAnchor xmlns:cdr="http://schemas.openxmlformats.org/drawingml/2006/chartDrawing">
    <cdr:from>
      <cdr:x>0.91952</cdr:x>
      <cdr:y>0.4094</cdr:y>
    </cdr:from>
    <cdr:to>
      <cdr:x>0.98343</cdr:x>
      <cdr:y>0.47239</cdr:y>
    </cdr:to>
    <cdr:sp macro="" textlink="">
      <cdr:nvSpPr>
        <cdr:cNvPr id="2" name="TextBox 3">
          <a:extLst xmlns:a="http://schemas.openxmlformats.org/drawingml/2006/main">
            <a:ext uri="{FF2B5EF4-FFF2-40B4-BE49-F238E27FC236}">
              <a16:creationId xmlns:a16="http://schemas.microsoft.com/office/drawing/2014/main" id="{7B8A8E20-4D28-8EDF-BE76-DE9A2758C3AD}"/>
            </a:ext>
          </a:extLst>
        </cdr:cNvPr>
        <cdr:cNvSpPr txBox="1"/>
      </cdr:nvSpPr>
      <cdr:spPr>
        <a:xfrm xmlns:a="http://schemas.openxmlformats.org/drawingml/2006/main" flipH="1">
          <a:off x="10288643" y="2000518"/>
          <a:ext cx="715021"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400" dirty="0"/>
            <a:t>2.1 M</a:t>
          </a:r>
        </a:p>
      </cdr:txBody>
    </cdr:sp>
  </cdr:relSizeAnchor>
  <cdr:relSizeAnchor xmlns:cdr="http://schemas.openxmlformats.org/drawingml/2006/chartDrawing">
    <cdr:from>
      <cdr:x>0.91952</cdr:x>
      <cdr:y>0.25562</cdr:y>
    </cdr:from>
    <cdr:to>
      <cdr:x>0.98343</cdr:x>
      <cdr:y>0.3186</cdr:y>
    </cdr:to>
    <cdr:sp macro="" textlink="">
      <cdr:nvSpPr>
        <cdr:cNvPr id="3" name="TextBox 3">
          <a:extLst xmlns:a="http://schemas.openxmlformats.org/drawingml/2006/main">
            <a:ext uri="{FF2B5EF4-FFF2-40B4-BE49-F238E27FC236}">
              <a16:creationId xmlns:a16="http://schemas.microsoft.com/office/drawing/2014/main" id="{E743C324-D806-0A85-0152-CD33C3B48A66}"/>
            </a:ext>
          </a:extLst>
        </cdr:cNvPr>
        <cdr:cNvSpPr txBox="1"/>
      </cdr:nvSpPr>
      <cdr:spPr>
        <a:xfrm xmlns:a="http://schemas.openxmlformats.org/drawingml/2006/main" flipH="1">
          <a:off x="10288643" y="1249047"/>
          <a:ext cx="715021"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400" dirty="0"/>
            <a:t>2.9 M</a:t>
          </a:r>
        </a:p>
      </cdr:txBody>
    </cdr:sp>
  </cdr:relSizeAnchor>
</c:userShapes>
</file>

<file path=ppt/drawings/drawing4.xml><?xml version="1.0" encoding="utf-8"?>
<c:userShapes xmlns:c="http://schemas.openxmlformats.org/drawingml/2006/chart">
  <cdr:relSizeAnchor xmlns:cdr="http://schemas.openxmlformats.org/drawingml/2006/chartDrawing">
    <cdr:from>
      <cdr:x>0.56694</cdr:x>
      <cdr:y>0.72359</cdr:y>
    </cdr:from>
    <cdr:to>
      <cdr:x>0.65972</cdr:x>
      <cdr:y>0.77815</cdr:y>
    </cdr:to>
    <cdr:sp macro="" textlink="">
      <cdr:nvSpPr>
        <cdr:cNvPr id="2" name="TextBox 8">
          <a:extLst xmlns:a="http://schemas.openxmlformats.org/drawingml/2006/main">
            <a:ext uri="{FF2B5EF4-FFF2-40B4-BE49-F238E27FC236}">
              <a16:creationId xmlns:a16="http://schemas.microsoft.com/office/drawing/2014/main" id="{09C0E10D-599E-324B-0245-8DA715E58D09}"/>
            </a:ext>
          </a:extLst>
        </cdr:cNvPr>
        <cdr:cNvSpPr txBox="1"/>
      </cdr:nvSpPr>
      <cdr:spPr>
        <a:xfrm xmlns:a="http://schemas.openxmlformats.org/drawingml/2006/main">
          <a:off x="3028936" y="4081847"/>
          <a:ext cx="495688" cy="307779"/>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400" dirty="0">
              <a:solidFill>
                <a:schemeClr val="bg1"/>
              </a:solidFill>
              <a:latin typeface="Aral"/>
            </a:rPr>
            <a:t>21%</a:t>
          </a:r>
        </a:p>
      </cdr:txBody>
    </cdr:sp>
  </cdr:relSizeAnchor>
  <cdr:relSizeAnchor xmlns:cdr="http://schemas.openxmlformats.org/drawingml/2006/chartDrawing">
    <cdr:from>
      <cdr:x>0.80278</cdr:x>
      <cdr:y>0.72915</cdr:y>
    </cdr:from>
    <cdr:to>
      <cdr:x>0.89556</cdr:x>
      <cdr:y>0.78371</cdr:y>
    </cdr:to>
    <cdr:sp macro="" textlink="">
      <cdr:nvSpPr>
        <cdr:cNvPr id="3" name="TextBox 8">
          <a:extLst xmlns:a="http://schemas.openxmlformats.org/drawingml/2006/main">
            <a:ext uri="{FF2B5EF4-FFF2-40B4-BE49-F238E27FC236}">
              <a16:creationId xmlns:a16="http://schemas.microsoft.com/office/drawing/2014/main" id="{09C0E10D-599E-324B-0245-8DA715E58D09}"/>
            </a:ext>
          </a:extLst>
        </cdr:cNvPr>
        <cdr:cNvSpPr txBox="1"/>
      </cdr:nvSpPr>
      <cdr:spPr>
        <a:xfrm xmlns:a="http://schemas.openxmlformats.org/drawingml/2006/main">
          <a:off x="4288954" y="4113219"/>
          <a:ext cx="495688" cy="307779"/>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400" dirty="0">
              <a:solidFill>
                <a:schemeClr val="bg1"/>
              </a:solidFill>
              <a:latin typeface="Aral"/>
            </a:rPr>
            <a:t>18%</a:t>
          </a:r>
        </a:p>
      </cdr:txBody>
    </cdr:sp>
  </cdr:relSizeAnchor>
  <cdr:relSizeAnchor xmlns:cdr="http://schemas.openxmlformats.org/drawingml/2006/chartDrawing">
    <cdr:from>
      <cdr:x>0.3208</cdr:x>
      <cdr:y>0.72915</cdr:y>
    </cdr:from>
    <cdr:to>
      <cdr:x>0.41358</cdr:x>
      <cdr:y>0.78371</cdr:y>
    </cdr:to>
    <cdr:sp macro="" textlink="">
      <cdr:nvSpPr>
        <cdr:cNvPr id="4" name="TextBox 8">
          <a:extLst xmlns:a="http://schemas.openxmlformats.org/drawingml/2006/main">
            <a:ext uri="{FF2B5EF4-FFF2-40B4-BE49-F238E27FC236}">
              <a16:creationId xmlns:a16="http://schemas.microsoft.com/office/drawing/2014/main" id="{09C0E10D-599E-324B-0245-8DA715E58D09}"/>
            </a:ext>
          </a:extLst>
        </cdr:cNvPr>
        <cdr:cNvSpPr txBox="1"/>
      </cdr:nvSpPr>
      <cdr:spPr>
        <a:xfrm xmlns:a="http://schemas.openxmlformats.org/drawingml/2006/main">
          <a:off x="1713892" y="4113219"/>
          <a:ext cx="495688" cy="307779"/>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400" dirty="0">
              <a:solidFill>
                <a:schemeClr val="bg1"/>
              </a:solidFill>
              <a:latin typeface="Aral"/>
            </a:rPr>
            <a:t>25%</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B4A19A2-8FC0-C58D-659C-F1118E68908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DD2067A-6DAB-1B34-E9C4-50EAE897C1B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D448415-18F9-4F00-9E67-A0637DF74961}" type="datetimeFigureOut">
              <a:rPr lang="en-US" smtClean="0"/>
              <a:t>8/11/2026</a:t>
            </a:fld>
            <a:endParaRPr lang="en-US"/>
          </a:p>
        </p:txBody>
      </p:sp>
      <p:sp>
        <p:nvSpPr>
          <p:cNvPr id="4" name="Footer Placeholder 3">
            <a:extLst>
              <a:ext uri="{FF2B5EF4-FFF2-40B4-BE49-F238E27FC236}">
                <a16:creationId xmlns:a16="http://schemas.microsoft.com/office/drawing/2014/main" id="{0D5C9631-2889-699E-F8AA-7C88D65ABDF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696525B-7DFB-46A3-D499-4B3F475C0F1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895A696-1771-440E-9ECA-87784ECBC307}" type="slidenum">
              <a:rPr lang="en-US" smtClean="0"/>
              <a:t>‹#›</a:t>
            </a:fld>
            <a:endParaRPr lang="en-US"/>
          </a:p>
        </p:txBody>
      </p:sp>
    </p:spTree>
    <p:extLst>
      <p:ext uri="{BB962C8B-B14F-4D97-AF65-F5344CB8AC3E}">
        <p14:creationId xmlns:p14="http://schemas.microsoft.com/office/powerpoint/2010/main" val="5320931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3B2347-E800-41EF-BC28-D316DEC3A9B6}" type="datetimeFigureOut">
              <a:rPr lang="en-US" smtClean="0"/>
              <a:t>8/11/2026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41838F-AE93-46C3-AA75-3E64C88F7A2B}" type="slidenum">
              <a:rPr lang="en-US" smtClean="0"/>
              <a:t>‹#›</a:t>
            </a:fld>
            <a:endParaRPr lang="en-US"/>
          </a:p>
        </p:txBody>
      </p:sp>
    </p:spTree>
    <p:extLst>
      <p:ext uri="{BB962C8B-B14F-4D97-AF65-F5344CB8AC3E}">
        <p14:creationId xmlns:p14="http://schemas.microsoft.com/office/powerpoint/2010/main" val="16181499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41838F-AE93-46C3-AA75-3E64C88F7A2B}" type="slidenum">
              <a:rPr lang="en-US" smtClean="0"/>
              <a:t>1</a:t>
            </a:fld>
            <a:endParaRPr lang="en-US"/>
          </a:p>
        </p:txBody>
      </p:sp>
    </p:spTree>
    <p:extLst>
      <p:ext uri="{BB962C8B-B14F-4D97-AF65-F5344CB8AC3E}">
        <p14:creationId xmlns:p14="http://schemas.microsoft.com/office/powerpoint/2010/main" val="4792325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41838F-AE93-46C3-AA75-3E64C88F7A2B}" type="slidenum">
              <a:rPr lang="en-US" smtClean="0"/>
              <a:t>36</a:t>
            </a:fld>
            <a:endParaRPr lang="en-US"/>
          </a:p>
        </p:txBody>
      </p:sp>
    </p:spTree>
    <p:extLst>
      <p:ext uri="{BB962C8B-B14F-4D97-AF65-F5344CB8AC3E}">
        <p14:creationId xmlns:p14="http://schemas.microsoft.com/office/powerpoint/2010/main" val="4790675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A183C-8BE5-1A9E-4B19-EACFA4CE5B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9E085B-AE0E-C9BB-4491-DA0410D86B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82C2C9-1116-C12C-AD08-29C51A0347C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809C9BC-58EE-EAEC-4CC0-7C71FBC8D267}"/>
              </a:ext>
            </a:extLst>
          </p:cNvPr>
          <p:cNvSpPr>
            <a:spLocks noGrp="1"/>
          </p:cNvSpPr>
          <p:nvPr>
            <p:ph type="sldNum" sz="quarter" idx="5"/>
          </p:nvPr>
        </p:nvSpPr>
        <p:spPr/>
        <p:txBody>
          <a:bodyPr/>
          <a:lstStyle/>
          <a:p>
            <a:fld id="{FA40D411-1DE7-487A-A919-429821F3ABBE}" type="slidenum">
              <a:rPr lang="en-US" smtClean="0"/>
              <a:t>39</a:t>
            </a:fld>
            <a:endParaRPr lang="en-US"/>
          </a:p>
        </p:txBody>
      </p:sp>
    </p:spTree>
    <p:extLst>
      <p:ext uri="{BB962C8B-B14F-4D97-AF65-F5344CB8AC3E}">
        <p14:creationId xmlns:p14="http://schemas.microsoft.com/office/powerpoint/2010/main" val="5419422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41838F-AE93-46C3-AA75-3E64C88F7A2B}" type="slidenum">
              <a:rPr lang="en-US" smtClean="0"/>
              <a:t>2</a:t>
            </a:fld>
            <a:endParaRPr lang="en-US"/>
          </a:p>
        </p:txBody>
      </p:sp>
    </p:spTree>
    <p:extLst>
      <p:ext uri="{BB962C8B-B14F-4D97-AF65-F5344CB8AC3E}">
        <p14:creationId xmlns:p14="http://schemas.microsoft.com/office/powerpoint/2010/main" val="26534574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40D411-1DE7-487A-A919-429821F3ABBE}" type="slidenum">
              <a:rPr lang="en-US" smtClean="0"/>
              <a:t>11</a:t>
            </a:fld>
            <a:endParaRPr lang="en-US"/>
          </a:p>
        </p:txBody>
      </p:sp>
    </p:spTree>
    <p:extLst>
      <p:ext uri="{BB962C8B-B14F-4D97-AF65-F5344CB8AC3E}">
        <p14:creationId xmlns:p14="http://schemas.microsoft.com/office/powerpoint/2010/main" val="21051533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FA40D411-1DE7-487A-A919-429821F3ABBE}" type="slidenum">
              <a:rPr lang="en-US" smtClean="0"/>
              <a:t>13</a:t>
            </a:fld>
            <a:endParaRPr lang="en-US"/>
          </a:p>
        </p:txBody>
      </p:sp>
    </p:spTree>
    <p:extLst>
      <p:ext uri="{BB962C8B-B14F-4D97-AF65-F5344CB8AC3E}">
        <p14:creationId xmlns:p14="http://schemas.microsoft.com/office/powerpoint/2010/main" val="41126512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40D411-1DE7-487A-A919-429821F3ABBE}" type="slidenum">
              <a:rPr lang="en-US" smtClean="0"/>
              <a:t>14</a:t>
            </a:fld>
            <a:endParaRPr lang="en-US"/>
          </a:p>
        </p:txBody>
      </p:sp>
    </p:spTree>
    <p:extLst>
      <p:ext uri="{BB962C8B-B14F-4D97-AF65-F5344CB8AC3E}">
        <p14:creationId xmlns:p14="http://schemas.microsoft.com/office/powerpoint/2010/main" val="20365928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FF1D0-0B79-4F93-B597-41ADA93CBDF6}" type="slidenum">
              <a:rPr lang="en-US" smtClean="0"/>
              <a:t>15</a:t>
            </a:fld>
            <a:endParaRPr lang="en-US"/>
          </a:p>
        </p:txBody>
      </p:sp>
    </p:spTree>
    <p:extLst>
      <p:ext uri="{BB962C8B-B14F-4D97-AF65-F5344CB8AC3E}">
        <p14:creationId xmlns:p14="http://schemas.microsoft.com/office/powerpoint/2010/main" val="409562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41838F-AE93-46C3-AA75-3E64C88F7A2B}" type="slidenum">
              <a:rPr lang="en-US" smtClean="0"/>
              <a:t>19</a:t>
            </a:fld>
            <a:endParaRPr lang="en-US"/>
          </a:p>
        </p:txBody>
      </p:sp>
    </p:spTree>
    <p:extLst>
      <p:ext uri="{BB962C8B-B14F-4D97-AF65-F5344CB8AC3E}">
        <p14:creationId xmlns:p14="http://schemas.microsoft.com/office/powerpoint/2010/main" val="11622507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7A993C-BB9E-C12B-91EB-EFE1F1931D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B52891-B3D8-6394-01A6-92133BCC47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91FEB9-AC64-DE40-E040-150E104AE9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83D7C2D-F217-EA85-101D-EEADD7D38D37}"/>
              </a:ext>
            </a:extLst>
          </p:cNvPr>
          <p:cNvSpPr>
            <a:spLocks noGrp="1"/>
          </p:cNvSpPr>
          <p:nvPr>
            <p:ph type="sldNum" sz="quarter" idx="5"/>
          </p:nvPr>
        </p:nvSpPr>
        <p:spPr/>
        <p:txBody>
          <a:bodyPr/>
          <a:lstStyle/>
          <a:p>
            <a:fld id="{E9588059-2FDC-491B-BC61-F243962A0E4D}" type="slidenum">
              <a:rPr lang="en-US" smtClean="0"/>
              <a:t>20</a:t>
            </a:fld>
            <a:endParaRPr lang="en-US"/>
          </a:p>
        </p:txBody>
      </p:sp>
    </p:spTree>
    <p:extLst>
      <p:ext uri="{BB962C8B-B14F-4D97-AF65-F5344CB8AC3E}">
        <p14:creationId xmlns:p14="http://schemas.microsoft.com/office/powerpoint/2010/main" val="42345928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41838F-AE93-46C3-AA75-3E64C88F7A2B}" type="slidenum">
              <a:rPr lang="en-US" smtClean="0"/>
              <a:t>22</a:t>
            </a:fld>
            <a:endParaRPr lang="en-US"/>
          </a:p>
        </p:txBody>
      </p:sp>
    </p:spTree>
    <p:extLst>
      <p:ext uri="{BB962C8B-B14F-4D97-AF65-F5344CB8AC3E}">
        <p14:creationId xmlns:p14="http://schemas.microsoft.com/office/powerpoint/2010/main" val="16503793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Master" Target="../slideMasters/slideMaster2.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jpeg"/></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Master" Target="../slideMasters/slideMaster4.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jpe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8.jpeg"/><Relationship Id="rId4" Type="http://schemas.openxmlformats.org/officeDocument/2006/relationships/image" Target="../media/image7.jpe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31A8F-911E-09CA-B794-847250E06ED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7A4C42C-91D2-A8C0-B363-2EC310641D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45BC7FC-802E-2985-FB7A-FFDB99449181}"/>
              </a:ext>
            </a:extLst>
          </p:cNvPr>
          <p:cNvSpPr>
            <a:spLocks noGrp="1"/>
          </p:cNvSpPr>
          <p:nvPr>
            <p:ph type="dt" sz="half" idx="10"/>
          </p:nvPr>
        </p:nvSpPr>
        <p:spPr/>
        <p:txBody>
          <a:bodyPr/>
          <a:lstStyle/>
          <a:p>
            <a:fld id="{B03A340F-B511-444E-A25F-813A6883B651}" type="datetimeFigureOut">
              <a:rPr lang="en-US" smtClean="0"/>
              <a:t>8/11/2026</a:t>
            </a:fld>
            <a:endParaRPr lang="en-US"/>
          </a:p>
        </p:txBody>
      </p:sp>
      <p:sp>
        <p:nvSpPr>
          <p:cNvPr id="5" name="Footer Placeholder 4">
            <a:extLst>
              <a:ext uri="{FF2B5EF4-FFF2-40B4-BE49-F238E27FC236}">
                <a16:creationId xmlns:a16="http://schemas.microsoft.com/office/drawing/2014/main" id="{D25C938E-75A4-AC91-BB39-E0EA34D50F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AEAADC-9CB6-4EBF-A225-BF87F4EFB118}"/>
              </a:ext>
            </a:extLst>
          </p:cNvPr>
          <p:cNvSpPr>
            <a:spLocks noGrp="1"/>
          </p:cNvSpPr>
          <p:nvPr>
            <p:ph type="sldNum" sz="quarter" idx="12"/>
          </p:nvPr>
        </p:nvSpPr>
        <p:spPr/>
        <p:txBody>
          <a:bodyPr/>
          <a:lstStyle/>
          <a:p>
            <a:fld id="{01B9AD90-D8C5-42B1-AC8B-29A3D4B95D55}" type="slidenum">
              <a:rPr lang="en-US" smtClean="0"/>
              <a:t>‹#›</a:t>
            </a:fld>
            <a:endParaRPr lang="en-US"/>
          </a:p>
        </p:txBody>
      </p:sp>
      <p:cxnSp>
        <p:nvCxnSpPr>
          <p:cNvPr id="7" name="Straight Connector 6">
            <a:extLst>
              <a:ext uri="{FF2B5EF4-FFF2-40B4-BE49-F238E27FC236}">
                <a16:creationId xmlns:a16="http://schemas.microsoft.com/office/drawing/2014/main" id="{24F013FB-2CD1-F9FD-5E47-162F345AEE77}"/>
              </a:ext>
            </a:extLst>
          </p:cNvPr>
          <p:cNvCxnSpPr>
            <a:cxnSpLocks/>
          </p:cNvCxnSpPr>
          <p:nvPr/>
        </p:nvCxnSpPr>
        <p:spPr>
          <a:xfrm>
            <a:off x="692433" y="6294373"/>
            <a:ext cx="10860515"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9" name="Straight Connector 8">
            <a:extLst>
              <a:ext uri="{FF2B5EF4-FFF2-40B4-BE49-F238E27FC236}">
                <a16:creationId xmlns:a16="http://schemas.microsoft.com/office/drawing/2014/main" id="{B3934BF2-3DED-D936-29CD-F6575695357D}"/>
              </a:ext>
            </a:extLst>
          </p:cNvPr>
          <p:cNvCxnSpPr>
            <a:cxnSpLocks/>
          </p:cNvCxnSpPr>
          <p:nvPr/>
        </p:nvCxnSpPr>
        <p:spPr>
          <a:xfrm>
            <a:off x="692433" y="6294373"/>
            <a:ext cx="10860515"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pic>
        <p:nvPicPr>
          <p:cNvPr id="11" name="Picture 10" descr="A red and black logo&#10;&#10;Description automatically generated">
            <a:extLst>
              <a:ext uri="{FF2B5EF4-FFF2-40B4-BE49-F238E27FC236}">
                <a16:creationId xmlns:a16="http://schemas.microsoft.com/office/drawing/2014/main" id="{D3C44106-0BB1-5B1B-2DC3-44B678DEF8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200" y="4874315"/>
            <a:ext cx="3462699" cy="1482035"/>
          </a:xfrm>
          <a:prstGeom prst="rect">
            <a:avLst/>
          </a:prstGeom>
        </p:spPr>
      </p:pic>
    </p:spTree>
    <p:extLst>
      <p:ext uri="{BB962C8B-B14F-4D97-AF65-F5344CB8AC3E}">
        <p14:creationId xmlns:p14="http://schemas.microsoft.com/office/powerpoint/2010/main" val="22546131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14061"/>
            <a:ext cx="12192000" cy="1325563"/>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6" name="Rectangle 5">
            <a:extLst>
              <a:ext uri="{FF2B5EF4-FFF2-40B4-BE49-F238E27FC236}">
                <a16:creationId xmlns:a16="http://schemas.microsoft.com/office/drawing/2014/main" id="{F85505F4-CE14-3E25-C9E2-34C2188B0070}"/>
              </a:ext>
            </a:extLst>
          </p:cNvPr>
          <p:cNvSpPr/>
          <p:nvPr/>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0BB8A18B-4CFB-5CAA-30DE-A3ECA01D7E67}"/>
              </a:ext>
            </a:extLst>
          </p:cNvPr>
          <p:cNvSpPr>
            <a:spLocks noGrp="1"/>
          </p:cNvSpPr>
          <p:nvPr>
            <p:ph type="sldNum" sz="quarter" idx="12"/>
          </p:nvPr>
        </p:nvSpPr>
        <p:spPr>
          <a:xfrm>
            <a:off x="9878786" y="6356350"/>
            <a:ext cx="560614" cy="365125"/>
          </a:xfrm>
        </p:spPr>
        <p:txBody>
          <a:bodyPr/>
          <a:lstStyle/>
          <a:p>
            <a:fld id="{30459619-3A9F-4327-9166-FEE60246FD21}" type="slidenum">
              <a:rPr lang="en-US" smtClean="0"/>
              <a:t>‹#›</a:t>
            </a:fld>
            <a:endParaRPr lang="en-US"/>
          </a:p>
        </p:txBody>
      </p:sp>
      <p:pic>
        <p:nvPicPr>
          <p:cNvPr id="9" name="Picture 8" descr="A red and black screen&#10;&#10;Description automatically generated">
            <a:extLst>
              <a:ext uri="{FF2B5EF4-FFF2-40B4-BE49-F238E27FC236}">
                <a16:creationId xmlns:a16="http://schemas.microsoft.com/office/drawing/2014/main" id="{CC1D363B-7346-A9DC-E2E0-1B714C169F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2" name="Content Placeholder 11">
            <a:extLst>
              <a:ext uri="{FF2B5EF4-FFF2-40B4-BE49-F238E27FC236}">
                <a16:creationId xmlns:a16="http://schemas.microsoft.com/office/drawing/2014/main" id="{F83C215F-D5DF-1FCF-DBCB-C2413C4BBDD6}"/>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dirty="0"/>
              <a:t>Source</a:t>
            </a:r>
          </a:p>
        </p:txBody>
      </p:sp>
    </p:spTree>
    <p:extLst>
      <p:ext uri="{BB962C8B-B14F-4D97-AF65-F5344CB8AC3E}">
        <p14:creationId xmlns:p14="http://schemas.microsoft.com/office/powerpoint/2010/main" val="1980498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995BAA-DB96-CE9B-83FB-0114F5281099}"/>
              </a:ext>
            </a:extLst>
          </p:cNvPr>
          <p:cNvSpPr>
            <a:spLocks noGrp="1"/>
          </p:cNvSpPr>
          <p:nvPr>
            <p:ph type="dt" sz="half" idx="10"/>
          </p:nvPr>
        </p:nvSpPr>
        <p:spPr/>
        <p:txBody>
          <a:bodyPr/>
          <a:lstStyle/>
          <a:p>
            <a:fld id="{210D1EAB-9B33-4D57-88A2-49C4615DDC2D}" type="datetimeFigureOut">
              <a:rPr lang="en-US" smtClean="0"/>
              <a:t>8/11/2026</a:t>
            </a:fld>
            <a:endParaRPr lang="en-US"/>
          </a:p>
        </p:txBody>
      </p:sp>
      <p:sp>
        <p:nvSpPr>
          <p:cNvPr id="3" name="Footer Placeholder 2">
            <a:extLst>
              <a:ext uri="{FF2B5EF4-FFF2-40B4-BE49-F238E27FC236}">
                <a16:creationId xmlns:a16="http://schemas.microsoft.com/office/drawing/2014/main" id="{DE1F0E0C-C6FA-26AC-B61D-109CB1A4612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8ECD66F-B519-DBF0-BC4A-75180C0FA31A}"/>
              </a:ext>
            </a:extLst>
          </p:cNvPr>
          <p:cNvSpPr>
            <a:spLocks noGrp="1"/>
          </p:cNvSpPr>
          <p:nvPr>
            <p:ph type="sldNum" sz="quarter" idx="12"/>
          </p:nvPr>
        </p:nvSpPr>
        <p:spPr/>
        <p:txBody>
          <a:bodyPr/>
          <a:lstStyle/>
          <a:p>
            <a:fld id="{F388A195-02FE-4BFA-9F68-5387B1A3A54F}" type="slidenum">
              <a:rPr lang="en-US" smtClean="0"/>
              <a:t>‹#›</a:t>
            </a:fld>
            <a:endParaRPr lang="en-US"/>
          </a:p>
        </p:txBody>
      </p:sp>
    </p:spTree>
    <p:extLst>
      <p:ext uri="{BB962C8B-B14F-4D97-AF65-F5344CB8AC3E}">
        <p14:creationId xmlns:p14="http://schemas.microsoft.com/office/powerpoint/2010/main" val="20501932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842B22B-7FA6-02EF-F489-E88C9EFAC1D1}"/>
              </a:ext>
            </a:extLst>
          </p:cNvPr>
          <p:cNvSpPr/>
          <p:nvPr/>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129851"/>
            <a:ext cx="12192000" cy="1061357"/>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838200" y="1443491"/>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9878786" y="6356350"/>
            <a:ext cx="560614" cy="365125"/>
          </a:xfrm>
        </p:spPr>
        <p:txBody>
          <a:bodyPr/>
          <a:lstStyle/>
          <a:p>
            <a:fld id="{6967C6AC-1FBE-422C-8DAC-79020C929FB4}" type="slidenum">
              <a:rPr lang="en-US" smtClean="0"/>
              <a:t>‹#›</a:t>
            </a:fld>
            <a:endParaRPr lang="en-US"/>
          </a:p>
        </p:txBody>
      </p:sp>
      <p:pic>
        <p:nvPicPr>
          <p:cNvPr id="8" name="Picture 7" descr="A red and black screen&#10;&#10;Description automatically generated">
            <a:extLst>
              <a:ext uri="{FF2B5EF4-FFF2-40B4-BE49-F238E27FC236}">
                <a16:creationId xmlns:a16="http://schemas.microsoft.com/office/drawing/2014/main" id="{880FC582-497B-8291-A236-D3CD437D19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2" name="Content Placeholder 11">
            <a:extLst>
              <a:ext uri="{FF2B5EF4-FFF2-40B4-BE49-F238E27FC236}">
                <a16:creationId xmlns:a16="http://schemas.microsoft.com/office/drawing/2014/main" id="{16CEB89A-E86D-35BB-A592-9C7EBF45498B}"/>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1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Tree>
    <p:extLst>
      <p:ext uri="{BB962C8B-B14F-4D97-AF65-F5344CB8AC3E}">
        <p14:creationId xmlns:p14="http://schemas.microsoft.com/office/powerpoint/2010/main" val="6003041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For Map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C724566-1753-4CEC-8DDF-C39DF84D8BD0}"/>
              </a:ext>
            </a:extLst>
          </p:cNvPr>
          <p:cNvSpPr/>
          <p:nvPr/>
        </p:nvSpPr>
        <p:spPr>
          <a:xfrm>
            <a:off x="0" y="6385099"/>
            <a:ext cx="12192000" cy="47290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5">
            <a:extLst>
              <a:ext uri="{FF2B5EF4-FFF2-40B4-BE49-F238E27FC236}">
                <a16:creationId xmlns:a16="http://schemas.microsoft.com/office/drawing/2014/main" id="{C520C1EA-09F2-620A-4BC4-23E0CDC1AF70}"/>
              </a:ext>
            </a:extLst>
          </p:cNvPr>
          <p:cNvSpPr>
            <a:spLocks noGrp="1"/>
          </p:cNvSpPr>
          <p:nvPr>
            <p:ph type="sldNum" sz="quarter" idx="12"/>
          </p:nvPr>
        </p:nvSpPr>
        <p:spPr>
          <a:xfrm>
            <a:off x="9878786" y="6481081"/>
            <a:ext cx="560614" cy="365125"/>
          </a:xfrm>
        </p:spPr>
        <p:txBody>
          <a:bodyPr/>
          <a:lstStyle/>
          <a:p>
            <a:fld id="{6967C6AC-1FBE-422C-8DAC-79020C929FB4}" type="slidenum">
              <a:rPr lang="en-US" smtClean="0"/>
              <a:t>‹#›</a:t>
            </a:fld>
            <a:endParaRPr lang="en-US"/>
          </a:p>
        </p:txBody>
      </p:sp>
      <p:pic>
        <p:nvPicPr>
          <p:cNvPr id="11" name="Picture 10" descr="A red and black screen&#10;&#10;Description automatically generated">
            <a:extLst>
              <a:ext uri="{FF2B5EF4-FFF2-40B4-BE49-F238E27FC236}">
                <a16:creationId xmlns:a16="http://schemas.microsoft.com/office/drawing/2014/main" id="{B5DE2CFD-369A-41C7-4BAC-78A5CF4DBF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06784" y="6391901"/>
            <a:ext cx="1104909" cy="472901"/>
          </a:xfrm>
          <a:prstGeom prst="rect">
            <a:avLst/>
          </a:prstGeom>
        </p:spPr>
      </p:pic>
      <p:sp>
        <p:nvSpPr>
          <p:cNvPr id="12" name="Title 11">
            <a:extLst>
              <a:ext uri="{FF2B5EF4-FFF2-40B4-BE49-F238E27FC236}">
                <a16:creationId xmlns:a16="http://schemas.microsoft.com/office/drawing/2014/main" id="{DB4A58DA-AC0A-5FCE-97CF-B97AF83D97E2}"/>
              </a:ext>
            </a:extLst>
          </p:cNvPr>
          <p:cNvSpPr>
            <a:spLocks noGrp="1"/>
          </p:cNvSpPr>
          <p:nvPr>
            <p:ph type="title"/>
          </p:nvPr>
        </p:nvSpPr>
        <p:spPr>
          <a:xfrm>
            <a:off x="425695" y="373639"/>
            <a:ext cx="3566641" cy="1928690"/>
          </a:xfrm>
        </p:spPr>
        <p:txBody>
          <a:bodyPr>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16" name="Content Placeholder 11">
            <a:extLst>
              <a:ext uri="{FF2B5EF4-FFF2-40B4-BE49-F238E27FC236}">
                <a16:creationId xmlns:a16="http://schemas.microsoft.com/office/drawing/2014/main" id="{5D97DB4E-EF5B-C160-7B8F-0FF446FAE8E4}"/>
              </a:ext>
            </a:extLst>
          </p:cNvPr>
          <p:cNvSpPr>
            <a:spLocks noGrp="1"/>
          </p:cNvSpPr>
          <p:nvPr>
            <p:ph sz="quarter" idx="13" hasCustomPrompt="1"/>
          </p:nvPr>
        </p:nvSpPr>
        <p:spPr>
          <a:xfrm>
            <a:off x="209437" y="6481081"/>
            <a:ext cx="9459912" cy="365125"/>
          </a:xfrm>
        </p:spPr>
        <p:txBody>
          <a:bodyPr anchor="ctr">
            <a:normAutofit/>
          </a:bodyPr>
          <a:lstStyle>
            <a:lvl1pPr marL="0" indent="0">
              <a:buNone/>
              <a:defRPr sz="11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Tree>
    <p:extLst>
      <p:ext uri="{BB962C8B-B14F-4D97-AF65-F5344CB8AC3E}">
        <p14:creationId xmlns:p14="http://schemas.microsoft.com/office/powerpoint/2010/main" val="2364582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842B22B-7FA6-02EF-F489-E88C9EFAC1D1}"/>
              </a:ext>
            </a:extLst>
          </p:cNvPr>
          <p:cNvSpPr/>
          <p:nvPr userDrawn="1"/>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838200" y="1443491"/>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9878786" y="6356350"/>
            <a:ext cx="560614" cy="365125"/>
          </a:xfrm>
        </p:spPr>
        <p:txBody>
          <a:bodyPr/>
          <a:lstStyle/>
          <a:p>
            <a:fld id="{AB041240-ECAE-4494-9DAC-38E9F7D3A8CC}" type="slidenum">
              <a:rPr lang="en-US" smtClean="0"/>
              <a:t>‹#›</a:t>
            </a:fld>
            <a:endParaRPr lang="en-US"/>
          </a:p>
        </p:txBody>
      </p:sp>
      <p:pic>
        <p:nvPicPr>
          <p:cNvPr id="8" name="Picture 7" descr="A red and black screen&#10;&#10;Description automatically generated">
            <a:extLst>
              <a:ext uri="{FF2B5EF4-FFF2-40B4-BE49-F238E27FC236}">
                <a16:creationId xmlns:a16="http://schemas.microsoft.com/office/drawing/2014/main" id="{880FC582-497B-8291-A236-D3CD437D19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2" name="Content Placeholder 11">
            <a:extLst>
              <a:ext uri="{FF2B5EF4-FFF2-40B4-BE49-F238E27FC236}">
                <a16:creationId xmlns:a16="http://schemas.microsoft.com/office/drawing/2014/main" id="{16CEB89A-E86D-35BB-A592-9C7EBF45498B}"/>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
        <p:nvSpPr>
          <p:cNvPr id="4" name="Title 1">
            <a:extLst>
              <a:ext uri="{FF2B5EF4-FFF2-40B4-BE49-F238E27FC236}">
                <a16:creationId xmlns:a16="http://schemas.microsoft.com/office/drawing/2014/main" id="{CBE584E1-9151-7696-4240-8BFFC763D42C}"/>
              </a:ext>
            </a:extLst>
          </p:cNvPr>
          <p:cNvSpPr>
            <a:spLocks noGrp="1"/>
          </p:cNvSpPr>
          <p:nvPr>
            <p:ph type="title"/>
          </p:nvPr>
        </p:nvSpPr>
        <p:spPr>
          <a:xfrm>
            <a:off x="0" y="101600"/>
            <a:ext cx="12192000" cy="995153"/>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9546779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 Content + Foot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842B22B-7FA6-02EF-F489-E88C9EFAC1D1}"/>
              </a:ext>
            </a:extLst>
          </p:cNvPr>
          <p:cNvSpPr/>
          <p:nvPr userDrawn="1"/>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838200" y="1443491"/>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9878786" y="6356350"/>
            <a:ext cx="560614" cy="365125"/>
          </a:xfrm>
        </p:spPr>
        <p:txBody>
          <a:bodyPr/>
          <a:lstStyle/>
          <a:p>
            <a:fld id="{AB041240-ECAE-4494-9DAC-38E9F7D3A8CC}" type="slidenum">
              <a:rPr lang="en-US" smtClean="0"/>
              <a:t>‹#›</a:t>
            </a:fld>
            <a:endParaRPr lang="en-US"/>
          </a:p>
        </p:txBody>
      </p:sp>
      <p:pic>
        <p:nvPicPr>
          <p:cNvPr id="8" name="Picture 7" descr="A red and black screen&#10;&#10;Description automatically generated">
            <a:extLst>
              <a:ext uri="{FF2B5EF4-FFF2-40B4-BE49-F238E27FC236}">
                <a16:creationId xmlns:a16="http://schemas.microsoft.com/office/drawing/2014/main" id="{880FC582-497B-8291-A236-D3CD437D19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20096" y="6176963"/>
            <a:ext cx="1591208" cy="681037"/>
          </a:xfrm>
          <a:prstGeom prst="rect">
            <a:avLst/>
          </a:prstGeom>
        </p:spPr>
      </p:pic>
      <p:sp>
        <p:nvSpPr>
          <p:cNvPr id="12" name="Content Placeholder 11">
            <a:extLst>
              <a:ext uri="{FF2B5EF4-FFF2-40B4-BE49-F238E27FC236}">
                <a16:creationId xmlns:a16="http://schemas.microsoft.com/office/drawing/2014/main" id="{16CEB89A-E86D-35BB-A592-9C7EBF45498B}"/>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
        <p:nvSpPr>
          <p:cNvPr id="4" name="Title 1">
            <a:extLst>
              <a:ext uri="{FF2B5EF4-FFF2-40B4-BE49-F238E27FC236}">
                <a16:creationId xmlns:a16="http://schemas.microsoft.com/office/drawing/2014/main" id="{CBE584E1-9151-7696-4240-8BFFC763D42C}"/>
              </a:ext>
            </a:extLst>
          </p:cNvPr>
          <p:cNvSpPr>
            <a:spLocks noGrp="1"/>
          </p:cNvSpPr>
          <p:nvPr>
            <p:ph type="title"/>
          </p:nvPr>
        </p:nvSpPr>
        <p:spPr>
          <a:xfrm>
            <a:off x="0" y="116114"/>
            <a:ext cx="12192000" cy="995153"/>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6431552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40215" y="1986280"/>
            <a:ext cx="8320114" cy="2236990"/>
          </a:xfrm>
        </p:spPr>
        <p:txBody>
          <a:bodyPr anchor="ctr">
            <a:normAutofit/>
          </a:bodyPr>
          <a:lstStyle>
            <a:lvl1pPr algn="l">
              <a:defRPr sz="4800" b="1">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840215" y="4524488"/>
            <a:ext cx="8320114" cy="398574"/>
          </a:xfrm>
        </p:spPr>
        <p:txBody>
          <a:bodyPr/>
          <a:lstStyle>
            <a:lvl1pPr marL="0" indent="0" algn="l">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7" name="Picture 6" descr="A white background with black and white clouds&#10;&#10;Description automatically generated">
            <a:extLst>
              <a:ext uri="{FF2B5EF4-FFF2-40B4-BE49-F238E27FC236}">
                <a16:creationId xmlns:a16="http://schemas.microsoft.com/office/drawing/2014/main" id="{EFECCD03-7F43-7C20-0872-8BBE92190629}"/>
              </a:ext>
            </a:extLst>
          </p:cNvPr>
          <p:cNvPicPr>
            <a:picLocks noChangeAspect="1"/>
          </p:cNvPicPr>
          <p:nvPr/>
        </p:nvPicPr>
        <p:blipFill rotWithShape="1">
          <a:blip r:embed="rId2">
            <a:extLst>
              <a:ext uri="{28A0092B-C50C-407E-A947-70E740481C1C}">
                <a14:useLocalDpi xmlns:a14="http://schemas.microsoft.com/office/drawing/2010/main" val="0"/>
              </a:ext>
            </a:extLst>
          </a:blip>
          <a:srcRect l="79342"/>
          <a:stretch/>
        </p:blipFill>
        <p:spPr>
          <a:xfrm>
            <a:off x="9673388" y="0"/>
            <a:ext cx="2518611" cy="6858000"/>
          </a:xfrm>
          <a:prstGeom prst="rect">
            <a:avLst/>
          </a:prstGeom>
        </p:spPr>
      </p:pic>
      <p:cxnSp>
        <p:nvCxnSpPr>
          <p:cNvPr id="8" name="Straight Connector 7">
            <a:extLst>
              <a:ext uri="{FF2B5EF4-FFF2-40B4-BE49-F238E27FC236}">
                <a16:creationId xmlns:a16="http://schemas.microsoft.com/office/drawing/2014/main" id="{9B280DEC-77E4-AC2E-34AE-001DCFC778D4}"/>
              </a:ext>
            </a:extLst>
          </p:cNvPr>
          <p:cNvCxnSpPr/>
          <p:nvPr/>
        </p:nvCxnSpPr>
        <p:spPr>
          <a:xfrm>
            <a:off x="840215" y="4373880"/>
            <a:ext cx="7189694"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pic>
        <p:nvPicPr>
          <p:cNvPr id="9" name="Picture 8" descr="A red and black screen&#10;&#10;Description automatically generated">
            <a:extLst>
              <a:ext uri="{FF2B5EF4-FFF2-40B4-BE49-F238E27FC236}">
                <a16:creationId xmlns:a16="http://schemas.microsoft.com/office/drawing/2014/main" id="{2882BB59-517B-787A-B89A-FE9A1012B8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952" y="538478"/>
            <a:ext cx="2836447" cy="1213999"/>
          </a:xfrm>
          <a:prstGeom prst="rect">
            <a:avLst/>
          </a:prstGeom>
        </p:spPr>
      </p:pic>
      <p:sp>
        <p:nvSpPr>
          <p:cNvPr id="17" name="Content Placeholder 16">
            <a:extLst>
              <a:ext uri="{FF2B5EF4-FFF2-40B4-BE49-F238E27FC236}">
                <a16:creationId xmlns:a16="http://schemas.microsoft.com/office/drawing/2014/main" id="{3394438B-748A-80C7-E676-5A3A814BE840}"/>
              </a:ext>
            </a:extLst>
          </p:cNvPr>
          <p:cNvSpPr>
            <a:spLocks noGrp="1"/>
          </p:cNvSpPr>
          <p:nvPr>
            <p:ph sz="quarter" idx="10" hasCustomPrompt="1"/>
          </p:nvPr>
        </p:nvSpPr>
        <p:spPr>
          <a:xfrm>
            <a:off x="839788" y="5208588"/>
            <a:ext cx="3879850" cy="398462"/>
          </a:xfrm>
        </p:spPr>
        <p:txBody>
          <a:bodyPr anchor="ctr"/>
          <a:lstStyle>
            <a:lvl1pPr marL="0" indent="0">
              <a:buNone/>
              <a:defRPr sz="1600">
                <a:latin typeface="Arial" panose="020B0604020202020204" pitchFamily="34" charset="0"/>
                <a:cs typeface="Arial" panose="020B0604020202020204" pitchFamily="34" charset="0"/>
              </a:defRPr>
            </a:lvl1pPr>
          </a:lstStyle>
          <a:p>
            <a:pPr lvl="0"/>
            <a:r>
              <a:rPr lang="en-US" dirty="0"/>
              <a:t>Date</a:t>
            </a:r>
          </a:p>
        </p:txBody>
      </p:sp>
      <p:sp>
        <p:nvSpPr>
          <p:cNvPr id="19" name="Content Placeholder 18">
            <a:extLst>
              <a:ext uri="{FF2B5EF4-FFF2-40B4-BE49-F238E27FC236}">
                <a16:creationId xmlns:a16="http://schemas.microsoft.com/office/drawing/2014/main" id="{4D2EB25D-0B17-6144-8D28-672D81430177}"/>
              </a:ext>
            </a:extLst>
          </p:cNvPr>
          <p:cNvSpPr>
            <a:spLocks noGrp="1"/>
          </p:cNvSpPr>
          <p:nvPr>
            <p:ph sz="quarter" idx="11" hasCustomPrompt="1"/>
          </p:nvPr>
        </p:nvSpPr>
        <p:spPr>
          <a:xfrm>
            <a:off x="839788" y="5772059"/>
            <a:ext cx="3879850" cy="427038"/>
          </a:xfrm>
        </p:spPr>
        <p:txBody>
          <a:bodyPr anchor="ctr">
            <a:normAutofit/>
          </a:bodyPr>
          <a:lstStyle>
            <a:lvl1pPr marL="0" indent="0">
              <a:buNone/>
              <a:defRPr sz="1600">
                <a:latin typeface="Arial" panose="020B0604020202020204" pitchFamily="34" charset="0"/>
                <a:cs typeface="Arial" panose="020B0604020202020204" pitchFamily="34" charset="0"/>
              </a:defRPr>
            </a:lvl1pPr>
          </a:lstStyle>
          <a:p>
            <a:pPr lvl="0"/>
            <a:r>
              <a:rPr lang="en-US" dirty="0"/>
              <a:t>Location</a:t>
            </a:r>
          </a:p>
        </p:txBody>
      </p:sp>
    </p:spTree>
    <p:extLst>
      <p:ext uri="{BB962C8B-B14F-4D97-AF65-F5344CB8AC3E}">
        <p14:creationId xmlns:p14="http://schemas.microsoft.com/office/powerpoint/2010/main" val="7323330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8200" y="520360"/>
            <a:ext cx="10515600" cy="2852737"/>
          </a:xfrm>
        </p:spPr>
        <p:txBody>
          <a:bodyPr anchor="ctr">
            <a:normAutofit/>
          </a:bodyPr>
          <a:lstStyle>
            <a:lvl1pPr algn="ctr">
              <a:defRPr sz="4800" b="1">
                <a:latin typeface="Arial" panose="020B0604020202020204" pitchFamily="34" charset="0"/>
                <a:cs typeface="Arial" panose="020B0604020202020204" pitchFamily="34" charset="0"/>
              </a:defRPr>
            </a:lvl1pPr>
          </a:lstStyle>
          <a:p>
            <a:r>
              <a:rPr lang="en-US"/>
              <a:t>Click to edit Master title style</a:t>
            </a:r>
            <a:endParaRPr lang="en-US" dirty="0"/>
          </a:p>
        </p:txBody>
      </p:sp>
      <p:cxnSp>
        <p:nvCxnSpPr>
          <p:cNvPr id="7" name="Straight Connector 6">
            <a:extLst>
              <a:ext uri="{FF2B5EF4-FFF2-40B4-BE49-F238E27FC236}">
                <a16:creationId xmlns:a16="http://schemas.microsoft.com/office/drawing/2014/main" id="{74BFD455-12CE-EC73-CDEA-8613D67DDC22}"/>
              </a:ext>
            </a:extLst>
          </p:cNvPr>
          <p:cNvCxnSpPr>
            <a:cxnSpLocks/>
          </p:cNvCxnSpPr>
          <p:nvPr/>
        </p:nvCxnSpPr>
        <p:spPr>
          <a:xfrm>
            <a:off x="782952" y="6337640"/>
            <a:ext cx="10687869"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pic>
        <p:nvPicPr>
          <p:cNvPr id="8" name="Picture 7" descr="A red and black screen&#10;&#10;Description automatically generated">
            <a:extLst>
              <a:ext uri="{FF2B5EF4-FFF2-40B4-BE49-F238E27FC236}">
                <a16:creationId xmlns:a16="http://schemas.microsoft.com/office/drawing/2014/main" id="{6C7EC2C4-9A1D-90CF-A221-861BD9CD87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5123641"/>
            <a:ext cx="2836447" cy="1213999"/>
          </a:xfrm>
          <a:prstGeom prst="rect">
            <a:avLst/>
          </a:prstGeom>
        </p:spPr>
      </p:pic>
      <p:sp>
        <p:nvSpPr>
          <p:cNvPr id="10" name="Content Placeholder 16">
            <a:extLst>
              <a:ext uri="{FF2B5EF4-FFF2-40B4-BE49-F238E27FC236}">
                <a16:creationId xmlns:a16="http://schemas.microsoft.com/office/drawing/2014/main" id="{98098395-7B41-FE2F-139C-F374638DF934}"/>
              </a:ext>
            </a:extLst>
          </p:cNvPr>
          <p:cNvSpPr>
            <a:spLocks noGrp="1"/>
          </p:cNvSpPr>
          <p:nvPr>
            <p:ph sz="quarter" idx="12" hasCustomPrompt="1"/>
          </p:nvPr>
        </p:nvSpPr>
        <p:spPr>
          <a:xfrm>
            <a:off x="7590971" y="5217001"/>
            <a:ext cx="3879850" cy="398462"/>
          </a:xfrm>
        </p:spPr>
        <p:txBody>
          <a:bodyPr anchor="ctr"/>
          <a:lstStyle>
            <a:lvl1pPr marL="0" indent="0" algn="r">
              <a:buNone/>
              <a:defRPr sz="1600">
                <a:latin typeface="Arial" panose="020B0604020202020204" pitchFamily="34" charset="0"/>
                <a:cs typeface="Arial" panose="020B0604020202020204" pitchFamily="34" charset="0"/>
              </a:defRPr>
            </a:lvl1pPr>
          </a:lstStyle>
          <a:p>
            <a:pPr lvl="0"/>
            <a:r>
              <a:rPr lang="en-US" dirty="0"/>
              <a:t>Date</a:t>
            </a:r>
          </a:p>
        </p:txBody>
      </p:sp>
      <p:sp>
        <p:nvSpPr>
          <p:cNvPr id="11" name="Content Placeholder 18">
            <a:extLst>
              <a:ext uri="{FF2B5EF4-FFF2-40B4-BE49-F238E27FC236}">
                <a16:creationId xmlns:a16="http://schemas.microsoft.com/office/drawing/2014/main" id="{71D97847-9401-7A9B-61B7-26011AAA1095}"/>
              </a:ext>
            </a:extLst>
          </p:cNvPr>
          <p:cNvSpPr>
            <a:spLocks noGrp="1"/>
          </p:cNvSpPr>
          <p:nvPr>
            <p:ph sz="quarter" idx="13" hasCustomPrompt="1"/>
          </p:nvPr>
        </p:nvSpPr>
        <p:spPr>
          <a:xfrm>
            <a:off x="7590971" y="5780472"/>
            <a:ext cx="3879850" cy="427038"/>
          </a:xfrm>
        </p:spPr>
        <p:txBody>
          <a:bodyPr anchor="ctr">
            <a:normAutofit/>
          </a:bodyPr>
          <a:lstStyle>
            <a:lvl1pPr marL="0" indent="0" algn="r">
              <a:buNone/>
              <a:defRPr sz="1600">
                <a:latin typeface="Arial" panose="020B0604020202020204" pitchFamily="34" charset="0"/>
                <a:cs typeface="Arial" panose="020B0604020202020204" pitchFamily="34" charset="0"/>
              </a:defRPr>
            </a:lvl1pPr>
          </a:lstStyle>
          <a:p>
            <a:pPr lvl="0"/>
            <a:r>
              <a:rPr lang="en-US" dirty="0"/>
              <a:t>Location</a:t>
            </a:r>
          </a:p>
        </p:txBody>
      </p:sp>
    </p:spTree>
    <p:extLst>
      <p:ext uri="{BB962C8B-B14F-4D97-AF65-F5344CB8AC3E}">
        <p14:creationId xmlns:p14="http://schemas.microsoft.com/office/powerpoint/2010/main" val="17030165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able of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74294-B957-7789-F518-05CADB1288C0}"/>
              </a:ext>
            </a:extLst>
          </p:cNvPr>
          <p:cNvSpPr>
            <a:spLocks noGrp="1"/>
          </p:cNvSpPr>
          <p:nvPr>
            <p:ph type="title"/>
          </p:nvPr>
        </p:nvSpPr>
        <p:spPr>
          <a:xfrm>
            <a:off x="0" y="0"/>
            <a:ext cx="12192000" cy="1325563"/>
          </a:xfrm>
        </p:spPr>
        <p:txBody>
          <a:bodyPr>
            <a:normAutofit/>
          </a:bodyPr>
          <a:lstStyle>
            <a:lvl1pPr algn="ctr">
              <a:defRPr sz="3200" b="1">
                <a:latin typeface="Arial" panose="020B0604020202020204" pitchFamily="34" charset="0"/>
                <a:cs typeface="Arial" panose="020B0604020202020204" pitchFamily="34" charset="0"/>
              </a:defRPr>
            </a:lvl1pPr>
          </a:lstStyle>
          <a:p>
            <a:r>
              <a:rPr lang="en-US"/>
              <a:t>Click to edit Master title style</a:t>
            </a:r>
          </a:p>
        </p:txBody>
      </p:sp>
      <p:pic>
        <p:nvPicPr>
          <p:cNvPr id="6" name="Picture 5" descr="A red and black screen&#10;&#10;Description automatically generated">
            <a:extLst>
              <a:ext uri="{FF2B5EF4-FFF2-40B4-BE49-F238E27FC236}">
                <a16:creationId xmlns:a16="http://schemas.microsoft.com/office/drawing/2014/main" id="{7F3DE781-92C8-A330-4C24-F643E9771C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Tree>
    <p:extLst>
      <p:ext uri="{BB962C8B-B14F-4D97-AF65-F5344CB8AC3E}">
        <p14:creationId xmlns:p14="http://schemas.microsoft.com/office/powerpoint/2010/main" val="9936906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842B22B-7FA6-02EF-F489-E88C9EFAC1D1}"/>
              </a:ext>
            </a:extLst>
          </p:cNvPr>
          <p:cNvSpPr/>
          <p:nvPr/>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0"/>
            <a:ext cx="12192000" cy="1061357"/>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838200" y="1443491"/>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9878786" y="6356350"/>
            <a:ext cx="560614" cy="365125"/>
          </a:xfrm>
        </p:spPr>
        <p:txBody>
          <a:bodyPr/>
          <a:lstStyle/>
          <a:p>
            <a:fld id="{F3D5F361-244D-405E-83FB-111DEBBCE348}" type="slidenum">
              <a:rPr lang="en-US" smtClean="0"/>
              <a:t>‹#›</a:t>
            </a:fld>
            <a:endParaRPr lang="en-US"/>
          </a:p>
        </p:txBody>
      </p:sp>
      <p:pic>
        <p:nvPicPr>
          <p:cNvPr id="8" name="Picture 7" descr="A red and black screen&#10;&#10;Description automatically generated">
            <a:extLst>
              <a:ext uri="{FF2B5EF4-FFF2-40B4-BE49-F238E27FC236}">
                <a16:creationId xmlns:a16="http://schemas.microsoft.com/office/drawing/2014/main" id="{880FC582-497B-8291-A236-D3CD437D19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2" name="Content Placeholder 11">
            <a:extLst>
              <a:ext uri="{FF2B5EF4-FFF2-40B4-BE49-F238E27FC236}">
                <a16:creationId xmlns:a16="http://schemas.microsoft.com/office/drawing/2014/main" id="{16CEB89A-E86D-35BB-A592-9C7EBF45498B}"/>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dirty="0"/>
              <a:t>Source</a:t>
            </a:r>
          </a:p>
        </p:txBody>
      </p:sp>
    </p:spTree>
    <p:extLst>
      <p:ext uri="{BB962C8B-B14F-4D97-AF65-F5344CB8AC3E}">
        <p14:creationId xmlns:p14="http://schemas.microsoft.com/office/powerpoint/2010/main" val="115333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31A8F-911E-09CA-B794-847250E06ED4}"/>
              </a:ext>
            </a:extLst>
          </p:cNvPr>
          <p:cNvSpPr>
            <a:spLocks noGrp="1"/>
          </p:cNvSpPr>
          <p:nvPr>
            <p:ph type="ctrTitle"/>
          </p:nvPr>
        </p:nvSpPr>
        <p:spPr>
          <a:xfrm>
            <a:off x="782952" y="3705726"/>
            <a:ext cx="7534880" cy="1748582"/>
          </a:xfrm>
        </p:spPr>
        <p:txBody>
          <a:bodyPr anchor="b"/>
          <a:lstStyle>
            <a:lvl1pPr algn="l">
              <a:defRPr sz="6000" b="1">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87A4C42C-91D2-A8C0-B363-2EC310641D5C}"/>
              </a:ext>
            </a:extLst>
          </p:cNvPr>
          <p:cNvSpPr>
            <a:spLocks noGrp="1"/>
          </p:cNvSpPr>
          <p:nvPr>
            <p:ph type="subTitle" idx="1"/>
          </p:nvPr>
        </p:nvSpPr>
        <p:spPr>
          <a:xfrm>
            <a:off x="840215" y="5807242"/>
            <a:ext cx="9144000" cy="365126"/>
          </a:xfrm>
        </p:spPr>
        <p:txBody>
          <a:bodyPr>
            <a:normAutofit/>
          </a:bodyPr>
          <a:lstStyle>
            <a:lvl1pPr marL="0" indent="0" algn="l">
              <a:buNone/>
              <a:defRPr sz="18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9" name="Picture 8" descr="A white background with black and white clouds&#10;&#10;Description automatically generated">
            <a:extLst>
              <a:ext uri="{FF2B5EF4-FFF2-40B4-BE49-F238E27FC236}">
                <a16:creationId xmlns:a16="http://schemas.microsoft.com/office/drawing/2014/main" id="{3D57004B-F061-80DF-1442-E3B002D7AAE6}"/>
              </a:ext>
            </a:extLst>
          </p:cNvPr>
          <p:cNvPicPr>
            <a:picLocks noChangeAspect="1"/>
          </p:cNvPicPr>
          <p:nvPr/>
        </p:nvPicPr>
        <p:blipFill rotWithShape="1">
          <a:blip r:embed="rId2">
            <a:extLst>
              <a:ext uri="{28A0092B-C50C-407E-A947-70E740481C1C}">
                <a14:useLocalDpi xmlns:a14="http://schemas.microsoft.com/office/drawing/2010/main" val="0"/>
              </a:ext>
            </a:extLst>
          </a:blip>
          <a:srcRect l="79342"/>
          <a:stretch/>
        </p:blipFill>
        <p:spPr>
          <a:xfrm>
            <a:off x="9673388" y="0"/>
            <a:ext cx="2518611" cy="6858000"/>
          </a:xfrm>
          <a:prstGeom prst="rect">
            <a:avLst/>
          </a:prstGeom>
        </p:spPr>
      </p:pic>
      <p:cxnSp>
        <p:nvCxnSpPr>
          <p:cNvPr id="10" name="Straight Connector 9">
            <a:extLst>
              <a:ext uri="{FF2B5EF4-FFF2-40B4-BE49-F238E27FC236}">
                <a16:creationId xmlns:a16="http://schemas.microsoft.com/office/drawing/2014/main" id="{03868222-9373-4294-ABE4-7FF25C7739A6}"/>
              </a:ext>
            </a:extLst>
          </p:cNvPr>
          <p:cNvCxnSpPr/>
          <p:nvPr/>
        </p:nvCxnSpPr>
        <p:spPr>
          <a:xfrm>
            <a:off x="840215" y="5629627"/>
            <a:ext cx="7189694"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sp>
        <p:nvSpPr>
          <p:cNvPr id="6" name="Slide Number Placeholder 5">
            <a:extLst>
              <a:ext uri="{FF2B5EF4-FFF2-40B4-BE49-F238E27FC236}">
                <a16:creationId xmlns:a16="http://schemas.microsoft.com/office/drawing/2014/main" id="{C2AEAADC-9CB6-4EBF-A225-BF87F4EFB118}"/>
              </a:ext>
            </a:extLst>
          </p:cNvPr>
          <p:cNvSpPr>
            <a:spLocks noGrp="1"/>
          </p:cNvSpPr>
          <p:nvPr>
            <p:ph type="sldNum" sz="quarter" idx="12"/>
          </p:nvPr>
        </p:nvSpPr>
        <p:spPr/>
        <p:txBody>
          <a:bodyPr/>
          <a:lstStyle/>
          <a:p>
            <a:fld id="{01B9AD90-D8C5-42B1-AC8B-29A3D4B95D55}" type="slidenum">
              <a:rPr lang="en-US" smtClean="0"/>
              <a:t>‹#›</a:t>
            </a:fld>
            <a:endParaRPr lang="en-US"/>
          </a:p>
        </p:txBody>
      </p:sp>
      <p:pic>
        <p:nvPicPr>
          <p:cNvPr id="4" name="Picture 3" descr="A white background with black and white clouds&#10;&#10;Description automatically generated">
            <a:extLst>
              <a:ext uri="{FF2B5EF4-FFF2-40B4-BE49-F238E27FC236}">
                <a16:creationId xmlns:a16="http://schemas.microsoft.com/office/drawing/2014/main" id="{E4D907CB-895D-877E-8434-3426F2E428F3}"/>
              </a:ext>
            </a:extLst>
          </p:cNvPr>
          <p:cNvPicPr>
            <a:picLocks noChangeAspect="1"/>
          </p:cNvPicPr>
          <p:nvPr/>
        </p:nvPicPr>
        <p:blipFill rotWithShape="1">
          <a:blip r:embed="rId2">
            <a:extLst>
              <a:ext uri="{28A0092B-C50C-407E-A947-70E740481C1C}">
                <a14:useLocalDpi xmlns:a14="http://schemas.microsoft.com/office/drawing/2010/main" val="0"/>
              </a:ext>
            </a:extLst>
          </a:blip>
          <a:srcRect l="79342"/>
          <a:stretch/>
        </p:blipFill>
        <p:spPr>
          <a:xfrm>
            <a:off x="9673388" y="0"/>
            <a:ext cx="2518611" cy="6858000"/>
          </a:xfrm>
          <a:prstGeom prst="rect">
            <a:avLst/>
          </a:prstGeom>
        </p:spPr>
      </p:pic>
      <p:cxnSp>
        <p:nvCxnSpPr>
          <p:cNvPr id="5" name="Straight Connector 4">
            <a:extLst>
              <a:ext uri="{FF2B5EF4-FFF2-40B4-BE49-F238E27FC236}">
                <a16:creationId xmlns:a16="http://schemas.microsoft.com/office/drawing/2014/main" id="{70D719FC-1720-F2A7-D839-80F4C5057597}"/>
              </a:ext>
            </a:extLst>
          </p:cNvPr>
          <p:cNvCxnSpPr/>
          <p:nvPr/>
        </p:nvCxnSpPr>
        <p:spPr>
          <a:xfrm>
            <a:off x="840215" y="5629627"/>
            <a:ext cx="7189694"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pic>
        <p:nvPicPr>
          <p:cNvPr id="12" name="Picture 11" descr="A red and black logo&#10;&#10;Description automatically generated">
            <a:extLst>
              <a:ext uri="{FF2B5EF4-FFF2-40B4-BE49-F238E27FC236}">
                <a16:creationId xmlns:a16="http://schemas.microsoft.com/office/drawing/2014/main" id="{A9AC2C7C-41E3-4813-64AF-84D115A34B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2952" y="833273"/>
            <a:ext cx="3462699" cy="1482035"/>
          </a:xfrm>
          <a:prstGeom prst="rect">
            <a:avLst/>
          </a:prstGeom>
        </p:spPr>
      </p:pic>
    </p:spTree>
    <p:extLst>
      <p:ext uri="{BB962C8B-B14F-4D97-AF65-F5344CB8AC3E}">
        <p14:creationId xmlns:p14="http://schemas.microsoft.com/office/powerpoint/2010/main" val="30313863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wo Graphs - No Titles">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838200" y="1575594"/>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575594"/>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a:extLst>
              <a:ext uri="{FF2B5EF4-FFF2-40B4-BE49-F238E27FC236}">
                <a16:creationId xmlns:a16="http://schemas.microsoft.com/office/drawing/2014/main" id="{8BC8E5A4-E344-9DAA-0FF2-E0C94B04BE07}"/>
              </a:ext>
            </a:extLst>
          </p:cNvPr>
          <p:cNvSpPr/>
          <p:nvPr/>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D433B8C2-D23C-C480-7872-264EDF30786D}"/>
              </a:ext>
            </a:extLst>
          </p:cNvPr>
          <p:cNvSpPr>
            <a:spLocks noGrp="1"/>
          </p:cNvSpPr>
          <p:nvPr>
            <p:ph type="sldNum" sz="quarter" idx="12"/>
          </p:nvPr>
        </p:nvSpPr>
        <p:spPr>
          <a:xfrm>
            <a:off x="9878786" y="6356350"/>
            <a:ext cx="560614" cy="365125"/>
          </a:xfrm>
        </p:spPr>
        <p:txBody>
          <a:bodyPr/>
          <a:lstStyle/>
          <a:p>
            <a:fld id="{F3D5F361-244D-405E-83FB-111DEBBCE348}" type="slidenum">
              <a:rPr lang="en-US" smtClean="0"/>
              <a:t>‹#›</a:t>
            </a:fld>
            <a:endParaRPr lang="en-US"/>
          </a:p>
        </p:txBody>
      </p:sp>
      <p:pic>
        <p:nvPicPr>
          <p:cNvPr id="12" name="Picture 11" descr="A red and black screen&#10;&#10;Description automatically generated">
            <a:extLst>
              <a:ext uri="{FF2B5EF4-FFF2-40B4-BE49-F238E27FC236}">
                <a16:creationId xmlns:a16="http://schemas.microsoft.com/office/drawing/2014/main" id="{487D6F19-0921-0216-45E6-8FF87B7A57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4" name="Content Placeholder 11">
            <a:extLst>
              <a:ext uri="{FF2B5EF4-FFF2-40B4-BE49-F238E27FC236}">
                <a16:creationId xmlns:a16="http://schemas.microsoft.com/office/drawing/2014/main" id="{571DB394-7C17-9E3F-26DC-FD96C917E278}"/>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dirty="0"/>
              <a:t>Source</a:t>
            </a:r>
          </a:p>
        </p:txBody>
      </p:sp>
    </p:spTree>
    <p:extLst>
      <p:ext uri="{BB962C8B-B14F-4D97-AF65-F5344CB8AC3E}">
        <p14:creationId xmlns:p14="http://schemas.microsoft.com/office/powerpoint/2010/main" val="39456113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wo Graphs with Titles">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838200" y="1501549"/>
            <a:ext cx="5157787" cy="823912"/>
          </a:xfrm>
        </p:spPr>
        <p:txBody>
          <a:bodyPr anchor="ctr">
            <a:normAutofit/>
          </a:bodyPr>
          <a:lstStyle>
            <a:lvl1pPr marL="0" indent="0">
              <a:buNone/>
              <a:defRPr sz="1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8200" y="2325461"/>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0612" y="1501549"/>
            <a:ext cx="5183188" cy="823912"/>
          </a:xfrm>
        </p:spPr>
        <p:txBody>
          <a:bodyPr anchor="ctr">
            <a:normAutofit/>
          </a:bodyPr>
          <a:lstStyle>
            <a:lvl1pPr marL="0" indent="0">
              <a:buNone/>
              <a:defRPr sz="1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0612" y="2325461"/>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Rectangle 9">
            <a:extLst>
              <a:ext uri="{FF2B5EF4-FFF2-40B4-BE49-F238E27FC236}">
                <a16:creationId xmlns:a16="http://schemas.microsoft.com/office/drawing/2014/main" id="{D8C02174-DDA2-89DE-22E7-A7D32797641E}"/>
              </a:ext>
            </a:extLst>
          </p:cNvPr>
          <p:cNvSpPr/>
          <p:nvPr/>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33BAEC58-C607-1133-9390-10C4AD562301}"/>
              </a:ext>
            </a:extLst>
          </p:cNvPr>
          <p:cNvSpPr>
            <a:spLocks noGrp="1"/>
          </p:cNvSpPr>
          <p:nvPr>
            <p:ph type="sldNum" sz="quarter" idx="12"/>
          </p:nvPr>
        </p:nvSpPr>
        <p:spPr>
          <a:xfrm>
            <a:off x="9878786" y="6356350"/>
            <a:ext cx="560614" cy="365125"/>
          </a:xfrm>
        </p:spPr>
        <p:txBody>
          <a:bodyPr/>
          <a:lstStyle/>
          <a:p>
            <a:fld id="{F3D5F361-244D-405E-83FB-111DEBBCE348}" type="slidenum">
              <a:rPr lang="en-US" smtClean="0"/>
              <a:t>‹#›</a:t>
            </a:fld>
            <a:endParaRPr lang="en-US"/>
          </a:p>
        </p:txBody>
      </p:sp>
      <p:pic>
        <p:nvPicPr>
          <p:cNvPr id="13" name="Picture 12" descr="A red and black screen&#10;&#10;Description automatically generated">
            <a:extLst>
              <a:ext uri="{FF2B5EF4-FFF2-40B4-BE49-F238E27FC236}">
                <a16:creationId xmlns:a16="http://schemas.microsoft.com/office/drawing/2014/main" id="{AF7DE81B-4219-171A-2A70-23BF643681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5" name="Content Placeholder 11">
            <a:extLst>
              <a:ext uri="{FF2B5EF4-FFF2-40B4-BE49-F238E27FC236}">
                <a16:creationId xmlns:a16="http://schemas.microsoft.com/office/drawing/2014/main" id="{4BF04886-7D38-52E9-ED5A-654EF4737A55}"/>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dirty="0"/>
              <a:t>Source</a:t>
            </a:r>
          </a:p>
        </p:txBody>
      </p:sp>
    </p:spTree>
    <p:extLst>
      <p:ext uri="{BB962C8B-B14F-4D97-AF65-F5344CB8AC3E}">
        <p14:creationId xmlns:p14="http://schemas.microsoft.com/office/powerpoint/2010/main" val="5859147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14061"/>
            <a:ext cx="12192000" cy="1325563"/>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6" name="Rectangle 5">
            <a:extLst>
              <a:ext uri="{FF2B5EF4-FFF2-40B4-BE49-F238E27FC236}">
                <a16:creationId xmlns:a16="http://schemas.microsoft.com/office/drawing/2014/main" id="{F85505F4-CE14-3E25-C9E2-34C2188B0070}"/>
              </a:ext>
            </a:extLst>
          </p:cNvPr>
          <p:cNvSpPr/>
          <p:nvPr/>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0BB8A18B-4CFB-5CAA-30DE-A3ECA01D7E67}"/>
              </a:ext>
            </a:extLst>
          </p:cNvPr>
          <p:cNvSpPr>
            <a:spLocks noGrp="1"/>
          </p:cNvSpPr>
          <p:nvPr>
            <p:ph type="sldNum" sz="quarter" idx="12"/>
          </p:nvPr>
        </p:nvSpPr>
        <p:spPr>
          <a:xfrm>
            <a:off x="9878786" y="6356350"/>
            <a:ext cx="560614" cy="365125"/>
          </a:xfrm>
        </p:spPr>
        <p:txBody>
          <a:bodyPr/>
          <a:lstStyle/>
          <a:p>
            <a:fld id="{F3D5F361-244D-405E-83FB-111DEBBCE348}" type="slidenum">
              <a:rPr lang="en-US" smtClean="0"/>
              <a:t>‹#›</a:t>
            </a:fld>
            <a:endParaRPr lang="en-US"/>
          </a:p>
        </p:txBody>
      </p:sp>
      <p:pic>
        <p:nvPicPr>
          <p:cNvPr id="9" name="Picture 8" descr="A red and black screen&#10;&#10;Description automatically generated">
            <a:extLst>
              <a:ext uri="{FF2B5EF4-FFF2-40B4-BE49-F238E27FC236}">
                <a16:creationId xmlns:a16="http://schemas.microsoft.com/office/drawing/2014/main" id="{CC1D363B-7346-A9DC-E2E0-1B714C169F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2" name="Content Placeholder 11">
            <a:extLst>
              <a:ext uri="{FF2B5EF4-FFF2-40B4-BE49-F238E27FC236}">
                <a16:creationId xmlns:a16="http://schemas.microsoft.com/office/drawing/2014/main" id="{F83C215F-D5DF-1FCF-DBCB-C2413C4BBDD6}"/>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dirty="0"/>
              <a:t>Source</a:t>
            </a:r>
          </a:p>
        </p:txBody>
      </p:sp>
    </p:spTree>
    <p:extLst>
      <p:ext uri="{BB962C8B-B14F-4D97-AF65-F5344CB8AC3E}">
        <p14:creationId xmlns:p14="http://schemas.microsoft.com/office/powerpoint/2010/main" val="731899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66EA9-8CA0-080E-64A5-DBC44B5BCB0A}"/>
              </a:ext>
            </a:extLst>
          </p:cNvPr>
          <p:cNvSpPr>
            <a:spLocks noGrp="1"/>
          </p:cNvSpPr>
          <p:nvPr>
            <p:ph type="title"/>
          </p:nvPr>
        </p:nvSpPr>
        <p:spPr>
          <a:xfrm>
            <a:off x="266700" y="365125"/>
            <a:ext cx="4114800" cy="1806575"/>
          </a:xfrm>
        </p:spPr>
        <p:txBody>
          <a:bodyPr>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6" name="Rectangle 5">
            <a:extLst>
              <a:ext uri="{FF2B5EF4-FFF2-40B4-BE49-F238E27FC236}">
                <a16:creationId xmlns:a16="http://schemas.microsoft.com/office/drawing/2014/main" id="{C4AD61FD-56B5-2540-DD88-E2342E526A61}"/>
              </a:ext>
            </a:extLst>
          </p:cNvPr>
          <p:cNvSpPr/>
          <p:nvPr/>
        </p:nvSpPr>
        <p:spPr>
          <a:xfrm>
            <a:off x="4555671" y="0"/>
            <a:ext cx="7636329"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F7D0CE23-0773-0F75-28AB-48CB31F2D024}"/>
              </a:ext>
            </a:extLst>
          </p:cNvPr>
          <p:cNvSpPr>
            <a:spLocks noGrp="1"/>
          </p:cNvSpPr>
          <p:nvPr>
            <p:ph type="sldNum" sz="quarter" idx="12"/>
          </p:nvPr>
        </p:nvSpPr>
        <p:spPr>
          <a:xfrm>
            <a:off x="9941875" y="6344330"/>
            <a:ext cx="1969807" cy="365125"/>
          </a:xfrm>
        </p:spPr>
        <p:txBody>
          <a:bodyPr/>
          <a:lstStyle/>
          <a:p>
            <a:fld id="{F3D5F361-244D-405E-83FB-111DEBBCE348}" type="slidenum">
              <a:rPr lang="en-US" smtClean="0"/>
              <a:t>‹#›</a:t>
            </a:fld>
            <a:endParaRPr lang="en-US"/>
          </a:p>
        </p:txBody>
      </p:sp>
      <p:sp>
        <p:nvSpPr>
          <p:cNvPr id="8" name="Content Placeholder 7">
            <a:extLst>
              <a:ext uri="{FF2B5EF4-FFF2-40B4-BE49-F238E27FC236}">
                <a16:creationId xmlns:a16="http://schemas.microsoft.com/office/drawing/2014/main" id="{58312C99-4FB2-EEFF-2D17-14A7F54E9D47}"/>
              </a:ext>
            </a:extLst>
          </p:cNvPr>
          <p:cNvSpPr>
            <a:spLocks noGrp="1"/>
          </p:cNvSpPr>
          <p:nvPr>
            <p:ph sz="quarter" idx="13"/>
          </p:nvPr>
        </p:nvSpPr>
        <p:spPr>
          <a:xfrm>
            <a:off x="266700" y="2441575"/>
            <a:ext cx="4114800" cy="36401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11">
            <a:extLst>
              <a:ext uri="{FF2B5EF4-FFF2-40B4-BE49-F238E27FC236}">
                <a16:creationId xmlns:a16="http://schemas.microsoft.com/office/drawing/2014/main" id="{2D9D78D9-8D71-F735-93F4-626F74757A46}"/>
              </a:ext>
            </a:extLst>
          </p:cNvPr>
          <p:cNvSpPr>
            <a:spLocks noGrp="1"/>
          </p:cNvSpPr>
          <p:nvPr>
            <p:ph sz="quarter" idx="14" hasCustomPrompt="1"/>
          </p:nvPr>
        </p:nvSpPr>
        <p:spPr>
          <a:xfrm>
            <a:off x="4822258" y="6347959"/>
            <a:ext cx="4839299"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dirty="0"/>
              <a:t>Source</a:t>
            </a:r>
          </a:p>
        </p:txBody>
      </p:sp>
      <p:pic>
        <p:nvPicPr>
          <p:cNvPr id="10" name="Picture 9" descr="A red and black screen&#10;&#10;Description automatically generated">
            <a:extLst>
              <a:ext uri="{FF2B5EF4-FFF2-40B4-BE49-F238E27FC236}">
                <a16:creationId xmlns:a16="http://schemas.microsoft.com/office/drawing/2014/main" id="{AF0A146E-2564-CE73-FA76-58EA342358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 y="6236996"/>
            <a:ext cx="1371610" cy="587049"/>
          </a:xfrm>
          <a:prstGeom prst="rect">
            <a:avLst/>
          </a:prstGeom>
        </p:spPr>
      </p:pic>
    </p:spTree>
    <p:extLst>
      <p:ext uri="{BB962C8B-B14F-4D97-AF65-F5344CB8AC3E}">
        <p14:creationId xmlns:p14="http://schemas.microsoft.com/office/powerpoint/2010/main" val="11105742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66EA9-8CA0-080E-64A5-DBC44B5BCB0A}"/>
              </a:ext>
            </a:extLst>
          </p:cNvPr>
          <p:cNvSpPr>
            <a:spLocks noGrp="1"/>
          </p:cNvSpPr>
          <p:nvPr>
            <p:ph type="title"/>
          </p:nvPr>
        </p:nvSpPr>
        <p:spPr>
          <a:xfrm>
            <a:off x="266700" y="365125"/>
            <a:ext cx="4114800" cy="1806575"/>
          </a:xfrm>
        </p:spPr>
        <p:txBody>
          <a:bodyPr>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6" name="Rectangle 5">
            <a:extLst>
              <a:ext uri="{FF2B5EF4-FFF2-40B4-BE49-F238E27FC236}">
                <a16:creationId xmlns:a16="http://schemas.microsoft.com/office/drawing/2014/main" id="{C4AD61FD-56B5-2540-DD88-E2342E526A61}"/>
              </a:ext>
            </a:extLst>
          </p:cNvPr>
          <p:cNvSpPr/>
          <p:nvPr/>
        </p:nvSpPr>
        <p:spPr>
          <a:xfrm>
            <a:off x="4555671" y="0"/>
            <a:ext cx="7636329"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Content Placeholder 7">
            <a:extLst>
              <a:ext uri="{FF2B5EF4-FFF2-40B4-BE49-F238E27FC236}">
                <a16:creationId xmlns:a16="http://schemas.microsoft.com/office/drawing/2014/main" id="{58312C99-4FB2-EEFF-2D17-14A7F54E9D47}"/>
              </a:ext>
            </a:extLst>
          </p:cNvPr>
          <p:cNvSpPr>
            <a:spLocks noGrp="1"/>
          </p:cNvSpPr>
          <p:nvPr>
            <p:ph sz="quarter" idx="13"/>
          </p:nvPr>
        </p:nvSpPr>
        <p:spPr>
          <a:xfrm>
            <a:off x="266700" y="2441575"/>
            <a:ext cx="4114800" cy="36401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Slide Number Placeholder 4">
            <a:extLst>
              <a:ext uri="{FF2B5EF4-FFF2-40B4-BE49-F238E27FC236}">
                <a16:creationId xmlns:a16="http://schemas.microsoft.com/office/drawing/2014/main" id="{48D25DD4-F2AF-E7C3-E652-335AF2F8D7CB}"/>
              </a:ext>
            </a:extLst>
          </p:cNvPr>
          <p:cNvSpPr>
            <a:spLocks noGrp="1"/>
          </p:cNvSpPr>
          <p:nvPr>
            <p:ph type="sldNum" sz="quarter" idx="12"/>
          </p:nvPr>
        </p:nvSpPr>
        <p:spPr>
          <a:xfrm>
            <a:off x="9941875" y="6344330"/>
            <a:ext cx="1969807" cy="365125"/>
          </a:xfrm>
        </p:spPr>
        <p:txBody>
          <a:bodyPr/>
          <a:lstStyle>
            <a:lvl1pPr>
              <a:defRPr>
                <a:solidFill>
                  <a:schemeClr val="bg1"/>
                </a:solidFill>
              </a:defRPr>
            </a:lvl1pPr>
          </a:lstStyle>
          <a:p>
            <a:fld id="{F3D5F361-244D-405E-83FB-111DEBBCE348}" type="slidenum">
              <a:rPr lang="en-US" smtClean="0"/>
              <a:t>‹#›</a:t>
            </a:fld>
            <a:endParaRPr lang="en-US"/>
          </a:p>
        </p:txBody>
      </p:sp>
      <p:sp>
        <p:nvSpPr>
          <p:cNvPr id="12" name="Content Placeholder 11">
            <a:extLst>
              <a:ext uri="{FF2B5EF4-FFF2-40B4-BE49-F238E27FC236}">
                <a16:creationId xmlns:a16="http://schemas.microsoft.com/office/drawing/2014/main" id="{E3563381-989F-0D94-917D-5C392A7C15FC}"/>
              </a:ext>
            </a:extLst>
          </p:cNvPr>
          <p:cNvSpPr>
            <a:spLocks noGrp="1"/>
          </p:cNvSpPr>
          <p:nvPr>
            <p:ph sz="quarter" idx="14" hasCustomPrompt="1"/>
          </p:nvPr>
        </p:nvSpPr>
        <p:spPr>
          <a:xfrm>
            <a:off x="4822258" y="6347959"/>
            <a:ext cx="4839299" cy="365125"/>
          </a:xfrm>
        </p:spPr>
        <p:txBody>
          <a:bodyPr anchor="ctr">
            <a:normAutofit/>
          </a:bodyPr>
          <a:lstStyle>
            <a:lvl1pPr marL="0" indent="0">
              <a:buNone/>
              <a:defRPr sz="1000">
                <a:solidFill>
                  <a:schemeClr val="bg1"/>
                </a:solidFill>
                <a:latin typeface="Arial" panose="020B0604020202020204" pitchFamily="34" charset="0"/>
                <a:cs typeface="Arial" panose="020B0604020202020204" pitchFamily="34" charset="0"/>
              </a:defRPr>
            </a:lvl1pPr>
          </a:lstStyle>
          <a:p>
            <a:pPr lvl="0"/>
            <a:r>
              <a:rPr lang="en-US" dirty="0"/>
              <a:t>Source</a:t>
            </a:r>
          </a:p>
        </p:txBody>
      </p:sp>
      <p:pic>
        <p:nvPicPr>
          <p:cNvPr id="13" name="Picture 12" descr="A red and black screen&#10;&#10;Description automatically generated">
            <a:extLst>
              <a:ext uri="{FF2B5EF4-FFF2-40B4-BE49-F238E27FC236}">
                <a16:creationId xmlns:a16="http://schemas.microsoft.com/office/drawing/2014/main" id="{84D26C60-B76F-3F14-4DE3-7A71DF965D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 y="6236996"/>
            <a:ext cx="1371610" cy="587049"/>
          </a:xfrm>
          <a:prstGeom prst="rect">
            <a:avLst/>
          </a:prstGeom>
        </p:spPr>
      </p:pic>
    </p:spTree>
    <p:extLst>
      <p:ext uri="{BB962C8B-B14F-4D97-AF65-F5344CB8AC3E}">
        <p14:creationId xmlns:p14="http://schemas.microsoft.com/office/powerpoint/2010/main" val="20775285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For Map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C724566-1753-4CEC-8DDF-C39DF84D8BD0}"/>
              </a:ext>
            </a:extLst>
          </p:cNvPr>
          <p:cNvSpPr/>
          <p:nvPr/>
        </p:nvSpPr>
        <p:spPr>
          <a:xfrm>
            <a:off x="0" y="6385099"/>
            <a:ext cx="12192000" cy="47290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5">
            <a:extLst>
              <a:ext uri="{FF2B5EF4-FFF2-40B4-BE49-F238E27FC236}">
                <a16:creationId xmlns:a16="http://schemas.microsoft.com/office/drawing/2014/main" id="{C520C1EA-09F2-620A-4BC4-23E0CDC1AF70}"/>
              </a:ext>
            </a:extLst>
          </p:cNvPr>
          <p:cNvSpPr>
            <a:spLocks noGrp="1"/>
          </p:cNvSpPr>
          <p:nvPr>
            <p:ph type="sldNum" sz="quarter" idx="12"/>
          </p:nvPr>
        </p:nvSpPr>
        <p:spPr>
          <a:xfrm>
            <a:off x="9878786" y="6481081"/>
            <a:ext cx="560614" cy="365125"/>
          </a:xfrm>
        </p:spPr>
        <p:txBody>
          <a:bodyPr/>
          <a:lstStyle/>
          <a:p>
            <a:fld id="{F3D5F361-244D-405E-83FB-111DEBBCE348}" type="slidenum">
              <a:rPr lang="en-US" smtClean="0"/>
              <a:t>‹#›</a:t>
            </a:fld>
            <a:endParaRPr lang="en-US"/>
          </a:p>
        </p:txBody>
      </p:sp>
      <p:pic>
        <p:nvPicPr>
          <p:cNvPr id="11" name="Picture 10" descr="A red and black screen&#10;&#10;Description automatically generated">
            <a:extLst>
              <a:ext uri="{FF2B5EF4-FFF2-40B4-BE49-F238E27FC236}">
                <a16:creationId xmlns:a16="http://schemas.microsoft.com/office/drawing/2014/main" id="{B5DE2CFD-369A-41C7-4BAC-78A5CF4DBF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06784" y="6391901"/>
            <a:ext cx="1104909" cy="472901"/>
          </a:xfrm>
          <a:prstGeom prst="rect">
            <a:avLst/>
          </a:prstGeom>
        </p:spPr>
      </p:pic>
      <p:sp>
        <p:nvSpPr>
          <p:cNvPr id="12" name="Title 11">
            <a:extLst>
              <a:ext uri="{FF2B5EF4-FFF2-40B4-BE49-F238E27FC236}">
                <a16:creationId xmlns:a16="http://schemas.microsoft.com/office/drawing/2014/main" id="{DB4A58DA-AC0A-5FCE-97CF-B97AF83D97E2}"/>
              </a:ext>
            </a:extLst>
          </p:cNvPr>
          <p:cNvSpPr>
            <a:spLocks noGrp="1"/>
          </p:cNvSpPr>
          <p:nvPr>
            <p:ph type="title"/>
          </p:nvPr>
        </p:nvSpPr>
        <p:spPr>
          <a:xfrm>
            <a:off x="425695" y="373639"/>
            <a:ext cx="3566641" cy="1928690"/>
          </a:xfrm>
        </p:spPr>
        <p:txBody>
          <a:bodyPr>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6" name="Content Placeholder 11">
            <a:extLst>
              <a:ext uri="{FF2B5EF4-FFF2-40B4-BE49-F238E27FC236}">
                <a16:creationId xmlns:a16="http://schemas.microsoft.com/office/drawing/2014/main" id="{5D97DB4E-EF5B-C160-7B8F-0FF446FAE8E4}"/>
              </a:ext>
            </a:extLst>
          </p:cNvPr>
          <p:cNvSpPr>
            <a:spLocks noGrp="1"/>
          </p:cNvSpPr>
          <p:nvPr>
            <p:ph sz="quarter" idx="13" hasCustomPrompt="1"/>
          </p:nvPr>
        </p:nvSpPr>
        <p:spPr>
          <a:xfrm>
            <a:off x="209437" y="6481081"/>
            <a:ext cx="9459912"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dirty="0"/>
              <a:t>Source</a:t>
            </a:r>
          </a:p>
        </p:txBody>
      </p:sp>
    </p:spTree>
    <p:extLst>
      <p:ext uri="{BB962C8B-B14F-4D97-AF65-F5344CB8AC3E}">
        <p14:creationId xmlns:p14="http://schemas.microsoft.com/office/powerpoint/2010/main" val="350237416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80935520-79A1-69C1-3BEA-5B369ADB9C31}"/>
              </a:ext>
            </a:extLst>
          </p:cNvPr>
          <p:cNvSpPr/>
          <p:nvPr/>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5">
            <a:extLst>
              <a:ext uri="{FF2B5EF4-FFF2-40B4-BE49-F238E27FC236}">
                <a16:creationId xmlns:a16="http://schemas.microsoft.com/office/drawing/2014/main" id="{359A50C3-4F63-EF8E-54E9-F6148A274FA1}"/>
              </a:ext>
            </a:extLst>
          </p:cNvPr>
          <p:cNvSpPr>
            <a:spLocks noGrp="1"/>
          </p:cNvSpPr>
          <p:nvPr>
            <p:ph type="sldNum" sz="quarter" idx="12"/>
          </p:nvPr>
        </p:nvSpPr>
        <p:spPr>
          <a:xfrm>
            <a:off x="9878786" y="6356350"/>
            <a:ext cx="560614" cy="365125"/>
          </a:xfrm>
        </p:spPr>
        <p:txBody>
          <a:bodyPr/>
          <a:lstStyle/>
          <a:p>
            <a:fld id="{F3D5F361-244D-405E-83FB-111DEBBCE348}" type="slidenum">
              <a:rPr lang="en-US" smtClean="0"/>
              <a:t>‹#›</a:t>
            </a:fld>
            <a:endParaRPr lang="en-US"/>
          </a:p>
        </p:txBody>
      </p:sp>
      <p:pic>
        <p:nvPicPr>
          <p:cNvPr id="11" name="Picture 10" descr="A red and black screen&#10;&#10;Description automatically generated">
            <a:extLst>
              <a:ext uri="{FF2B5EF4-FFF2-40B4-BE49-F238E27FC236}">
                <a16:creationId xmlns:a16="http://schemas.microsoft.com/office/drawing/2014/main" id="{C1D34EB7-6398-82A1-2FD1-29144BC36B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3" name="Content Placeholder 11">
            <a:extLst>
              <a:ext uri="{FF2B5EF4-FFF2-40B4-BE49-F238E27FC236}">
                <a16:creationId xmlns:a16="http://schemas.microsoft.com/office/drawing/2014/main" id="{0EE4E234-E343-7B85-A51A-F699450EF5B2}"/>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dirty="0"/>
              <a:t>Source</a:t>
            </a:r>
          </a:p>
        </p:txBody>
      </p:sp>
    </p:spTree>
    <p:extLst>
      <p:ext uri="{BB962C8B-B14F-4D97-AF65-F5344CB8AC3E}">
        <p14:creationId xmlns:p14="http://schemas.microsoft.com/office/powerpoint/2010/main" val="2122243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10744200" y="6356350"/>
            <a:ext cx="609600" cy="365125"/>
          </a:xfrm>
        </p:spPr>
        <p:txBody>
          <a:bodyPr/>
          <a:lstStyle/>
          <a:p>
            <a:fld id="{F3D5F361-244D-405E-83FB-111DEBBCE348}" type="slidenum">
              <a:rPr lang="en-US" smtClean="0"/>
              <a:t>‹#›</a:t>
            </a:fld>
            <a:endParaRPr lang="en-US"/>
          </a:p>
        </p:txBody>
      </p:sp>
      <p:sp>
        <p:nvSpPr>
          <p:cNvPr id="8" name="Rectangle 7">
            <a:extLst>
              <a:ext uri="{FF2B5EF4-FFF2-40B4-BE49-F238E27FC236}">
                <a16:creationId xmlns:a16="http://schemas.microsoft.com/office/drawing/2014/main" id="{0A57CF5C-4452-6AF8-6C94-8AD3D6EBFAFB}"/>
              </a:ext>
            </a:extLst>
          </p:cNvPr>
          <p:cNvSpPr/>
          <p:nvPr/>
        </p:nvSpPr>
        <p:spPr>
          <a:xfrm rot="5400000">
            <a:off x="-3088482" y="3088481"/>
            <a:ext cx="6858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ue and white state with a white star&#10;&#10;Description automatically generated">
            <a:extLst>
              <a:ext uri="{FF2B5EF4-FFF2-40B4-BE49-F238E27FC236}">
                <a16:creationId xmlns:a16="http://schemas.microsoft.com/office/drawing/2014/main" id="{BCC0FCB2-D3C6-F9BC-68FD-3BEF37C327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779" y="6262434"/>
            <a:ext cx="463720" cy="459041"/>
          </a:xfrm>
          <a:prstGeom prst="rect">
            <a:avLst/>
          </a:prstGeom>
        </p:spPr>
      </p:pic>
      <p:sp>
        <p:nvSpPr>
          <p:cNvPr id="13" name="Content Placeholder 11">
            <a:extLst>
              <a:ext uri="{FF2B5EF4-FFF2-40B4-BE49-F238E27FC236}">
                <a16:creationId xmlns:a16="http://schemas.microsoft.com/office/drawing/2014/main" id="{F2527929-019A-1596-2A8C-8D1F60EF6B6D}"/>
              </a:ext>
            </a:extLst>
          </p:cNvPr>
          <p:cNvSpPr>
            <a:spLocks noGrp="1"/>
          </p:cNvSpPr>
          <p:nvPr>
            <p:ph sz="quarter" idx="13" hasCustomPrompt="1"/>
          </p:nvPr>
        </p:nvSpPr>
        <p:spPr>
          <a:xfrm>
            <a:off x="838200" y="6356350"/>
            <a:ext cx="8801100"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dirty="0"/>
              <a:t>Source</a:t>
            </a:r>
          </a:p>
        </p:txBody>
      </p:sp>
    </p:spTree>
    <p:extLst>
      <p:ext uri="{BB962C8B-B14F-4D97-AF65-F5344CB8AC3E}">
        <p14:creationId xmlns:p14="http://schemas.microsoft.com/office/powerpoint/2010/main" val="22642248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1_Picture with Caption">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a:xfrm>
            <a:off x="10744200" y="6356350"/>
            <a:ext cx="609600" cy="365125"/>
          </a:xfrm>
        </p:spPr>
        <p:txBody>
          <a:bodyPr/>
          <a:lstStyle/>
          <a:p>
            <a:fld id="{F3D5F361-244D-405E-83FB-111DEBBCE348}" type="slidenum">
              <a:rPr lang="en-US" smtClean="0"/>
              <a:t>‹#›</a:t>
            </a:fld>
            <a:endParaRPr lang="en-US"/>
          </a:p>
        </p:txBody>
      </p:sp>
      <p:sp>
        <p:nvSpPr>
          <p:cNvPr id="8" name="Rectangle 7">
            <a:extLst>
              <a:ext uri="{FF2B5EF4-FFF2-40B4-BE49-F238E27FC236}">
                <a16:creationId xmlns:a16="http://schemas.microsoft.com/office/drawing/2014/main" id="{0A57CF5C-4452-6AF8-6C94-8AD3D6EBFAFB}"/>
              </a:ext>
            </a:extLst>
          </p:cNvPr>
          <p:cNvSpPr/>
          <p:nvPr/>
        </p:nvSpPr>
        <p:spPr>
          <a:xfrm rot="5400000">
            <a:off x="-3088482" y="3088481"/>
            <a:ext cx="6858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ue and white state with a white star&#10;&#10;Description automatically generated">
            <a:extLst>
              <a:ext uri="{FF2B5EF4-FFF2-40B4-BE49-F238E27FC236}">
                <a16:creationId xmlns:a16="http://schemas.microsoft.com/office/drawing/2014/main" id="{BCC0FCB2-D3C6-F9BC-68FD-3BEF37C327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779" y="6262434"/>
            <a:ext cx="463720" cy="459041"/>
          </a:xfrm>
          <a:prstGeom prst="rect">
            <a:avLst/>
          </a:prstGeom>
        </p:spPr>
      </p:pic>
      <p:sp>
        <p:nvSpPr>
          <p:cNvPr id="5" name="Title 11">
            <a:extLst>
              <a:ext uri="{FF2B5EF4-FFF2-40B4-BE49-F238E27FC236}">
                <a16:creationId xmlns:a16="http://schemas.microsoft.com/office/drawing/2014/main" id="{5AB8A1DC-F078-2227-C29D-0291078E11C2}"/>
              </a:ext>
            </a:extLst>
          </p:cNvPr>
          <p:cNvSpPr>
            <a:spLocks noGrp="1"/>
          </p:cNvSpPr>
          <p:nvPr>
            <p:ph type="title"/>
          </p:nvPr>
        </p:nvSpPr>
        <p:spPr>
          <a:xfrm>
            <a:off x="838200" y="373639"/>
            <a:ext cx="3566641" cy="1928690"/>
          </a:xfrm>
        </p:spPr>
        <p:txBody>
          <a:bodyPr>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9" name="Content Placeholder 11">
            <a:extLst>
              <a:ext uri="{FF2B5EF4-FFF2-40B4-BE49-F238E27FC236}">
                <a16:creationId xmlns:a16="http://schemas.microsoft.com/office/drawing/2014/main" id="{325A7D1F-39E9-331D-D2D0-F784552D5182}"/>
              </a:ext>
            </a:extLst>
          </p:cNvPr>
          <p:cNvSpPr>
            <a:spLocks noGrp="1"/>
          </p:cNvSpPr>
          <p:nvPr>
            <p:ph sz="quarter" idx="13" hasCustomPrompt="1"/>
          </p:nvPr>
        </p:nvSpPr>
        <p:spPr>
          <a:xfrm>
            <a:off x="838200" y="6356350"/>
            <a:ext cx="8801100"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dirty="0"/>
              <a:t>Source</a:t>
            </a:r>
          </a:p>
        </p:txBody>
      </p:sp>
    </p:spTree>
    <p:extLst>
      <p:ext uri="{BB962C8B-B14F-4D97-AF65-F5344CB8AC3E}">
        <p14:creationId xmlns:p14="http://schemas.microsoft.com/office/powerpoint/2010/main" val="19683278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2_Picture with Caption">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a:xfrm>
            <a:off x="10744200" y="6356350"/>
            <a:ext cx="609600" cy="365125"/>
          </a:xfrm>
        </p:spPr>
        <p:txBody>
          <a:bodyPr/>
          <a:lstStyle/>
          <a:p>
            <a:fld id="{F3D5F361-244D-405E-83FB-111DEBBCE348}" type="slidenum">
              <a:rPr lang="en-US" smtClean="0"/>
              <a:t>‹#›</a:t>
            </a:fld>
            <a:endParaRPr lang="en-US"/>
          </a:p>
        </p:txBody>
      </p:sp>
      <p:sp>
        <p:nvSpPr>
          <p:cNvPr id="8" name="Rectangle 7">
            <a:extLst>
              <a:ext uri="{FF2B5EF4-FFF2-40B4-BE49-F238E27FC236}">
                <a16:creationId xmlns:a16="http://schemas.microsoft.com/office/drawing/2014/main" id="{0A57CF5C-4452-6AF8-6C94-8AD3D6EBFAFB}"/>
              </a:ext>
            </a:extLst>
          </p:cNvPr>
          <p:cNvSpPr/>
          <p:nvPr/>
        </p:nvSpPr>
        <p:spPr>
          <a:xfrm rot="5400000">
            <a:off x="-3088482" y="3088481"/>
            <a:ext cx="6858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ue and white state with a white star&#10;&#10;Description automatically generated">
            <a:extLst>
              <a:ext uri="{FF2B5EF4-FFF2-40B4-BE49-F238E27FC236}">
                <a16:creationId xmlns:a16="http://schemas.microsoft.com/office/drawing/2014/main" id="{BCC0FCB2-D3C6-F9BC-68FD-3BEF37C327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779" y="6262434"/>
            <a:ext cx="463720" cy="459041"/>
          </a:xfrm>
          <a:prstGeom prst="rect">
            <a:avLst/>
          </a:prstGeom>
        </p:spPr>
      </p:pic>
      <p:sp>
        <p:nvSpPr>
          <p:cNvPr id="2" name="Title 1">
            <a:extLst>
              <a:ext uri="{FF2B5EF4-FFF2-40B4-BE49-F238E27FC236}">
                <a16:creationId xmlns:a16="http://schemas.microsoft.com/office/drawing/2014/main" id="{D73F5D5C-A155-5F8A-9F6E-5324067F8FD4}"/>
              </a:ext>
            </a:extLst>
          </p:cNvPr>
          <p:cNvSpPr>
            <a:spLocks noGrp="1"/>
          </p:cNvSpPr>
          <p:nvPr>
            <p:ph type="title"/>
          </p:nvPr>
        </p:nvSpPr>
        <p:spPr>
          <a:xfrm>
            <a:off x="681036" y="0"/>
            <a:ext cx="11510963" cy="1325563"/>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4" name="Content Placeholder 11">
            <a:extLst>
              <a:ext uri="{FF2B5EF4-FFF2-40B4-BE49-F238E27FC236}">
                <a16:creationId xmlns:a16="http://schemas.microsoft.com/office/drawing/2014/main" id="{FEBF9598-C2B1-FEAD-26CF-12F15B905DBF}"/>
              </a:ext>
            </a:extLst>
          </p:cNvPr>
          <p:cNvSpPr>
            <a:spLocks noGrp="1"/>
          </p:cNvSpPr>
          <p:nvPr>
            <p:ph sz="quarter" idx="14" hasCustomPrompt="1"/>
          </p:nvPr>
        </p:nvSpPr>
        <p:spPr>
          <a:xfrm>
            <a:off x="838198" y="6356350"/>
            <a:ext cx="8801101"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dirty="0"/>
              <a:t>Source</a:t>
            </a:r>
          </a:p>
        </p:txBody>
      </p:sp>
    </p:spTree>
    <p:extLst>
      <p:ext uri="{BB962C8B-B14F-4D97-AF65-F5344CB8AC3E}">
        <p14:creationId xmlns:p14="http://schemas.microsoft.com/office/powerpoint/2010/main" val="4156925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E001E8E-C6FC-0D63-E5F5-FB2A7416BD2E}"/>
              </a:ext>
            </a:extLst>
          </p:cNvPr>
          <p:cNvSpPr/>
          <p:nvPr/>
        </p:nvSpPr>
        <p:spPr>
          <a:xfrm>
            <a:off x="5183676" y="0"/>
            <a:ext cx="7008325" cy="6858001"/>
          </a:xfrm>
          <a:prstGeom prst="rect">
            <a:avLst/>
          </a:prstGeom>
          <a:solidFill>
            <a:srgbClr val="202C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B2340"/>
              </a:solidFill>
            </a:endParaRPr>
          </a:p>
        </p:txBody>
      </p:sp>
      <p:pic>
        <p:nvPicPr>
          <p:cNvPr id="12" name="Picture 11" descr="A logo for a convention&#10;&#10;Description automatically generated">
            <a:extLst>
              <a:ext uri="{FF2B5EF4-FFF2-40B4-BE49-F238E27FC236}">
                <a16:creationId xmlns:a16="http://schemas.microsoft.com/office/drawing/2014/main" id="{F138B0C6-D5D6-64F1-D2EC-B0CFB925A721}"/>
              </a:ext>
            </a:extLst>
          </p:cNvPr>
          <p:cNvPicPr>
            <a:picLocks noChangeAspect="1"/>
          </p:cNvPicPr>
          <p:nvPr/>
        </p:nvPicPr>
        <p:blipFill rotWithShape="1">
          <a:blip r:embed="rId2">
            <a:extLst>
              <a:ext uri="{28A0092B-C50C-407E-A947-70E740481C1C}">
                <a14:useLocalDpi xmlns:a14="http://schemas.microsoft.com/office/drawing/2010/main" val="0"/>
              </a:ext>
            </a:extLst>
          </a:blip>
          <a:srcRect t="7004" r="61619" b="9283"/>
          <a:stretch/>
        </p:blipFill>
        <p:spPr>
          <a:xfrm>
            <a:off x="10993777" y="216244"/>
            <a:ext cx="890710" cy="831505"/>
          </a:xfrm>
          <a:prstGeom prst="rect">
            <a:avLst/>
          </a:prstGeom>
        </p:spPr>
      </p:pic>
      <p:sp>
        <p:nvSpPr>
          <p:cNvPr id="13" name="Content Placeholder 2">
            <a:extLst>
              <a:ext uri="{FF2B5EF4-FFF2-40B4-BE49-F238E27FC236}">
                <a16:creationId xmlns:a16="http://schemas.microsoft.com/office/drawing/2014/main" id="{1752F672-AF8A-4847-91F6-A91237E858DA}"/>
              </a:ext>
            </a:extLst>
          </p:cNvPr>
          <p:cNvSpPr>
            <a:spLocks noGrp="1"/>
          </p:cNvSpPr>
          <p:nvPr>
            <p:ph idx="1"/>
          </p:nvPr>
        </p:nvSpPr>
        <p:spPr>
          <a:xfrm>
            <a:off x="5622758" y="978568"/>
            <a:ext cx="5731042" cy="51983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202A6D6-7D84-A564-8B60-7D62794F56C5}"/>
              </a:ext>
            </a:extLst>
          </p:cNvPr>
          <p:cNvSpPr/>
          <p:nvPr/>
        </p:nvSpPr>
        <p:spPr>
          <a:xfrm>
            <a:off x="5183676" y="0"/>
            <a:ext cx="7008325" cy="6858001"/>
          </a:xfrm>
          <a:prstGeom prst="rect">
            <a:avLst/>
          </a:prstGeom>
          <a:solidFill>
            <a:srgbClr val="202C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B2340"/>
              </a:solidFill>
            </a:endParaRPr>
          </a:p>
        </p:txBody>
      </p:sp>
      <p:sp>
        <p:nvSpPr>
          <p:cNvPr id="14" name="Content Placeholder 14">
            <a:extLst>
              <a:ext uri="{FF2B5EF4-FFF2-40B4-BE49-F238E27FC236}">
                <a16:creationId xmlns:a16="http://schemas.microsoft.com/office/drawing/2014/main" id="{2EA89FB9-4AD9-ECA9-8C38-21B63A49B6B2}"/>
              </a:ext>
            </a:extLst>
          </p:cNvPr>
          <p:cNvSpPr>
            <a:spLocks noGrp="1"/>
          </p:cNvSpPr>
          <p:nvPr>
            <p:ph sz="quarter" idx="13"/>
          </p:nvPr>
        </p:nvSpPr>
        <p:spPr>
          <a:xfrm>
            <a:off x="759562" y="2299536"/>
            <a:ext cx="3981450" cy="1981200"/>
          </a:xfrm>
        </p:spPr>
        <p:txBody>
          <a:bodyPr>
            <a:normAutofit/>
          </a:bodyPr>
          <a:lstStyle>
            <a:lvl1pPr>
              <a:defRPr sz="1800">
                <a:solidFill>
                  <a:schemeClr val="tx1"/>
                </a:solidFill>
                <a:latin typeface="Source Sans Pro" panose="020B0503030403020204" pitchFamily="34" charset="0"/>
              </a:defRPr>
            </a:lvl1pPr>
            <a:lvl2pPr>
              <a:defRPr sz="1800">
                <a:solidFill>
                  <a:schemeClr val="tx1"/>
                </a:solidFill>
                <a:latin typeface="Source Sans Pro" panose="020B0503030403020204" pitchFamily="34" charset="0"/>
              </a:defRPr>
            </a:lvl2pPr>
            <a:lvl3pPr>
              <a:defRPr sz="1800">
                <a:solidFill>
                  <a:schemeClr val="tx1"/>
                </a:solidFill>
                <a:latin typeface="Source Sans Pro" panose="020B0503030403020204" pitchFamily="34" charset="0"/>
              </a:defRPr>
            </a:lvl3pPr>
            <a:lvl4pPr>
              <a:defRPr sz="1800">
                <a:solidFill>
                  <a:schemeClr val="tx1"/>
                </a:solidFill>
                <a:latin typeface="Source Sans Pro" panose="020B0503030403020204" pitchFamily="34" charset="0"/>
              </a:defRPr>
            </a:lvl4pPr>
            <a:lvl5pPr>
              <a:defRPr sz="1800">
                <a:solidFill>
                  <a:schemeClr val="tx1"/>
                </a:solidFill>
                <a:latin typeface="Source Sans Pro" panose="020B0503030403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17">
            <a:extLst>
              <a:ext uri="{FF2B5EF4-FFF2-40B4-BE49-F238E27FC236}">
                <a16:creationId xmlns:a16="http://schemas.microsoft.com/office/drawing/2014/main" id="{06162C5E-4FF4-941A-D11D-998197FD234E}"/>
              </a:ext>
            </a:extLst>
          </p:cNvPr>
          <p:cNvSpPr>
            <a:spLocks noGrp="1"/>
          </p:cNvSpPr>
          <p:nvPr>
            <p:ph type="body" sz="quarter" idx="15" hasCustomPrompt="1"/>
          </p:nvPr>
        </p:nvSpPr>
        <p:spPr>
          <a:xfrm>
            <a:off x="758657" y="978568"/>
            <a:ext cx="4025900" cy="1006475"/>
          </a:xfrm>
        </p:spPr>
        <p:txBody>
          <a:bodyPr/>
          <a:lstStyle>
            <a:lvl1pPr>
              <a:defRPr sz="3200" b="1">
                <a:latin typeface="Arial" panose="020B0604020202020204" pitchFamily="34" charset="0"/>
                <a:cs typeface="Arial" panose="020B0604020202020204" pitchFamily="34" charset="0"/>
              </a:defRPr>
            </a:lvl1pPr>
          </a:lstStyle>
          <a:p>
            <a:r>
              <a:rPr lang="en-US" sz="2800">
                <a:solidFill>
                  <a:schemeClr val="tx1"/>
                </a:solidFill>
              </a:rPr>
              <a:t>Click to edit Master title style</a:t>
            </a:r>
          </a:p>
          <a:p>
            <a:pPr lvl="4"/>
            <a:endParaRPr lang="en-US"/>
          </a:p>
        </p:txBody>
      </p:sp>
      <p:sp>
        <p:nvSpPr>
          <p:cNvPr id="6" name="Slide Number Placeholder 5">
            <a:extLst>
              <a:ext uri="{FF2B5EF4-FFF2-40B4-BE49-F238E27FC236}">
                <a16:creationId xmlns:a16="http://schemas.microsoft.com/office/drawing/2014/main" id="{E0CA4D53-BB2E-EFA4-2F9D-C26321239549}"/>
              </a:ext>
            </a:extLst>
          </p:cNvPr>
          <p:cNvSpPr>
            <a:spLocks noGrp="1"/>
          </p:cNvSpPr>
          <p:nvPr>
            <p:ph type="sldNum" sz="quarter" idx="12"/>
          </p:nvPr>
        </p:nvSpPr>
        <p:spPr/>
        <p:txBody>
          <a:bodyPr/>
          <a:lstStyle/>
          <a:p>
            <a:fld id="{01B9AD90-D8C5-42B1-AC8B-29A3D4B95D55}" type="slidenum">
              <a:rPr lang="en-US" smtClean="0"/>
              <a:t>‹#›</a:t>
            </a:fld>
            <a:endParaRPr lang="en-US"/>
          </a:p>
        </p:txBody>
      </p:sp>
      <p:sp>
        <p:nvSpPr>
          <p:cNvPr id="19" name="Content Placeholder 2">
            <a:extLst>
              <a:ext uri="{FF2B5EF4-FFF2-40B4-BE49-F238E27FC236}">
                <a16:creationId xmlns:a16="http://schemas.microsoft.com/office/drawing/2014/main" id="{2AAF8A5B-B4BB-FAEE-D645-BC0F94F706F4}"/>
              </a:ext>
            </a:extLst>
          </p:cNvPr>
          <p:cNvSpPr>
            <a:spLocks noGrp="1"/>
          </p:cNvSpPr>
          <p:nvPr>
            <p:ph idx="16"/>
          </p:nvPr>
        </p:nvSpPr>
        <p:spPr>
          <a:xfrm>
            <a:off x="5775158" y="1130968"/>
            <a:ext cx="5731042" cy="51983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13">
            <a:extLst>
              <a:ext uri="{FF2B5EF4-FFF2-40B4-BE49-F238E27FC236}">
                <a16:creationId xmlns:a16="http://schemas.microsoft.com/office/drawing/2014/main" id="{DBBD19C6-144D-3C75-ACAA-E23F102D8880}"/>
              </a:ext>
            </a:extLst>
          </p:cNvPr>
          <p:cNvSpPr>
            <a:spLocks noGrp="1"/>
          </p:cNvSpPr>
          <p:nvPr>
            <p:ph sz="quarter" idx="17" hasCustomPrompt="1"/>
          </p:nvPr>
        </p:nvSpPr>
        <p:spPr>
          <a:xfrm>
            <a:off x="218573" y="6297866"/>
            <a:ext cx="2874963" cy="365125"/>
          </a:xfrm>
        </p:spPr>
        <p:txBody>
          <a:bodyPr anchor="ctr">
            <a:noAutofit/>
          </a:bodyPr>
          <a:lstStyle>
            <a:lvl5pPr algn="l">
              <a:defRPr sz="900">
                <a:solidFill>
                  <a:schemeClr val="bg1">
                    <a:lumMod val="50000"/>
                  </a:schemeClr>
                </a:solidFill>
              </a:defRPr>
            </a:lvl5pPr>
          </a:lstStyle>
          <a:p>
            <a:pPr lvl="4"/>
            <a:r>
              <a:rPr lang="en-US"/>
              <a:t>Source</a:t>
            </a:r>
          </a:p>
        </p:txBody>
      </p:sp>
      <p:pic>
        <p:nvPicPr>
          <p:cNvPr id="3" name="Picture 2" descr="A blue and white state with a white star&#10;&#10;Description automatically generated">
            <a:extLst>
              <a:ext uri="{FF2B5EF4-FFF2-40B4-BE49-F238E27FC236}">
                <a16:creationId xmlns:a16="http://schemas.microsoft.com/office/drawing/2014/main" id="{07A88D27-1F46-F993-FB93-76B1E711DF7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1481" y="6101079"/>
            <a:ext cx="626719" cy="620396"/>
          </a:xfrm>
          <a:prstGeom prst="rect">
            <a:avLst/>
          </a:prstGeom>
        </p:spPr>
      </p:pic>
    </p:spTree>
    <p:extLst>
      <p:ext uri="{BB962C8B-B14F-4D97-AF65-F5344CB8AC3E}">
        <p14:creationId xmlns:p14="http://schemas.microsoft.com/office/powerpoint/2010/main" val="32722285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3_Picture with Caption">
    <p:spTree>
      <p:nvGrpSpPr>
        <p:cNvPr id="1" name=""/>
        <p:cNvGrpSpPr/>
        <p:nvPr/>
      </p:nvGrpSpPr>
      <p:grpSpPr>
        <a:xfrm>
          <a:off x="0" y="0"/>
          <a:ext cx="0" cy="0"/>
          <a:chOff x="0" y="0"/>
          <a:chExt cx="0" cy="0"/>
        </a:xfrm>
      </p:grpSpPr>
      <p:pic>
        <p:nvPicPr>
          <p:cNvPr id="3" name="Picture 2" descr="A white background with black and white clouds&#10;&#10;Description automatically generated">
            <a:extLst>
              <a:ext uri="{FF2B5EF4-FFF2-40B4-BE49-F238E27FC236}">
                <a16:creationId xmlns:a16="http://schemas.microsoft.com/office/drawing/2014/main" id="{D75C156D-F010-83D1-6FBC-93B636E4B6E6}"/>
              </a:ext>
            </a:extLst>
          </p:cNvPr>
          <p:cNvPicPr>
            <a:picLocks noChangeAspect="1"/>
          </p:cNvPicPr>
          <p:nvPr/>
        </p:nvPicPr>
        <p:blipFill rotWithShape="1">
          <a:blip r:embed="rId2">
            <a:extLst>
              <a:ext uri="{28A0092B-C50C-407E-A947-70E740481C1C}">
                <a14:useLocalDpi xmlns:a14="http://schemas.microsoft.com/office/drawing/2010/main" val="0"/>
              </a:ext>
            </a:extLst>
          </a:blip>
          <a:srcRect l="79342"/>
          <a:stretch/>
        </p:blipFill>
        <p:spPr>
          <a:xfrm>
            <a:off x="9673388" y="0"/>
            <a:ext cx="2518611" cy="6858000"/>
          </a:xfrm>
          <a:prstGeom prst="rect">
            <a:avLst/>
          </a:prstGeom>
        </p:spPr>
      </p:pic>
      <p:pic>
        <p:nvPicPr>
          <p:cNvPr id="4" name="Picture 3" descr="A black and white globe with a cursor&#10;&#10;Description automatically generated with low confidence">
            <a:extLst>
              <a:ext uri="{FF2B5EF4-FFF2-40B4-BE49-F238E27FC236}">
                <a16:creationId xmlns:a16="http://schemas.microsoft.com/office/drawing/2014/main" id="{AD82B877-2B6A-11F3-2186-BF3CB53A78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1351" y="3233228"/>
            <a:ext cx="419100" cy="419100"/>
          </a:xfrm>
          <a:prstGeom prst="rect">
            <a:avLst/>
          </a:prstGeom>
        </p:spPr>
      </p:pic>
      <p:pic>
        <p:nvPicPr>
          <p:cNvPr id="5" name="Picture 4" descr="A black and white envelope&#10;&#10;Description automatically generated">
            <a:extLst>
              <a:ext uri="{FF2B5EF4-FFF2-40B4-BE49-F238E27FC236}">
                <a16:creationId xmlns:a16="http://schemas.microsoft.com/office/drawing/2014/main" id="{557DB40C-0F27-46F1-4011-9AA0FD738B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70114" y="2593974"/>
            <a:ext cx="596900" cy="596900"/>
          </a:xfrm>
          <a:prstGeom prst="rect">
            <a:avLst/>
          </a:prstGeom>
        </p:spPr>
      </p:pic>
      <p:pic>
        <p:nvPicPr>
          <p:cNvPr id="6" name="Picture 5" descr="A black telephone symbol&#10;&#10;Description automatically generated">
            <a:extLst>
              <a:ext uri="{FF2B5EF4-FFF2-40B4-BE49-F238E27FC236}">
                <a16:creationId xmlns:a16="http://schemas.microsoft.com/office/drawing/2014/main" id="{D5B65DF5-FF5A-39EA-AE15-3E3971A8A66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81239" y="2168709"/>
            <a:ext cx="374650" cy="374650"/>
          </a:xfrm>
          <a:prstGeom prst="rect">
            <a:avLst/>
          </a:prstGeom>
        </p:spPr>
      </p:pic>
      <p:sp>
        <p:nvSpPr>
          <p:cNvPr id="9" name="Content Placeholder 3">
            <a:extLst>
              <a:ext uri="{FF2B5EF4-FFF2-40B4-BE49-F238E27FC236}">
                <a16:creationId xmlns:a16="http://schemas.microsoft.com/office/drawing/2014/main" id="{EAE38295-8C89-D221-EB72-E92663C2E5C5}"/>
              </a:ext>
            </a:extLst>
          </p:cNvPr>
          <p:cNvSpPr>
            <a:spLocks noGrp="1"/>
          </p:cNvSpPr>
          <p:nvPr>
            <p:ph sz="half" idx="2"/>
          </p:nvPr>
        </p:nvSpPr>
        <p:spPr>
          <a:xfrm>
            <a:off x="1963234" y="2168710"/>
            <a:ext cx="4333292" cy="374650"/>
          </a:xfrm>
        </p:spPr>
        <p:txBody>
          <a:bodyPr anchor="ctr">
            <a:normAutofit/>
          </a:bodyPr>
          <a:lstStyle>
            <a:lvl1pPr marL="0" indent="0">
              <a:buNone/>
              <a:defRPr sz="1600">
                <a:latin typeface="Arial" panose="020B0604020202020204" pitchFamily="34" charset="0"/>
                <a:cs typeface="Arial" panose="020B0604020202020204" pitchFamily="34" charset="0"/>
              </a:defRPr>
            </a:lvl1pPr>
            <a:lvl2pPr marL="457200" indent="0">
              <a:buNone/>
              <a:defRPr/>
            </a:lvl2pPr>
            <a:lvl5pPr>
              <a:defRPr/>
            </a:lvl5pPr>
          </a:lstStyle>
          <a:p>
            <a:pPr lvl="0"/>
            <a:r>
              <a:rPr lang="en-US"/>
              <a:t>Click to edit Master text styles</a:t>
            </a:r>
          </a:p>
        </p:txBody>
      </p:sp>
      <p:sp>
        <p:nvSpPr>
          <p:cNvPr id="12" name="Content Placeholder 3">
            <a:extLst>
              <a:ext uri="{FF2B5EF4-FFF2-40B4-BE49-F238E27FC236}">
                <a16:creationId xmlns:a16="http://schemas.microsoft.com/office/drawing/2014/main" id="{A64E67F4-8BE4-1B8F-675A-F20D8FB431FB}"/>
              </a:ext>
            </a:extLst>
          </p:cNvPr>
          <p:cNvSpPr>
            <a:spLocks noGrp="1"/>
          </p:cNvSpPr>
          <p:nvPr>
            <p:ph sz="half" idx="10"/>
          </p:nvPr>
        </p:nvSpPr>
        <p:spPr>
          <a:xfrm>
            <a:off x="1963234" y="2705099"/>
            <a:ext cx="4333292" cy="374650"/>
          </a:xfrm>
        </p:spPr>
        <p:txBody>
          <a:bodyPr anchor="ctr">
            <a:normAutofit/>
          </a:bodyPr>
          <a:lstStyle>
            <a:lvl1pPr marL="0" indent="0">
              <a:buNone/>
              <a:defRPr sz="1600">
                <a:latin typeface="Arial" panose="020B0604020202020204" pitchFamily="34" charset="0"/>
                <a:cs typeface="Arial" panose="020B0604020202020204" pitchFamily="34" charset="0"/>
              </a:defRPr>
            </a:lvl1pPr>
            <a:lvl2pPr marL="457200" indent="0">
              <a:buNone/>
              <a:defRPr/>
            </a:lvl2pPr>
            <a:lvl5pPr>
              <a:defRPr/>
            </a:lvl5pPr>
          </a:lstStyle>
          <a:p>
            <a:pPr lvl="0"/>
            <a:r>
              <a:rPr lang="en-US"/>
              <a:t>Click to edit Master text styles</a:t>
            </a:r>
          </a:p>
        </p:txBody>
      </p:sp>
      <p:sp>
        <p:nvSpPr>
          <p:cNvPr id="13" name="Content Placeholder 3">
            <a:extLst>
              <a:ext uri="{FF2B5EF4-FFF2-40B4-BE49-F238E27FC236}">
                <a16:creationId xmlns:a16="http://schemas.microsoft.com/office/drawing/2014/main" id="{7B9FAA3E-8D4C-ACD5-DB17-1DD5DCE5ED24}"/>
              </a:ext>
            </a:extLst>
          </p:cNvPr>
          <p:cNvSpPr>
            <a:spLocks noGrp="1"/>
          </p:cNvSpPr>
          <p:nvPr>
            <p:ph sz="half" idx="11"/>
          </p:nvPr>
        </p:nvSpPr>
        <p:spPr>
          <a:xfrm>
            <a:off x="1963234" y="3242274"/>
            <a:ext cx="4333292" cy="374650"/>
          </a:xfrm>
        </p:spPr>
        <p:txBody>
          <a:bodyPr anchor="ctr">
            <a:normAutofit/>
          </a:bodyPr>
          <a:lstStyle>
            <a:lvl1pPr marL="0" indent="0">
              <a:buNone/>
              <a:defRPr sz="1600">
                <a:latin typeface="Arial" panose="020B0604020202020204" pitchFamily="34" charset="0"/>
                <a:cs typeface="Arial" panose="020B0604020202020204" pitchFamily="34" charset="0"/>
              </a:defRPr>
            </a:lvl1pPr>
            <a:lvl2pPr marL="457200" indent="0">
              <a:buNone/>
              <a:defRPr/>
            </a:lvl2pPr>
            <a:lvl5pPr>
              <a:defRPr/>
            </a:lvl5pPr>
          </a:lstStyle>
          <a:p>
            <a:pPr lvl="0"/>
            <a:r>
              <a:rPr lang="en-US"/>
              <a:t>Click to edit Master text styles</a:t>
            </a:r>
          </a:p>
        </p:txBody>
      </p:sp>
      <p:sp>
        <p:nvSpPr>
          <p:cNvPr id="14" name="Text Placeholder 25">
            <a:extLst>
              <a:ext uri="{FF2B5EF4-FFF2-40B4-BE49-F238E27FC236}">
                <a16:creationId xmlns:a16="http://schemas.microsoft.com/office/drawing/2014/main" id="{DF46734D-AD62-AD5E-08C7-78B15A626C3D}"/>
              </a:ext>
            </a:extLst>
          </p:cNvPr>
          <p:cNvSpPr>
            <a:spLocks noGrp="1"/>
          </p:cNvSpPr>
          <p:nvPr>
            <p:ph type="body" sz="quarter" idx="13"/>
          </p:nvPr>
        </p:nvSpPr>
        <p:spPr>
          <a:xfrm>
            <a:off x="1481138" y="1355725"/>
            <a:ext cx="7385276" cy="596900"/>
          </a:xfrm>
        </p:spPr>
        <p:txBody>
          <a:bodyPr anchor="ctr"/>
          <a:lstStyle>
            <a:lvl1pPr marL="0" indent="0">
              <a:buNone/>
              <a:defRPr b="1">
                <a:latin typeface="Arial" panose="020B0604020202020204" pitchFamily="34" charset="0"/>
                <a:cs typeface="Arial" panose="020B0604020202020204" pitchFamily="34" charset="0"/>
              </a:defRPr>
            </a:lvl1pPr>
          </a:lstStyle>
          <a:p>
            <a:pPr lvl="0"/>
            <a:r>
              <a:rPr lang="en-US"/>
              <a:t>Click to edit Master text styles</a:t>
            </a:r>
          </a:p>
        </p:txBody>
      </p:sp>
      <p:pic>
        <p:nvPicPr>
          <p:cNvPr id="15" name="Picture 14" descr="A red and black screen&#10;&#10;Description automatically generated">
            <a:extLst>
              <a:ext uri="{FF2B5EF4-FFF2-40B4-BE49-F238E27FC236}">
                <a16:creationId xmlns:a16="http://schemas.microsoft.com/office/drawing/2014/main" id="{C6D746BF-81D3-D97B-FC0F-0C224178472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61351" y="4288276"/>
            <a:ext cx="2836447" cy="1213999"/>
          </a:xfrm>
          <a:prstGeom prst="rect">
            <a:avLst/>
          </a:prstGeom>
        </p:spPr>
      </p:pic>
    </p:spTree>
    <p:extLst>
      <p:ext uri="{BB962C8B-B14F-4D97-AF65-F5344CB8AC3E}">
        <p14:creationId xmlns:p14="http://schemas.microsoft.com/office/powerpoint/2010/main" val="199034160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2_Two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19993A0F-5C2D-D4F2-6971-60DDB2E88A37}"/>
              </a:ext>
            </a:extLst>
          </p:cNvPr>
          <p:cNvSpPr>
            <a:spLocks noGrp="1"/>
          </p:cNvSpPr>
          <p:nvPr>
            <p:ph type="sldNum" sz="quarter" idx="12"/>
          </p:nvPr>
        </p:nvSpPr>
        <p:spPr/>
        <p:txBody>
          <a:bodyPr/>
          <a:lstStyle/>
          <a:p>
            <a:fld id="{F3D5F361-244D-405E-83FB-111DEBBCE348}" type="slidenum">
              <a:rPr lang="en-US" smtClean="0"/>
              <a:t>‹#›</a:t>
            </a:fld>
            <a:endParaRPr lang="en-US"/>
          </a:p>
        </p:txBody>
      </p:sp>
      <p:pic>
        <p:nvPicPr>
          <p:cNvPr id="5" name="Picture 4" descr="A blue and white state with a white star&#10;&#10;Description automatically generated">
            <a:extLst>
              <a:ext uri="{FF2B5EF4-FFF2-40B4-BE49-F238E27FC236}">
                <a16:creationId xmlns:a16="http://schemas.microsoft.com/office/drawing/2014/main" id="{550681BA-BDB8-CDB7-F5A9-A86274AA2D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33142" y="286612"/>
            <a:ext cx="626719" cy="620396"/>
          </a:xfrm>
          <a:prstGeom prst="rect">
            <a:avLst/>
          </a:prstGeom>
        </p:spPr>
      </p:pic>
      <p:sp>
        <p:nvSpPr>
          <p:cNvPr id="6" name="Content Placeholder 13">
            <a:extLst>
              <a:ext uri="{FF2B5EF4-FFF2-40B4-BE49-F238E27FC236}">
                <a16:creationId xmlns:a16="http://schemas.microsoft.com/office/drawing/2014/main" id="{0C3EFB34-9902-9438-496E-AE03717414E0}"/>
              </a:ext>
            </a:extLst>
          </p:cNvPr>
          <p:cNvSpPr>
            <a:spLocks noGrp="1"/>
          </p:cNvSpPr>
          <p:nvPr>
            <p:ph sz="quarter" idx="15" hasCustomPrompt="1"/>
          </p:nvPr>
        </p:nvSpPr>
        <p:spPr>
          <a:xfrm>
            <a:off x="0" y="6492875"/>
            <a:ext cx="2874963" cy="365125"/>
          </a:xfrm>
        </p:spPr>
        <p:txBody>
          <a:bodyPr anchor="ctr">
            <a:noAutofit/>
          </a:bodyPr>
          <a:lstStyle>
            <a:lvl5pPr algn="l">
              <a:defRPr sz="900">
                <a:solidFill>
                  <a:schemeClr val="bg1">
                    <a:lumMod val="50000"/>
                  </a:schemeClr>
                </a:solidFill>
              </a:defRPr>
            </a:lvl5pPr>
          </a:lstStyle>
          <a:p>
            <a:pPr lvl="4"/>
            <a:r>
              <a:rPr lang="en-US"/>
              <a:t>Source</a:t>
            </a:r>
          </a:p>
        </p:txBody>
      </p:sp>
    </p:spTree>
    <p:extLst>
      <p:ext uri="{BB962C8B-B14F-4D97-AF65-F5344CB8AC3E}">
        <p14:creationId xmlns:p14="http://schemas.microsoft.com/office/powerpoint/2010/main" val="29213836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31A8F-911E-09CA-B794-847250E06ED4}"/>
              </a:ext>
            </a:extLst>
          </p:cNvPr>
          <p:cNvSpPr>
            <a:spLocks noGrp="1"/>
          </p:cNvSpPr>
          <p:nvPr>
            <p:ph type="ctrTitle"/>
          </p:nvPr>
        </p:nvSpPr>
        <p:spPr>
          <a:xfrm>
            <a:off x="782952" y="3705726"/>
            <a:ext cx="7534880" cy="1748582"/>
          </a:xfrm>
        </p:spPr>
        <p:txBody>
          <a:bodyPr anchor="b"/>
          <a:lstStyle>
            <a:lvl1pPr algn="l">
              <a:defRPr sz="6000" b="1">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87A4C42C-91D2-A8C0-B363-2EC310641D5C}"/>
              </a:ext>
            </a:extLst>
          </p:cNvPr>
          <p:cNvSpPr>
            <a:spLocks noGrp="1"/>
          </p:cNvSpPr>
          <p:nvPr>
            <p:ph type="subTitle" idx="1"/>
          </p:nvPr>
        </p:nvSpPr>
        <p:spPr>
          <a:xfrm>
            <a:off x="840215" y="5807242"/>
            <a:ext cx="9144000" cy="365126"/>
          </a:xfrm>
        </p:spPr>
        <p:txBody>
          <a:bodyPr>
            <a:normAutofit/>
          </a:bodyPr>
          <a:lstStyle>
            <a:lvl1pPr marL="0" indent="0" algn="l">
              <a:buNone/>
              <a:defRPr sz="18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9" name="Picture 8" descr="A white background with black and white clouds&#10;&#10;Description automatically generated">
            <a:extLst>
              <a:ext uri="{FF2B5EF4-FFF2-40B4-BE49-F238E27FC236}">
                <a16:creationId xmlns:a16="http://schemas.microsoft.com/office/drawing/2014/main" id="{3D57004B-F061-80DF-1442-E3B002D7AAE6}"/>
              </a:ext>
            </a:extLst>
          </p:cNvPr>
          <p:cNvPicPr>
            <a:picLocks noChangeAspect="1"/>
          </p:cNvPicPr>
          <p:nvPr/>
        </p:nvPicPr>
        <p:blipFill rotWithShape="1">
          <a:blip r:embed="rId2">
            <a:extLst>
              <a:ext uri="{28A0092B-C50C-407E-A947-70E740481C1C}">
                <a14:useLocalDpi xmlns:a14="http://schemas.microsoft.com/office/drawing/2010/main" val="0"/>
              </a:ext>
            </a:extLst>
          </a:blip>
          <a:srcRect l="79342"/>
          <a:stretch/>
        </p:blipFill>
        <p:spPr>
          <a:xfrm>
            <a:off x="9673388" y="0"/>
            <a:ext cx="2518611" cy="6858000"/>
          </a:xfrm>
          <a:prstGeom prst="rect">
            <a:avLst/>
          </a:prstGeom>
        </p:spPr>
      </p:pic>
      <p:cxnSp>
        <p:nvCxnSpPr>
          <p:cNvPr id="10" name="Straight Connector 9">
            <a:extLst>
              <a:ext uri="{FF2B5EF4-FFF2-40B4-BE49-F238E27FC236}">
                <a16:creationId xmlns:a16="http://schemas.microsoft.com/office/drawing/2014/main" id="{03868222-9373-4294-ABE4-7FF25C7739A6}"/>
              </a:ext>
            </a:extLst>
          </p:cNvPr>
          <p:cNvCxnSpPr/>
          <p:nvPr/>
        </p:nvCxnSpPr>
        <p:spPr>
          <a:xfrm>
            <a:off x="840215" y="5629627"/>
            <a:ext cx="7189694"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sp>
        <p:nvSpPr>
          <p:cNvPr id="6" name="Slide Number Placeholder 5">
            <a:extLst>
              <a:ext uri="{FF2B5EF4-FFF2-40B4-BE49-F238E27FC236}">
                <a16:creationId xmlns:a16="http://schemas.microsoft.com/office/drawing/2014/main" id="{C2AEAADC-9CB6-4EBF-A225-BF87F4EFB118}"/>
              </a:ext>
            </a:extLst>
          </p:cNvPr>
          <p:cNvSpPr>
            <a:spLocks noGrp="1"/>
          </p:cNvSpPr>
          <p:nvPr>
            <p:ph type="sldNum" sz="quarter" idx="12"/>
          </p:nvPr>
        </p:nvSpPr>
        <p:spPr/>
        <p:txBody>
          <a:bodyPr/>
          <a:lstStyle/>
          <a:p>
            <a:fld id="{01B9AD90-D8C5-42B1-AC8B-29A3D4B95D55}" type="slidenum">
              <a:rPr lang="en-US" smtClean="0"/>
              <a:t>‹#›</a:t>
            </a:fld>
            <a:endParaRPr lang="en-US"/>
          </a:p>
        </p:txBody>
      </p:sp>
      <p:pic>
        <p:nvPicPr>
          <p:cNvPr id="4" name="Picture 3" descr="A white background with black and white clouds&#10;&#10;Description automatically generated">
            <a:extLst>
              <a:ext uri="{FF2B5EF4-FFF2-40B4-BE49-F238E27FC236}">
                <a16:creationId xmlns:a16="http://schemas.microsoft.com/office/drawing/2014/main" id="{E4D907CB-895D-877E-8434-3426F2E428F3}"/>
              </a:ext>
            </a:extLst>
          </p:cNvPr>
          <p:cNvPicPr>
            <a:picLocks noChangeAspect="1"/>
          </p:cNvPicPr>
          <p:nvPr/>
        </p:nvPicPr>
        <p:blipFill rotWithShape="1">
          <a:blip r:embed="rId2">
            <a:extLst>
              <a:ext uri="{28A0092B-C50C-407E-A947-70E740481C1C}">
                <a14:useLocalDpi xmlns:a14="http://schemas.microsoft.com/office/drawing/2010/main" val="0"/>
              </a:ext>
            </a:extLst>
          </a:blip>
          <a:srcRect l="79342"/>
          <a:stretch/>
        </p:blipFill>
        <p:spPr>
          <a:xfrm>
            <a:off x="9673388" y="0"/>
            <a:ext cx="2518611" cy="6858000"/>
          </a:xfrm>
          <a:prstGeom prst="rect">
            <a:avLst/>
          </a:prstGeom>
        </p:spPr>
      </p:pic>
      <p:cxnSp>
        <p:nvCxnSpPr>
          <p:cNvPr id="5" name="Straight Connector 4">
            <a:extLst>
              <a:ext uri="{FF2B5EF4-FFF2-40B4-BE49-F238E27FC236}">
                <a16:creationId xmlns:a16="http://schemas.microsoft.com/office/drawing/2014/main" id="{70D719FC-1720-F2A7-D839-80F4C5057597}"/>
              </a:ext>
            </a:extLst>
          </p:cNvPr>
          <p:cNvCxnSpPr/>
          <p:nvPr/>
        </p:nvCxnSpPr>
        <p:spPr>
          <a:xfrm>
            <a:off x="840215" y="5629627"/>
            <a:ext cx="7189694"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pic>
        <p:nvPicPr>
          <p:cNvPr id="12" name="Picture 11" descr="A red and black logo&#10;&#10;Description automatically generated">
            <a:extLst>
              <a:ext uri="{FF2B5EF4-FFF2-40B4-BE49-F238E27FC236}">
                <a16:creationId xmlns:a16="http://schemas.microsoft.com/office/drawing/2014/main" id="{A9AC2C7C-41E3-4813-64AF-84D115A34B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2952" y="833273"/>
            <a:ext cx="3462699" cy="1482035"/>
          </a:xfrm>
          <a:prstGeom prst="rect">
            <a:avLst/>
          </a:prstGeom>
        </p:spPr>
      </p:pic>
    </p:spTree>
    <p:extLst>
      <p:ext uri="{BB962C8B-B14F-4D97-AF65-F5344CB8AC3E}">
        <p14:creationId xmlns:p14="http://schemas.microsoft.com/office/powerpoint/2010/main" val="16082779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B5491B-1B68-EADD-BFCE-9BA5896F614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6C70204-371F-B3F3-BC72-233FA1CAB6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8C478B-CE52-F0BF-BB47-C9C59C3D0D56}"/>
              </a:ext>
            </a:extLst>
          </p:cNvPr>
          <p:cNvSpPr>
            <a:spLocks noGrp="1"/>
          </p:cNvSpPr>
          <p:nvPr>
            <p:ph type="dt" sz="half" idx="10"/>
          </p:nvPr>
        </p:nvSpPr>
        <p:spPr/>
        <p:txBody>
          <a:bodyPr/>
          <a:lstStyle/>
          <a:p>
            <a:fld id="{78D374E3-51C7-4DCC-8E7E-8CB6C738FE02}" type="datetimeFigureOut">
              <a:rPr lang="en-US" smtClean="0"/>
              <a:t>8/11/2026</a:t>
            </a:fld>
            <a:endParaRPr lang="en-US"/>
          </a:p>
        </p:txBody>
      </p:sp>
      <p:sp>
        <p:nvSpPr>
          <p:cNvPr id="5" name="Footer Placeholder 4">
            <a:extLst>
              <a:ext uri="{FF2B5EF4-FFF2-40B4-BE49-F238E27FC236}">
                <a16:creationId xmlns:a16="http://schemas.microsoft.com/office/drawing/2014/main" id="{8D6246A8-3F0E-24F5-3B0B-2A4D1F807A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FB3717-DF4B-D2DA-2B25-3E7EDD013FEB}"/>
              </a:ext>
            </a:extLst>
          </p:cNvPr>
          <p:cNvSpPr>
            <a:spLocks noGrp="1"/>
          </p:cNvSpPr>
          <p:nvPr>
            <p:ph type="sldNum" sz="quarter" idx="12"/>
          </p:nvPr>
        </p:nvSpPr>
        <p:spPr/>
        <p:txBody>
          <a:bodyPr/>
          <a:lstStyle/>
          <a:p>
            <a:fld id="{369F5541-B91D-492A-BABB-A2303904A500}" type="slidenum">
              <a:rPr lang="en-US" smtClean="0"/>
              <a:t>‹#›</a:t>
            </a:fld>
            <a:endParaRPr lang="en-US"/>
          </a:p>
        </p:txBody>
      </p:sp>
    </p:spTree>
    <p:extLst>
      <p:ext uri="{BB962C8B-B14F-4D97-AF65-F5344CB8AC3E}">
        <p14:creationId xmlns:p14="http://schemas.microsoft.com/office/powerpoint/2010/main" val="181583649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59F2D-8370-85CE-2406-10135C06438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A9FA77-7880-AD51-E5B3-D9EB8E07661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593C7A-7C5B-3E63-6CCD-F56425185431}"/>
              </a:ext>
            </a:extLst>
          </p:cNvPr>
          <p:cNvSpPr>
            <a:spLocks noGrp="1"/>
          </p:cNvSpPr>
          <p:nvPr>
            <p:ph type="dt" sz="half" idx="10"/>
          </p:nvPr>
        </p:nvSpPr>
        <p:spPr/>
        <p:txBody>
          <a:bodyPr/>
          <a:lstStyle/>
          <a:p>
            <a:fld id="{78D374E3-51C7-4DCC-8E7E-8CB6C738FE02}" type="datetimeFigureOut">
              <a:rPr lang="en-US" smtClean="0"/>
              <a:t>8/11/2026</a:t>
            </a:fld>
            <a:endParaRPr lang="en-US"/>
          </a:p>
        </p:txBody>
      </p:sp>
      <p:sp>
        <p:nvSpPr>
          <p:cNvPr id="5" name="Footer Placeholder 4">
            <a:extLst>
              <a:ext uri="{FF2B5EF4-FFF2-40B4-BE49-F238E27FC236}">
                <a16:creationId xmlns:a16="http://schemas.microsoft.com/office/drawing/2014/main" id="{84A3848D-422F-0478-D588-F70E37EDF3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CB8458-CB1A-C459-E8A6-4EA693EE5BC9}"/>
              </a:ext>
            </a:extLst>
          </p:cNvPr>
          <p:cNvSpPr>
            <a:spLocks noGrp="1"/>
          </p:cNvSpPr>
          <p:nvPr>
            <p:ph type="sldNum" sz="quarter" idx="12"/>
          </p:nvPr>
        </p:nvSpPr>
        <p:spPr/>
        <p:txBody>
          <a:bodyPr/>
          <a:lstStyle/>
          <a:p>
            <a:fld id="{369F5541-B91D-492A-BABB-A2303904A500}" type="slidenum">
              <a:rPr lang="en-US" smtClean="0"/>
              <a:t>‹#›</a:t>
            </a:fld>
            <a:endParaRPr lang="en-US"/>
          </a:p>
        </p:txBody>
      </p:sp>
    </p:spTree>
    <p:extLst>
      <p:ext uri="{BB962C8B-B14F-4D97-AF65-F5344CB8AC3E}">
        <p14:creationId xmlns:p14="http://schemas.microsoft.com/office/powerpoint/2010/main" val="110033519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EC2DA-BAEB-F88C-999D-9F40DE280E5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B224AFB-C368-1BAE-5DC4-9F03C23DFCB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EB9E5A0-6B25-A4E0-465A-400A6F07D7AD}"/>
              </a:ext>
            </a:extLst>
          </p:cNvPr>
          <p:cNvSpPr>
            <a:spLocks noGrp="1"/>
          </p:cNvSpPr>
          <p:nvPr>
            <p:ph type="dt" sz="half" idx="10"/>
          </p:nvPr>
        </p:nvSpPr>
        <p:spPr/>
        <p:txBody>
          <a:bodyPr/>
          <a:lstStyle/>
          <a:p>
            <a:fld id="{78D374E3-51C7-4DCC-8E7E-8CB6C738FE02}" type="datetimeFigureOut">
              <a:rPr lang="en-US" smtClean="0"/>
              <a:t>8/11/2026</a:t>
            </a:fld>
            <a:endParaRPr lang="en-US"/>
          </a:p>
        </p:txBody>
      </p:sp>
      <p:sp>
        <p:nvSpPr>
          <p:cNvPr id="5" name="Footer Placeholder 4">
            <a:extLst>
              <a:ext uri="{FF2B5EF4-FFF2-40B4-BE49-F238E27FC236}">
                <a16:creationId xmlns:a16="http://schemas.microsoft.com/office/drawing/2014/main" id="{65BFB05E-AD17-7C90-3DC4-820CBFB958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195C0F-40CD-BC07-F61B-95079AA54FC7}"/>
              </a:ext>
            </a:extLst>
          </p:cNvPr>
          <p:cNvSpPr>
            <a:spLocks noGrp="1"/>
          </p:cNvSpPr>
          <p:nvPr>
            <p:ph type="sldNum" sz="quarter" idx="12"/>
          </p:nvPr>
        </p:nvSpPr>
        <p:spPr/>
        <p:txBody>
          <a:bodyPr/>
          <a:lstStyle/>
          <a:p>
            <a:fld id="{369F5541-B91D-492A-BABB-A2303904A500}" type="slidenum">
              <a:rPr lang="en-US" smtClean="0"/>
              <a:t>‹#›</a:t>
            </a:fld>
            <a:endParaRPr lang="en-US"/>
          </a:p>
        </p:txBody>
      </p:sp>
    </p:spTree>
    <p:extLst>
      <p:ext uri="{BB962C8B-B14F-4D97-AF65-F5344CB8AC3E}">
        <p14:creationId xmlns:p14="http://schemas.microsoft.com/office/powerpoint/2010/main" val="8193686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CC9DC-47AE-1386-472D-2CBE63A6EC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E419BE1-0A7D-DE9E-A10C-4CBE9234453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0C50BA9-65D9-D836-7263-32A8A28D24C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6F83101-AE21-28A2-28F9-39D8C66BF0E2}"/>
              </a:ext>
            </a:extLst>
          </p:cNvPr>
          <p:cNvSpPr>
            <a:spLocks noGrp="1"/>
          </p:cNvSpPr>
          <p:nvPr>
            <p:ph type="dt" sz="half" idx="10"/>
          </p:nvPr>
        </p:nvSpPr>
        <p:spPr/>
        <p:txBody>
          <a:bodyPr/>
          <a:lstStyle/>
          <a:p>
            <a:fld id="{78D374E3-51C7-4DCC-8E7E-8CB6C738FE02}" type="datetimeFigureOut">
              <a:rPr lang="en-US" smtClean="0"/>
              <a:t>8/11/2026</a:t>
            </a:fld>
            <a:endParaRPr lang="en-US"/>
          </a:p>
        </p:txBody>
      </p:sp>
      <p:sp>
        <p:nvSpPr>
          <p:cNvPr id="6" name="Footer Placeholder 5">
            <a:extLst>
              <a:ext uri="{FF2B5EF4-FFF2-40B4-BE49-F238E27FC236}">
                <a16:creationId xmlns:a16="http://schemas.microsoft.com/office/drawing/2014/main" id="{0599F034-5F09-6A4B-EB0C-9453F8B260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AFDA74-BB31-E265-C68E-95C20B368567}"/>
              </a:ext>
            </a:extLst>
          </p:cNvPr>
          <p:cNvSpPr>
            <a:spLocks noGrp="1"/>
          </p:cNvSpPr>
          <p:nvPr>
            <p:ph type="sldNum" sz="quarter" idx="12"/>
          </p:nvPr>
        </p:nvSpPr>
        <p:spPr/>
        <p:txBody>
          <a:bodyPr/>
          <a:lstStyle/>
          <a:p>
            <a:fld id="{369F5541-B91D-492A-BABB-A2303904A500}" type="slidenum">
              <a:rPr lang="en-US" smtClean="0"/>
              <a:t>‹#›</a:t>
            </a:fld>
            <a:endParaRPr lang="en-US"/>
          </a:p>
        </p:txBody>
      </p:sp>
    </p:spTree>
    <p:extLst>
      <p:ext uri="{BB962C8B-B14F-4D97-AF65-F5344CB8AC3E}">
        <p14:creationId xmlns:p14="http://schemas.microsoft.com/office/powerpoint/2010/main" val="6667606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22784-D883-DF35-BF71-C5D65AC2291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4315AFA-237B-34FC-1D49-92C1221A9D5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E0E216-4CCB-26BB-4ECF-BED4DB312C3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F83FFA-83DA-1DCC-D2E4-59A892CDA4A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A4A3338-0A41-C096-C5F5-6E23B734631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BD6F0DA-90AD-8AC3-CE87-043C8A96FE8D}"/>
              </a:ext>
            </a:extLst>
          </p:cNvPr>
          <p:cNvSpPr>
            <a:spLocks noGrp="1"/>
          </p:cNvSpPr>
          <p:nvPr>
            <p:ph type="dt" sz="half" idx="10"/>
          </p:nvPr>
        </p:nvSpPr>
        <p:spPr/>
        <p:txBody>
          <a:bodyPr/>
          <a:lstStyle/>
          <a:p>
            <a:fld id="{78D374E3-51C7-4DCC-8E7E-8CB6C738FE02}" type="datetimeFigureOut">
              <a:rPr lang="en-US" smtClean="0"/>
              <a:t>8/11/2026</a:t>
            </a:fld>
            <a:endParaRPr lang="en-US"/>
          </a:p>
        </p:txBody>
      </p:sp>
      <p:sp>
        <p:nvSpPr>
          <p:cNvPr id="8" name="Footer Placeholder 7">
            <a:extLst>
              <a:ext uri="{FF2B5EF4-FFF2-40B4-BE49-F238E27FC236}">
                <a16:creationId xmlns:a16="http://schemas.microsoft.com/office/drawing/2014/main" id="{AF1E8277-1836-AA35-C409-ADA503EF95E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80BFD1F-2B4F-7049-CC3F-26C3E2202021}"/>
              </a:ext>
            </a:extLst>
          </p:cNvPr>
          <p:cNvSpPr>
            <a:spLocks noGrp="1"/>
          </p:cNvSpPr>
          <p:nvPr>
            <p:ph type="sldNum" sz="quarter" idx="12"/>
          </p:nvPr>
        </p:nvSpPr>
        <p:spPr/>
        <p:txBody>
          <a:bodyPr/>
          <a:lstStyle/>
          <a:p>
            <a:fld id="{369F5541-B91D-492A-BABB-A2303904A500}" type="slidenum">
              <a:rPr lang="en-US" smtClean="0"/>
              <a:t>‹#›</a:t>
            </a:fld>
            <a:endParaRPr lang="en-US"/>
          </a:p>
        </p:txBody>
      </p:sp>
    </p:spTree>
    <p:extLst>
      <p:ext uri="{BB962C8B-B14F-4D97-AF65-F5344CB8AC3E}">
        <p14:creationId xmlns:p14="http://schemas.microsoft.com/office/powerpoint/2010/main" val="41114900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489D6-498F-C7D6-359E-E8214821497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474C7E0-6C01-F4EF-B649-35666F629BCD}"/>
              </a:ext>
            </a:extLst>
          </p:cNvPr>
          <p:cNvSpPr>
            <a:spLocks noGrp="1"/>
          </p:cNvSpPr>
          <p:nvPr>
            <p:ph type="dt" sz="half" idx="10"/>
          </p:nvPr>
        </p:nvSpPr>
        <p:spPr/>
        <p:txBody>
          <a:bodyPr/>
          <a:lstStyle/>
          <a:p>
            <a:fld id="{78D374E3-51C7-4DCC-8E7E-8CB6C738FE02}" type="datetimeFigureOut">
              <a:rPr lang="en-US" smtClean="0"/>
              <a:t>8/11/2026</a:t>
            </a:fld>
            <a:endParaRPr lang="en-US"/>
          </a:p>
        </p:txBody>
      </p:sp>
      <p:sp>
        <p:nvSpPr>
          <p:cNvPr id="4" name="Footer Placeholder 3">
            <a:extLst>
              <a:ext uri="{FF2B5EF4-FFF2-40B4-BE49-F238E27FC236}">
                <a16:creationId xmlns:a16="http://schemas.microsoft.com/office/drawing/2014/main" id="{532F7EAF-01FB-5AE6-EF16-76D233B1863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C21C852-8007-7155-3E48-84272CFB2FC1}"/>
              </a:ext>
            </a:extLst>
          </p:cNvPr>
          <p:cNvSpPr>
            <a:spLocks noGrp="1"/>
          </p:cNvSpPr>
          <p:nvPr>
            <p:ph type="sldNum" sz="quarter" idx="12"/>
          </p:nvPr>
        </p:nvSpPr>
        <p:spPr/>
        <p:txBody>
          <a:bodyPr/>
          <a:lstStyle/>
          <a:p>
            <a:fld id="{369F5541-B91D-492A-BABB-A2303904A500}" type="slidenum">
              <a:rPr lang="en-US" smtClean="0"/>
              <a:t>‹#›</a:t>
            </a:fld>
            <a:endParaRPr lang="en-US"/>
          </a:p>
        </p:txBody>
      </p:sp>
    </p:spTree>
    <p:extLst>
      <p:ext uri="{BB962C8B-B14F-4D97-AF65-F5344CB8AC3E}">
        <p14:creationId xmlns:p14="http://schemas.microsoft.com/office/powerpoint/2010/main" val="78818064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EC256D8-DB36-770B-6B97-71A5121CC8AC}"/>
              </a:ext>
            </a:extLst>
          </p:cNvPr>
          <p:cNvSpPr>
            <a:spLocks noGrp="1"/>
          </p:cNvSpPr>
          <p:nvPr>
            <p:ph type="dt" sz="half" idx="10"/>
          </p:nvPr>
        </p:nvSpPr>
        <p:spPr/>
        <p:txBody>
          <a:bodyPr/>
          <a:lstStyle/>
          <a:p>
            <a:fld id="{78D374E3-51C7-4DCC-8E7E-8CB6C738FE02}" type="datetimeFigureOut">
              <a:rPr lang="en-US" smtClean="0"/>
              <a:t>8/11/2026</a:t>
            </a:fld>
            <a:endParaRPr lang="en-US"/>
          </a:p>
        </p:txBody>
      </p:sp>
      <p:sp>
        <p:nvSpPr>
          <p:cNvPr id="3" name="Footer Placeholder 2">
            <a:extLst>
              <a:ext uri="{FF2B5EF4-FFF2-40B4-BE49-F238E27FC236}">
                <a16:creationId xmlns:a16="http://schemas.microsoft.com/office/drawing/2014/main" id="{59D7B7AA-9121-0833-500B-A6409874AD7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9FD1A74-B2B1-EEF8-D181-D591A99DF1F2}"/>
              </a:ext>
            </a:extLst>
          </p:cNvPr>
          <p:cNvSpPr>
            <a:spLocks noGrp="1"/>
          </p:cNvSpPr>
          <p:nvPr>
            <p:ph type="sldNum" sz="quarter" idx="12"/>
          </p:nvPr>
        </p:nvSpPr>
        <p:spPr/>
        <p:txBody>
          <a:bodyPr/>
          <a:lstStyle/>
          <a:p>
            <a:fld id="{369F5541-B91D-492A-BABB-A2303904A500}" type="slidenum">
              <a:rPr lang="en-US" smtClean="0"/>
              <a:t>‹#›</a:t>
            </a:fld>
            <a:endParaRPr lang="en-US"/>
          </a:p>
        </p:txBody>
      </p:sp>
    </p:spTree>
    <p:extLst>
      <p:ext uri="{BB962C8B-B14F-4D97-AF65-F5344CB8AC3E}">
        <p14:creationId xmlns:p14="http://schemas.microsoft.com/office/powerpoint/2010/main" val="12840340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7C7CBC-3CBB-D0BA-0C5C-8F02F2B1C832}"/>
              </a:ext>
            </a:extLst>
          </p:cNvPr>
          <p:cNvSpPr>
            <a:spLocks noGrp="1"/>
          </p:cNvSpPr>
          <p:nvPr>
            <p:ph idx="1"/>
          </p:nvPr>
        </p:nvSpPr>
        <p:spPr>
          <a:xfrm>
            <a:off x="5622758" y="978568"/>
            <a:ext cx="5731042" cy="51983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BDAA00-6D13-9DA9-8B6B-C503D823DD20}"/>
              </a:ext>
            </a:extLst>
          </p:cNvPr>
          <p:cNvSpPr>
            <a:spLocks noGrp="1"/>
          </p:cNvSpPr>
          <p:nvPr>
            <p:ph type="dt" sz="half" idx="10"/>
          </p:nvPr>
        </p:nvSpPr>
        <p:spPr/>
        <p:txBody>
          <a:bodyPr/>
          <a:lstStyle/>
          <a:p>
            <a:fld id="{B03A340F-B511-444E-A25F-813A6883B651}" type="datetimeFigureOut">
              <a:rPr lang="en-US" smtClean="0"/>
              <a:t>8/11/2026</a:t>
            </a:fld>
            <a:endParaRPr lang="en-US"/>
          </a:p>
        </p:txBody>
      </p:sp>
      <p:sp>
        <p:nvSpPr>
          <p:cNvPr id="6" name="Slide Number Placeholder 5">
            <a:extLst>
              <a:ext uri="{FF2B5EF4-FFF2-40B4-BE49-F238E27FC236}">
                <a16:creationId xmlns:a16="http://schemas.microsoft.com/office/drawing/2014/main" id="{D1D44F9B-0D22-D300-0AAA-1FCCFD20B14E}"/>
              </a:ext>
            </a:extLst>
          </p:cNvPr>
          <p:cNvSpPr>
            <a:spLocks noGrp="1"/>
          </p:cNvSpPr>
          <p:nvPr>
            <p:ph type="sldNum" sz="quarter" idx="12"/>
          </p:nvPr>
        </p:nvSpPr>
        <p:spPr/>
        <p:txBody>
          <a:bodyPr/>
          <a:lstStyle/>
          <a:p>
            <a:fld id="{01B9AD90-D8C5-42B1-AC8B-29A3D4B95D55}" type="slidenum">
              <a:rPr lang="en-US" smtClean="0"/>
              <a:t>‹#›</a:t>
            </a:fld>
            <a:endParaRPr lang="en-US"/>
          </a:p>
        </p:txBody>
      </p:sp>
      <p:sp>
        <p:nvSpPr>
          <p:cNvPr id="7" name="Rectangle 6">
            <a:extLst>
              <a:ext uri="{FF2B5EF4-FFF2-40B4-BE49-F238E27FC236}">
                <a16:creationId xmlns:a16="http://schemas.microsoft.com/office/drawing/2014/main" id="{A3F05F2E-94E9-01AF-341B-59DD0FF589CA}"/>
              </a:ext>
            </a:extLst>
          </p:cNvPr>
          <p:cNvSpPr/>
          <p:nvPr/>
        </p:nvSpPr>
        <p:spPr>
          <a:xfrm>
            <a:off x="0" y="-2"/>
            <a:ext cx="5194772" cy="6858001"/>
          </a:xfrm>
          <a:prstGeom prst="rect">
            <a:avLst/>
          </a:prstGeom>
          <a:solidFill>
            <a:srgbClr val="202C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B2340"/>
              </a:solidFill>
            </a:endParaRPr>
          </a:p>
        </p:txBody>
      </p:sp>
      <p:sp>
        <p:nvSpPr>
          <p:cNvPr id="9" name="TextBox 8">
            <a:extLst>
              <a:ext uri="{FF2B5EF4-FFF2-40B4-BE49-F238E27FC236}">
                <a16:creationId xmlns:a16="http://schemas.microsoft.com/office/drawing/2014/main" id="{CE977FED-09C7-29FE-4DF7-8D31EB535C54}"/>
              </a:ext>
            </a:extLst>
          </p:cNvPr>
          <p:cNvSpPr txBox="1"/>
          <p:nvPr/>
        </p:nvSpPr>
        <p:spPr>
          <a:xfrm>
            <a:off x="606159" y="2382253"/>
            <a:ext cx="3982453" cy="369332"/>
          </a:xfrm>
          <a:prstGeom prst="rect">
            <a:avLst/>
          </a:prstGeom>
          <a:noFill/>
        </p:spPr>
        <p:txBody>
          <a:bodyPr wrap="square" rtlCol="0">
            <a:spAutoFit/>
          </a:bodyPr>
          <a:lstStyle/>
          <a:p>
            <a:r>
              <a:rPr lang="en-US">
                <a:solidFill>
                  <a:schemeClr val="bg1"/>
                </a:solidFill>
                <a:latin typeface="Source Sans Pro" panose="020B0503030403020204" pitchFamily="34" charset="0"/>
              </a:rPr>
              <a:t>Click here to edit text style</a:t>
            </a:r>
          </a:p>
        </p:txBody>
      </p:sp>
      <p:sp>
        <p:nvSpPr>
          <p:cNvPr id="10" name="TextBox 9">
            <a:extLst>
              <a:ext uri="{FF2B5EF4-FFF2-40B4-BE49-F238E27FC236}">
                <a16:creationId xmlns:a16="http://schemas.microsoft.com/office/drawing/2014/main" id="{C4779309-1B96-5598-02F4-FE2A95144FC9}"/>
              </a:ext>
            </a:extLst>
          </p:cNvPr>
          <p:cNvSpPr txBox="1"/>
          <p:nvPr/>
        </p:nvSpPr>
        <p:spPr>
          <a:xfrm>
            <a:off x="218573" y="6352143"/>
            <a:ext cx="3982453" cy="261610"/>
          </a:xfrm>
          <a:prstGeom prst="rect">
            <a:avLst/>
          </a:prstGeom>
          <a:noFill/>
        </p:spPr>
        <p:txBody>
          <a:bodyPr wrap="square" rtlCol="0">
            <a:spAutoFit/>
          </a:bodyPr>
          <a:lstStyle/>
          <a:p>
            <a:r>
              <a:rPr lang="en-US" sz="1050">
                <a:solidFill>
                  <a:schemeClr val="bg1"/>
                </a:solidFill>
                <a:latin typeface="Source Sans Pro" panose="020B0503030403020204" pitchFamily="34" charset="0"/>
              </a:rPr>
              <a:t>Source</a:t>
            </a:r>
          </a:p>
        </p:txBody>
      </p:sp>
      <p:sp>
        <p:nvSpPr>
          <p:cNvPr id="5" name="Rectangle 4">
            <a:extLst>
              <a:ext uri="{FF2B5EF4-FFF2-40B4-BE49-F238E27FC236}">
                <a16:creationId xmlns:a16="http://schemas.microsoft.com/office/drawing/2014/main" id="{F37331A4-B14A-A74E-ACB6-641A042519B4}"/>
              </a:ext>
            </a:extLst>
          </p:cNvPr>
          <p:cNvSpPr>
            <a:spLocks noGrp="1" noRot="1" noMove="1" noResize="1" noEditPoints="1" noAdjustHandles="1" noChangeArrowheads="1" noChangeShapeType="1"/>
          </p:cNvSpPr>
          <p:nvPr/>
        </p:nvSpPr>
        <p:spPr>
          <a:xfrm>
            <a:off x="0" y="-2"/>
            <a:ext cx="5194772" cy="6858001"/>
          </a:xfrm>
          <a:prstGeom prst="rect">
            <a:avLst/>
          </a:prstGeom>
          <a:solidFill>
            <a:srgbClr val="202C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B2340"/>
              </a:solidFill>
            </a:endParaRPr>
          </a:p>
        </p:txBody>
      </p:sp>
      <p:sp>
        <p:nvSpPr>
          <p:cNvPr id="15" name="Content Placeholder 14">
            <a:extLst>
              <a:ext uri="{FF2B5EF4-FFF2-40B4-BE49-F238E27FC236}">
                <a16:creationId xmlns:a16="http://schemas.microsoft.com/office/drawing/2014/main" id="{50E3D441-E58F-03AF-F7D8-271010721E8E}"/>
              </a:ext>
            </a:extLst>
          </p:cNvPr>
          <p:cNvSpPr>
            <a:spLocks noGrp="1"/>
          </p:cNvSpPr>
          <p:nvPr>
            <p:ph sz="quarter" idx="13"/>
          </p:nvPr>
        </p:nvSpPr>
        <p:spPr>
          <a:xfrm>
            <a:off x="759562" y="2299536"/>
            <a:ext cx="3981450" cy="1981200"/>
          </a:xfrm>
        </p:spPr>
        <p:txBody>
          <a:bodyPr>
            <a:normAutofit/>
          </a:bodyPr>
          <a:lstStyle>
            <a:lvl1pPr>
              <a:defRPr sz="1800">
                <a:solidFill>
                  <a:schemeClr val="bg1"/>
                </a:solidFill>
                <a:latin typeface="Source Sans Pro" panose="020B0503030403020204" pitchFamily="34" charset="0"/>
              </a:defRPr>
            </a:lvl1pPr>
            <a:lvl2pPr>
              <a:defRPr sz="1800">
                <a:solidFill>
                  <a:schemeClr val="bg1"/>
                </a:solidFill>
                <a:latin typeface="Source Sans Pro" panose="020B0503030403020204" pitchFamily="34" charset="0"/>
              </a:defRPr>
            </a:lvl2pPr>
            <a:lvl3pPr>
              <a:defRPr sz="1800">
                <a:solidFill>
                  <a:schemeClr val="bg1"/>
                </a:solidFill>
                <a:latin typeface="Source Sans Pro" panose="020B0503030403020204" pitchFamily="34" charset="0"/>
              </a:defRPr>
            </a:lvl3pPr>
            <a:lvl4pPr>
              <a:defRPr sz="1800">
                <a:solidFill>
                  <a:schemeClr val="bg1"/>
                </a:solidFill>
                <a:latin typeface="Source Sans Pro" panose="020B0503030403020204" pitchFamily="34" charset="0"/>
              </a:defRPr>
            </a:lvl4pPr>
            <a:lvl5pPr>
              <a:defRPr sz="1800">
                <a:solidFill>
                  <a:schemeClr val="bg1"/>
                </a:solidFill>
                <a:latin typeface="Source Sans Pro" panose="020B0503030403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19">
            <a:extLst>
              <a:ext uri="{FF2B5EF4-FFF2-40B4-BE49-F238E27FC236}">
                <a16:creationId xmlns:a16="http://schemas.microsoft.com/office/drawing/2014/main" id="{4DB0FFC6-B79D-D3B6-44CC-D14D50FE1834}"/>
              </a:ext>
            </a:extLst>
          </p:cNvPr>
          <p:cNvSpPr>
            <a:spLocks noGrp="1"/>
          </p:cNvSpPr>
          <p:nvPr>
            <p:ph type="body" sz="quarter" idx="14"/>
          </p:nvPr>
        </p:nvSpPr>
        <p:spPr>
          <a:xfrm>
            <a:off x="759562" y="978485"/>
            <a:ext cx="3981450" cy="1122362"/>
          </a:xfrm>
        </p:spPr>
        <p:txBody>
          <a:bodyPr/>
          <a:lstStyle>
            <a:lvl1pPr>
              <a:defRPr b="1">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4" name="Content Placeholder 13">
            <a:extLst>
              <a:ext uri="{FF2B5EF4-FFF2-40B4-BE49-F238E27FC236}">
                <a16:creationId xmlns:a16="http://schemas.microsoft.com/office/drawing/2014/main" id="{E466E312-3B20-A9C6-770D-833A3F9E874E}"/>
              </a:ext>
            </a:extLst>
          </p:cNvPr>
          <p:cNvSpPr>
            <a:spLocks noGrp="1"/>
          </p:cNvSpPr>
          <p:nvPr>
            <p:ph sz="quarter" idx="15" hasCustomPrompt="1"/>
          </p:nvPr>
        </p:nvSpPr>
        <p:spPr>
          <a:xfrm>
            <a:off x="218573" y="6297866"/>
            <a:ext cx="2874963" cy="365125"/>
          </a:xfrm>
        </p:spPr>
        <p:txBody>
          <a:bodyPr anchor="ctr">
            <a:noAutofit/>
          </a:bodyPr>
          <a:lstStyle>
            <a:lvl5pPr algn="l">
              <a:defRPr sz="900">
                <a:solidFill>
                  <a:schemeClr val="bg1"/>
                </a:solidFill>
              </a:defRPr>
            </a:lvl5pPr>
          </a:lstStyle>
          <a:p>
            <a:pPr lvl="4"/>
            <a:r>
              <a:rPr lang="en-US"/>
              <a:t>Source</a:t>
            </a:r>
          </a:p>
        </p:txBody>
      </p:sp>
      <p:pic>
        <p:nvPicPr>
          <p:cNvPr id="13" name="Picture 12" descr="A white outline of a state with a star and a black star&#10;&#10;Description automatically generated">
            <a:extLst>
              <a:ext uri="{FF2B5EF4-FFF2-40B4-BE49-F238E27FC236}">
                <a16:creationId xmlns:a16="http://schemas.microsoft.com/office/drawing/2014/main" id="{C507AB77-7224-DE60-F9AB-3CCA0CBC17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085" y="6118713"/>
            <a:ext cx="642116" cy="618528"/>
          </a:xfrm>
          <a:prstGeom prst="rect">
            <a:avLst/>
          </a:prstGeom>
        </p:spPr>
      </p:pic>
    </p:spTree>
    <p:extLst>
      <p:ext uri="{BB962C8B-B14F-4D97-AF65-F5344CB8AC3E}">
        <p14:creationId xmlns:p14="http://schemas.microsoft.com/office/powerpoint/2010/main" val="207796366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F63775-CCF0-A828-3FF0-CFC7B64625C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5BCC22A-8480-97F0-27BF-8A7A5DB36CF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9486AF0-D895-E07E-5831-4C94BF83A3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CF372F-7B9E-ABA2-4322-C8998D95DA81}"/>
              </a:ext>
            </a:extLst>
          </p:cNvPr>
          <p:cNvSpPr>
            <a:spLocks noGrp="1"/>
          </p:cNvSpPr>
          <p:nvPr>
            <p:ph type="dt" sz="half" idx="10"/>
          </p:nvPr>
        </p:nvSpPr>
        <p:spPr/>
        <p:txBody>
          <a:bodyPr/>
          <a:lstStyle/>
          <a:p>
            <a:fld id="{78D374E3-51C7-4DCC-8E7E-8CB6C738FE02}" type="datetimeFigureOut">
              <a:rPr lang="en-US" smtClean="0"/>
              <a:t>8/11/2026</a:t>
            </a:fld>
            <a:endParaRPr lang="en-US"/>
          </a:p>
        </p:txBody>
      </p:sp>
      <p:sp>
        <p:nvSpPr>
          <p:cNvPr id="6" name="Footer Placeholder 5">
            <a:extLst>
              <a:ext uri="{FF2B5EF4-FFF2-40B4-BE49-F238E27FC236}">
                <a16:creationId xmlns:a16="http://schemas.microsoft.com/office/drawing/2014/main" id="{3DAA09B0-A928-22F8-2AF3-DEB623383F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72704D-E3CD-0CA9-289E-5AC91D3E9176}"/>
              </a:ext>
            </a:extLst>
          </p:cNvPr>
          <p:cNvSpPr>
            <a:spLocks noGrp="1"/>
          </p:cNvSpPr>
          <p:nvPr>
            <p:ph type="sldNum" sz="quarter" idx="12"/>
          </p:nvPr>
        </p:nvSpPr>
        <p:spPr/>
        <p:txBody>
          <a:bodyPr/>
          <a:lstStyle/>
          <a:p>
            <a:fld id="{369F5541-B91D-492A-BABB-A2303904A500}" type="slidenum">
              <a:rPr lang="en-US" smtClean="0"/>
              <a:t>‹#›</a:t>
            </a:fld>
            <a:endParaRPr lang="en-US"/>
          </a:p>
        </p:txBody>
      </p:sp>
    </p:spTree>
    <p:extLst>
      <p:ext uri="{BB962C8B-B14F-4D97-AF65-F5344CB8AC3E}">
        <p14:creationId xmlns:p14="http://schemas.microsoft.com/office/powerpoint/2010/main" val="18765811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26895-1BDE-1D0F-C79B-FB14828894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D5136A5-68F3-125E-84B9-50A6918C55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883A17E-2760-71C0-7C77-5D7283B2C2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69F8BB-14A4-976D-2FE2-3EF7A2AA7AC8}"/>
              </a:ext>
            </a:extLst>
          </p:cNvPr>
          <p:cNvSpPr>
            <a:spLocks noGrp="1"/>
          </p:cNvSpPr>
          <p:nvPr>
            <p:ph type="dt" sz="half" idx="10"/>
          </p:nvPr>
        </p:nvSpPr>
        <p:spPr/>
        <p:txBody>
          <a:bodyPr/>
          <a:lstStyle/>
          <a:p>
            <a:fld id="{78D374E3-51C7-4DCC-8E7E-8CB6C738FE02}" type="datetimeFigureOut">
              <a:rPr lang="en-US" smtClean="0"/>
              <a:t>8/11/2026</a:t>
            </a:fld>
            <a:endParaRPr lang="en-US"/>
          </a:p>
        </p:txBody>
      </p:sp>
      <p:sp>
        <p:nvSpPr>
          <p:cNvPr id="6" name="Footer Placeholder 5">
            <a:extLst>
              <a:ext uri="{FF2B5EF4-FFF2-40B4-BE49-F238E27FC236}">
                <a16:creationId xmlns:a16="http://schemas.microsoft.com/office/drawing/2014/main" id="{A954457F-3110-05B6-1A02-8C89C076351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D3FA8E-95BF-FD41-8136-2E3D50B7B9C2}"/>
              </a:ext>
            </a:extLst>
          </p:cNvPr>
          <p:cNvSpPr>
            <a:spLocks noGrp="1"/>
          </p:cNvSpPr>
          <p:nvPr>
            <p:ph type="sldNum" sz="quarter" idx="12"/>
          </p:nvPr>
        </p:nvSpPr>
        <p:spPr/>
        <p:txBody>
          <a:bodyPr/>
          <a:lstStyle/>
          <a:p>
            <a:fld id="{369F5541-B91D-492A-BABB-A2303904A500}" type="slidenum">
              <a:rPr lang="en-US" smtClean="0"/>
              <a:t>‹#›</a:t>
            </a:fld>
            <a:endParaRPr lang="en-US"/>
          </a:p>
        </p:txBody>
      </p:sp>
    </p:spTree>
    <p:extLst>
      <p:ext uri="{BB962C8B-B14F-4D97-AF65-F5344CB8AC3E}">
        <p14:creationId xmlns:p14="http://schemas.microsoft.com/office/powerpoint/2010/main" val="7256511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A709A-E4D0-3B89-0AB0-4CB2912CD0F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6ECF64E-8BE3-5249-462B-B706F01F033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47CE17-E0D8-432F-F110-6D481CE6756F}"/>
              </a:ext>
            </a:extLst>
          </p:cNvPr>
          <p:cNvSpPr>
            <a:spLocks noGrp="1"/>
          </p:cNvSpPr>
          <p:nvPr>
            <p:ph type="dt" sz="half" idx="10"/>
          </p:nvPr>
        </p:nvSpPr>
        <p:spPr/>
        <p:txBody>
          <a:bodyPr/>
          <a:lstStyle/>
          <a:p>
            <a:fld id="{78D374E3-51C7-4DCC-8E7E-8CB6C738FE02}" type="datetimeFigureOut">
              <a:rPr lang="en-US" smtClean="0"/>
              <a:t>8/11/2026</a:t>
            </a:fld>
            <a:endParaRPr lang="en-US"/>
          </a:p>
        </p:txBody>
      </p:sp>
      <p:sp>
        <p:nvSpPr>
          <p:cNvPr id="5" name="Footer Placeholder 4">
            <a:extLst>
              <a:ext uri="{FF2B5EF4-FFF2-40B4-BE49-F238E27FC236}">
                <a16:creationId xmlns:a16="http://schemas.microsoft.com/office/drawing/2014/main" id="{1C6870D3-CD75-95FA-FEB5-2C561B8465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3AF969-7B42-3FA1-3992-51E9F8B52296}"/>
              </a:ext>
            </a:extLst>
          </p:cNvPr>
          <p:cNvSpPr>
            <a:spLocks noGrp="1"/>
          </p:cNvSpPr>
          <p:nvPr>
            <p:ph type="sldNum" sz="quarter" idx="12"/>
          </p:nvPr>
        </p:nvSpPr>
        <p:spPr/>
        <p:txBody>
          <a:bodyPr/>
          <a:lstStyle/>
          <a:p>
            <a:fld id="{369F5541-B91D-492A-BABB-A2303904A500}" type="slidenum">
              <a:rPr lang="en-US" smtClean="0"/>
              <a:t>‹#›</a:t>
            </a:fld>
            <a:endParaRPr lang="en-US"/>
          </a:p>
        </p:txBody>
      </p:sp>
    </p:spTree>
    <p:extLst>
      <p:ext uri="{BB962C8B-B14F-4D97-AF65-F5344CB8AC3E}">
        <p14:creationId xmlns:p14="http://schemas.microsoft.com/office/powerpoint/2010/main" val="287978683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38D2806-9A1C-057A-CBB4-66CD323CAFF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34B532F-0DD7-3A9D-FC25-5FE15EC6DDA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DCEEAA-F756-0CFB-F617-91D5A227C052}"/>
              </a:ext>
            </a:extLst>
          </p:cNvPr>
          <p:cNvSpPr>
            <a:spLocks noGrp="1"/>
          </p:cNvSpPr>
          <p:nvPr>
            <p:ph type="dt" sz="half" idx="10"/>
          </p:nvPr>
        </p:nvSpPr>
        <p:spPr/>
        <p:txBody>
          <a:bodyPr/>
          <a:lstStyle/>
          <a:p>
            <a:fld id="{78D374E3-51C7-4DCC-8E7E-8CB6C738FE02}" type="datetimeFigureOut">
              <a:rPr lang="en-US" smtClean="0"/>
              <a:t>8/11/2026</a:t>
            </a:fld>
            <a:endParaRPr lang="en-US"/>
          </a:p>
        </p:txBody>
      </p:sp>
      <p:sp>
        <p:nvSpPr>
          <p:cNvPr id="5" name="Footer Placeholder 4">
            <a:extLst>
              <a:ext uri="{FF2B5EF4-FFF2-40B4-BE49-F238E27FC236}">
                <a16:creationId xmlns:a16="http://schemas.microsoft.com/office/drawing/2014/main" id="{EE9BBAD2-D918-A30C-4C6E-6CCC34A408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09EE85-6EC6-C0EA-5732-254ED89C26D1}"/>
              </a:ext>
            </a:extLst>
          </p:cNvPr>
          <p:cNvSpPr>
            <a:spLocks noGrp="1"/>
          </p:cNvSpPr>
          <p:nvPr>
            <p:ph type="sldNum" sz="quarter" idx="12"/>
          </p:nvPr>
        </p:nvSpPr>
        <p:spPr/>
        <p:txBody>
          <a:bodyPr/>
          <a:lstStyle/>
          <a:p>
            <a:fld id="{369F5541-B91D-492A-BABB-A2303904A500}" type="slidenum">
              <a:rPr lang="en-US" smtClean="0"/>
              <a:t>‹#›</a:t>
            </a:fld>
            <a:endParaRPr lang="en-US"/>
          </a:p>
        </p:txBody>
      </p:sp>
    </p:spTree>
    <p:extLst>
      <p:ext uri="{BB962C8B-B14F-4D97-AF65-F5344CB8AC3E}">
        <p14:creationId xmlns:p14="http://schemas.microsoft.com/office/powerpoint/2010/main" val="293000098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842B22B-7FA6-02EF-F489-E88C9EFAC1D1}"/>
              </a:ext>
            </a:extLst>
          </p:cNvPr>
          <p:cNvSpPr/>
          <p:nvPr/>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129851"/>
            <a:ext cx="12192000" cy="1061357"/>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838200" y="1443491"/>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9878786" y="6356350"/>
            <a:ext cx="560614" cy="365125"/>
          </a:xfrm>
        </p:spPr>
        <p:txBody>
          <a:bodyPr/>
          <a:lstStyle/>
          <a:p>
            <a:fld id="{05F11700-01EC-4167-B7E9-6468E75C44D5}" type="slidenum">
              <a:rPr lang="en-US" smtClean="0"/>
              <a:t>‹#›</a:t>
            </a:fld>
            <a:endParaRPr lang="en-US"/>
          </a:p>
        </p:txBody>
      </p:sp>
      <p:pic>
        <p:nvPicPr>
          <p:cNvPr id="8" name="Picture 7" descr="A red and black screen&#10;&#10;Description automatically generated">
            <a:extLst>
              <a:ext uri="{FF2B5EF4-FFF2-40B4-BE49-F238E27FC236}">
                <a16:creationId xmlns:a16="http://schemas.microsoft.com/office/drawing/2014/main" id="{880FC582-497B-8291-A236-D3CD437D19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2" name="Content Placeholder 11">
            <a:extLst>
              <a:ext uri="{FF2B5EF4-FFF2-40B4-BE49-F238E27FC236}">
                <a16:creationId xmlns:a16="http://schemas.microsoft.com/office/drawing/2014/main" id="{16CEB89A-E86D-35BB-A592-9C7EBF45498B}"/>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1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Tree>
    <p:extLst>
      <p:ext uri="{BB962C8B-B14F-4D97-AF65-F5344CB8AC3E}">
        <p14:creationId xmlns:p14="http://schemas.microsoft.com/office/powerpoint/2010/main" val="407441702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40215" y="1986280"/>
            <a:ext cx="8320114" cy="2236990"/>
          </a:xfrm>
        </p:spPr>
        <p:txBody>
          <a:bodyPr anchor="ctr">
            <a:normAutofit/>
          </a:bodyPr>
          <a:lstStyle>
            <a:lvl1pPr algn="l">
              <a:defRPr sz="4800" b="1">
                <a:latin typeface="Arial" panose="020B0604020202020204" pitchFamily="34" charset="0"/>
                <a:cs typeface="Arial" panose="020B0604020202020204" pitchFamily="34" charset="0"/>
              </a:defRPr>
            </a:lvl1pPr>
          </a:lstStyle>
          <a:p>
            <a:r>
              <a:rPr lang="en-US"/>
              <a:t>Click to edit Master title style</a:t>
            </a:r>
          </a:p>
        </p:txBody>
      </p:sp>
      <p:pic>
        <p:nvPicPr>
          <p:cNvPr id="7" name="Picture 6" descr="A white background with black and white clouds&#10;&#10;Description automatically generated">
            <a:extLst>
              <a:ext uri="{FF2B5EF4-FFF2-40B4-BE49-F238E27FC236}">
                <a16:creationId xmlns:a16="http://schemas.microsoft.com/office/drawing/2014/main" id="{EFECCD03-7F43-7C20-0872-8BBE92190629}"/>
              </a:ext>
            </a:extLst>
          </p:cNvPr>
          <p:cNvPicPr>
            <a:picLocks noChangeAspect="1"/>
          </p:cNvPicPr>
          <p:nvPr/>
        </p:nvPicPr>
        <p:blipFill rotWithShape="1">
          <a:blip r:embed="rId2">
            <a:extLst>
              <a:ext uri="{28A0092B-C50C-407E-A947-70E740481C1C}">
                <a14:useLocalDpi xmlns:a14="http://schemas.microsoft.com/office/drawing/2010/main" val="0"/>
              </a:ext>
            </a:extLst>
          </a:blip>
          <a:srcRect l="79342"/>
          <a:stretch/>
        </p:blipFill>
        <p:spPr>
          <a:xfrm>
            <a:off x="9673388" y="0"/>
            <a:ext cx="2518611" cy="6858000"/>
          </a:xfrm>
          <a:prstGeom prst="rect">
            <a:avLst/>
          </a:prstGeom>
        </p:spPr>
      </p:pic>
      <p:cxnSp>
        <p:nvCxnSpPr>
          <p:cNvPr id="8" name="Straight Connector 7">
            <a:extLst>
              <a:ext uri="{FF2B5EF4-FFF2-40B4-BE49-F238E27FC236}">
                <a16:creationId xmlns:a16="http://schemas.microsoft.com/office/drawing/2014/main" id="{9B280DEC-77E4-AC2E-34AE-001DCFC778D4}"/>
              </a:ext>
            </a:extLst>
          </p:cNvPr>
          <p:cNvCxnSpPr/>
          <p:nvPr/>
        </p:nvCxnSpPr>
        <p:spPr>
          <a:xfrm>
            <a:off x="840215" y="4373880"/>
            <a:ext cx="7189694"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pic>
        <p:nvPicPr>
          <p:cNvPr id="9" name="Picture 8" descr="A red and black screen&#10;&#10;Description automatically generated">
            <a:extLst>
              <a:ext uri="{FF2B5EF4-FFF2-40B4-BE49-F238E27FC236}">
                <a16:creationId xmlns:a16="http://schemas.microsoft.com/office/drawing/2014/main" id="{2882BB59-517B-787A-B89A-FE9A1012B8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952" y="538478"/>
            <a:ext cx="2836447" cy="1213999"/>
          </a:xfrm>
          <a:prstGeom prst="rect">
            <a:avLst/>
          </a:prstGeom>
        </p:spPr>
      </p:pic>
      <p:sp>
        <p:nvSpPr>
          <p:cNvPr id="17" name="Content Placeholder 16">
            <a:extLst>
              <a:ext uri="{FF2B5EF4-FFF2-40B4-BE49-F238E27FC236}">
                <a16:creationId xmlns:a16="http://schemas.microsoft.com/office/drawing/2014/main" id="{3394438B-748A-80C7-E676-5A3A814BE840}"/>
              </a:ext>
            </a:extLst>
          </p:cNvPr>
          <p:cNvSpPr>
            <a:spLocks noGrp="1"/>
          </p:cNvSpPr>
          <p:nvPr>
            <p:ph sz="quarter" idx="10" hasCustomPrompt="1"/>
          </p:nvPr>
        </p:nvSpPr>
        <p:spPr>
          <a:xfrm>
            <a:off x="826619" y="4562768"/>
            <a:ext cx="3440581" cy="398462"/>
          </a:xfrm>
        </p:spPr>
        <p:txBody>
          <a:bodyPr anchor="ctr"/>
          <a:lstStyle>
            <a:lvl1pPr marL="0" indent="0">
              <a:buNone/>
              <a:defRPr sz="1600">
                <a:latin typeface="Arial" panose="020B0604020202020204" pitchFamily="34" charset="0"/>
                <a:cs typeface="Arial" panose="020B0604020202020204" pitchFamily="34" charset="0"/>
              </a:defRPr>
            </a:lvl1pPr>
          </a:lstStyle>
          <a:p>
            <a:pPr lvl="0"/>
            <a:r>
              <a:rPr lang="en-US"/>
              <a:t>Date</a:t>
            </a:r>
          </a:p>
        </p:txBody>
      </p:sp>
      <p:sp>
        <p:nvSpPr>
          <p:cNvPr id="19" name="Content Placeholder 18">
            <a:extLst>
              <a:ext uri="{FF2B5EF4-FFF2-40B4-BE49-F238E27FC236}">
                <a16:creationId xmlns:a16="http://schemas.microsoft.com/office/drawing/2014/main" id="{4D2EB25D-0B17-6144-8D28-672D81430177}"/>
              </a:ext>
            </a:extLst>
          </p:cNvPr>
          <p:cNvSpPr>
            <a:spLocks noGrp="1"/>
          </p:cNvSpPr>
          <p:nvPr>
            <p:ph sz="quarter" idx="11" hasCustomPrompt="1"/>
          </p:nvPr>
        </p:nvSpPr>
        <p:spPr>
          <a:xfrm>
            <a:off x="4589328" y="4548480"/>
            <a:ext cx="3440581" cy="427038"/>
          </a:xfrm>
        </p:spPr>
        <p:txBody>
          <a:bodyPr anchor="ctr">
            <a:normAutofit/>
          </a:bodyPr>
          <a:lstStyle>
            <a:lvl1pPr marL="0" indent="0" algn="r">
              <a:buNone/>
              <a:defRPr sz="1600">
                <a:latin typeface="Arial" panose="020B0604020202020204" pitchFamily="34" charset="0"/>
                <a:cs typeface="Arial" panose="020B0604020202020204" pitchFamily="34" charset="0"/>
              </a:defRPr>
            </a:lvl1pPr>
          </a:lstStyle>
          <a:p>
            <a:pPr lvl="0"/>
            <a:r>
              <a:rPr lang="en-US"/>
              <a:t>Location</a:t>
            </a:r>
          </a:p>
        </p:txBody>
      </p:sp>
      <p:sp>
        <p:nvSpPr>
          <p:cNvPr id="4" name="Content Placeholder 18">
            <a:extLst>
              <a:ext uri="{FF2B5EF4-FFF2-40B4-BE49-F238E27FC236}">
                <a16:creationId xmlns:a16="http://schemas.microsoft.com/office/drawing/2014/main" id="{7715F650-A5CF-A833-B7E5-3A3A70230B8C}"/>
              </a:ext>
            </a:extLst>
          </p:cNvPr>
          <p:cNvSpPr>
            <a:spLocks noGrp="1"/>
          </p:cNvSpPr>
          <p:nvPr>
            <p:ph sz="quarter" idx="12" hasCustomPrompt="1"/>
          </p:nvPr>
        </p:nvSpPr>
        <p:spPr>
          <a:xfrm>
            <a:off x="840215" y="5592702"/>
            <a:ext cx="3440581" cy="427038"/>
          </a:xfrm>
        </p:spPr>
        <p:txBody>
          <a:bodyPr anchor="ctr">
            <a:normAutofit/>
          </a:bodyPr>
          <a:lstStyle>
            <a:lvl1pPr marL="0" indent="0" algn="l">
              <a:buNone/>
              <a:defRPr sz="1600">
                <a:latin typeface="Arial" panose="020B0604020202020204" pitchFamily="34" charset="0"/>
                <a:cs typeface="Arial" panose="020B0604020202020204" pitchFamily="34" charset="0"/>
              </a:defRPr>
            </a:lvl1pPr>
          </a:lstStyle>
          <a:p>
            <a:pPr lvl="0"/>
            <a:r>
              <a:rPr lang="en-US"/>
              <a:t>Presented to</a:t>
            </a:r>
          </a:p>
        </p:txBody>
      </p:sp>
    </p:spTree>
    <p:extLst>
      <p:ext uri="{BB962C8B-B14F-4D97-AF65-F5344CB8AC3E}">
        <p14:creationId xmlns:p14="http://schemas.microsoft.com/office/powerpoint/2010/main" val="221504188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8200" y="520360"/>
            <a:ext cx="10515600" cy="2852737"/>
          </a:xfrm>
        </p:spPr>
        <p:txBody>
          <a:bodyPr anchor="ctr">
            <a:normAutofit/>
          </a:bodyPr>
          <a:lstStyle>
            <a:lvl1pPr algn="ctr">
              <a:defRPr sz="4800" b="1">
                <a:latin typeface="Arial" panose="020B0604020202020204" pitchFamily="34" charset="0"/>
                <a:cs typeface="Arial" panose="020B0604020202020204" pitchFamily="34"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74BFD455-12CE-EC73-CDEA-8613D67DDC22}"/>
              </a:ext>
            </a:extLst>
          </p:cNvPr>
          <p:cNvCxnSpPr>
            <a:cxnSpLocks/>
          </p:cNvCxnSpPr>
          <p:nvPr/>
        </p:nvCxnSpPr>
        <p:spPr>
          <a:xfrm>
            <a:off x="782952" y="6337640"/>
            <a:ext cx="10687869"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pic>
        <p:nvPicPr>
          <p:cNvPr id="8" name="Picture 7" descr="A red and black screen&#10;&#10;Description automatically generated">
            <a:extLst>
              <a:ext uri="{FF2B5EF4-FFF2-40B4-BE49-F238E27FC236}">
                <a16:creationId xmlns:a16="http://schemas.microsoft.com/office/drawing/2014/main" id="{6C7EC2C4-9A1D-90CF-A221-861BD9CD87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5123641"/>
            <a:ext cx="2836447" cy="1213999"/>
          </a:xfrm>
          <a:prstGeom prst="rect">
            <a:avLst/>
          </a:prstGeom>
        </p:spPr>
      </p:pic>
      <p:sp>
        <p:nvSpPr>
          <p:cNvPr id="10" name="Content Placeholder 16">
            <a:extLst>
              <a:ext uri="{FF2B5EF4-FFF2-40B4-BE49-F238E27FC236}">
                <a16:creationId xmlns:a16="http://schemas.microsoft.com/office/drawing/2014/main" id="{98098395-7B41-FE2F-139C-F374638DF934}"/>
              </a:ext>
            </a:extLst>
          </p:cNvPr>
          <p:cNvSpPr>
            <a:spLocks noGrp="1"/>
          </p:cNvSpPr>
          <p:nvPr>
            <p:ph sz="quarter" idx="12" hasCustomPrompt="1"/>
          </p:nvPr>
        </p:nvSpPr>
        <p:spPr>
          <a:xfrm>
            <a:off x="7590971" y="5217001"/>
            <a:ext cx="3879850" cy="398462"/>
          </a:xfrm>
        </p:spPr>
        <p:txBody>
          <a:bodyPr anchor="ctr"/>
          <a:lstStyle>
            <a:lvl1pPr marL="0" indent="0" algn="r">
              <a:buNone/>
              <a:defRPr sz="1600">
                <a:latin typeface="Arial" panose="020B0604020202020204" pitchFamily="34" charset="0"/>
                <a:cs typeface="Arial" panose="020B0604020202020204" pitchFamily="34" charset="0"/>
              </a:defRPr>
            </a:lvl1pPr>
          </a:lstStyle>
          <a:p>
            <a:pPr lvl="0"/>
            <a:r>
              <a:rPr lang="en-US"/>
              <a:t>Date</a:t>
            </a:r>
          </a:p>
        </p:txBody>
      </p:sp>
      <p:sp>
        <p:nvSpPr>
          <p:cNvPr id="11" name="Content Placeholder 18">
            <a:extLst>
              <a:ext uri="{FF2B5EF4-FFF2-40B4-BE49-F238E27FC236}">
                <a16:creationId xmlns:a16="http://schemas.microsoft.com/office/drawing/2014/main" id="{71D97847-9401-7A9B-61B7-26011AAA1095}"/>
              </a:ext>
            </a:extLst>
          </p:cNvPr>
          <p:cNvSpPr>
            <a:spLocks noGrp="1"/>
          </p:cNvSpPr>
          <p:nvPr>
            <p:ph sz="quarter" idx="13" hasCustomPrompt="1"/>
          </p:nvPr>
        </p:nvSpPr>
        <p:spPr>
          <a:xfrm>
            <a:off x="7590971" y="5780472"/>
            <a:ext cx="3879850" cy="427038"/>
          </a:xfrm>
        </p:spPr>
        <p:txBody>
          <a:bodyPr anchor="ctr">
            <a:normAutofit/>
          </a:bodyPr>
          <a:lstStyle>
            <a:lvl1pPr marL="0" indent="0" algn="r">
              <a:buNone/>
              <a:defRPr sz="1600">
                <a:latin typeface="Arial" panose="020B0604020202020204" pitchFamily="34" charset="0"/>
                <a:cs typeface="Arial" panose="020B0604020202020204" pitchFamily="34" charset="0"/>
              </a:defRPr>
            </a:lvl1pPr>
          </a:lstStyle>
          <a:p>
            <a:pPr lvl="0"/>
            <a:r>
              <a:rPr lang="en-US"/>
              <a:t>Location</a:t>
            </a:r>
          </a:p>
        </p:txBody>
      </p:sp>
    </p:spTree>
    <p:extLst>
      <p:ext uri="{BB962C8B-B14F-4D97-AF65-F5344CB8AC3E}">
        <p14:creationId xmlns:p14="http://schemas.microsoft.com/office/powerpoint/2010/main" val="252101956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Table of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74294-B957-7789-F518-05CADB1288C0}"/>
              </a:ext>
            </a:extLst>
          </p:cNvPr>
          <p:cNvSpPr>
            <a:spLocks noGrp="1"/>
          </p:cNvSpPr>
          <p:nvPr>
            <p:ph type="title"/>
          </p:nvPr>
        </p:nvSpPr>
        <p:spPr>
          <a:xfrm>
            <a:off x="0" y="0"/>
            <a:ext cx="12192000" cy="1325563"/>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pic>
        <p:nvPicPr>
          <p:cNvPr id="6" name="Picture 5" descr="A red and black screen&#10;&#10;Description automatically generated">
            <a:extLst>
              <a:ext uri="{FF2B5EF4-FFF2-40B4-BE49-F238E27FC236}">
                <a16:creationId xmlns:a16="http://schemas.microsoft.com/office/drawing/2014/main" id="{7F3DE781-92C8-A330-4C24-F643E9771C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Tree>
    <p:extLst>
      <p:ext uri="{BB962C8B-B14F-4D97-AF65-F5344CB8AC3E}">
        <p14:creationId xmlns:p14="http://schemas.microsoft.com/office/powerpoint/2010/main" val="94582963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842B22B-7FA6-02EF-F489-E88C9EFAC1D1}"/>
              </a:ext>
            </a:extLst>
          </p:cNvPr>
          <p:cNvSpPr/>
          <p:nvPr/>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129851"/>
            <a:ext cx="12192000" cy="1061357"/>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838200" y="1443491"/>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9878786" y="6356350"/>
            <a:ext cx="560614" cy="365125"/>
          </a:xfrm>
        </p:spPr>
        <p:txBody>
          <a:bodyPr/>
          <a:lstStyle/>
          <a:p>
            <a:fld id="{6967C6AC-1FBE-422C-8DAC-79020C929FB4}" type="slidenum">
              <a:rPr lang="en-US" smtClean="0"/>
              <a:t>‹#›</a:t>
            </a:fld>
            <a:endParaRPr lang="en-US"/>
          </a:p>
        </p:txBody>
      </p:sp>
      <p:pic>
        <p:nvPicPr>
          <p:cNvPr id="8" name="Picture 7" descr="A red and black screen&#10;&#10;Description automatically generated">
            <a:extLst>
              <a:ext uri="{FF2B5EF4-FFF2-40B4-BE49-F238E27FC236}">
                <a16:creationId xmlns:a16="http://schemas.microsoft.com/office/drawing/2014/main" id="{880FC582-497B-8291-A236-D3CD437D19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2" name="Content Placeholder 11">
            <a:extLst>
              <a:ext uri="{FF2B5EF4-FFF2-40B4-BE49-F238E27FC236}">
                <a16:creationId xmlns:a16="http://schemas.microsoft.com/office/drawing/2014/main" id="{16CEB89A-E86D-35BB-A592-9C7EBF45498B}"/>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1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Tree>
    <p:extLst>
      <p:ext uri="{BB962C8B-B14F-4D97-AF65-F5344CB8AC3E}">
        <p14:creationId xmlns:p14="http://schemas.microsoft.com/office/powerpoint/2010/main" val="120559081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Two Graphs - No Title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575594"/>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575594"/>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8BC8E5A4-E344-9DAA-0FF2-E0C94B04BE07}"/>
              </a:ext>
            </a:extLst>
          </p:cNvPr>
          <p:cNvSpPr/>
          <p:nvPr/>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D433B8C2-D23C-C480-7872-264EDF30786D}"/>
              </a:ext>
            </a:extLst>
          </p:cNvPr>
          <p:cNvSpPr>
            <a:spLocks noGrp="1"/>
          </p:cNvSpPr>
          <p:nvPr>
            <p:ph type="sldNum" sz="quarter" idx="12"/>
          </p:nvPr>
        </p:nvSpPr>
        <p:spPr>
          <a:xfrm>
            <a:off x="9878786" y="6356350"/>
            <a:ext cx="560614" cy="365125"/>
          </a:xfrm>
        </p:spPr>
        <p:txBody>
          <a:bodyPr/>
          <a:lstStyle/>
          <a:p>
            <a:fld id="{6967C6AC-1FBE-422C-8DAC-79020C929FB4}" type="slidenum">
              <a:rPr lang="en-US" smtClean="0"/>
              <a:t>‹#›</a:t>
            </a:fld>
            <a:endParaRPr lang="en-US"/>
          </a:p>
        </p:txBody>
      </p:sp>
      <p:pic>
        <p:nvPicPr>
          <p:cNvPr id="12" name="Picture 11" descr="A red and black screen&#10;&#10;Description automatically generated">
            <a:extLst>
              <a:ext uri="{FF2B5EF4-FFF2-40B4-BE49-F238E27FC236}">
                <a16:creationId xmlns:a16="http://schemas.microsoft.com/office/drawing/2014/main" id="{487D6F19-0921-0216-45E6-8FF87B7A57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4" name="Content Placeholder 11">
            <a:extLst>
              <a:ext uri="{FF2B5EF4-FFF2-40B4-BE49-F238E27FC236}">
                <a16:creationId xmlns:a16="http://schemas.microsoft.com/office/drawing/2014/main" id="{571DB394-7C17-9E3F-26DC-FD96C917E278}"/>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1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
        <p:nvSpPr>
          <p:cNvPr id="5" name="Title 1">
            <a:extLst>
              <a:ext uri="{FF2B5EF4-FFF2-40B4-BE49-F238E27FC236}">
                <a16:creationId xmlns:a16="http://schemas.microsoft.com/office/drawing/2014/main" id="{A5E8BD46-D8D9-BD66-860F-A623727B5D5C}"/>
              </a:ext>
            </a:extLst>
          </p:cNvPr>
          <p:cNvSpPr>
            <a:spLocks noGrp="1"/>
          </p:cNvSpPr>
          <p:nvPr>
            <p:ph type="title"/>
          </p:nvPr>
        </p:nvSpPr>
        <p:spPr>
          <a:xfrm>
            <a:off x="0" y="129851"/>
            <a:ext cx="12192000" cy="1061357"/>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661354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BFA626-C6C7-AE8B-DD87-6C5082407874}"/>
              </a:ext>
            </a:extLst>
          </p:cNvPr>
          <p:cNvSpPr>
            <a:spLocks noGrp="1"/>
          </p:cNvSpPr>
          <p:nvPr>
            <p:ph type="title"/>
          </p:nvPr>
        </p:nvSpPr>
        <p:spPr>
          <a:xfrm>
            <a:off x="507498" y="0"/>
            <a:ext cx="10515600" cy="1023890"/>
          </a:xfrm>
        </p:spPr>
        <p:txBody>
          <a:bodyPr>
            <a:normAutofit/>
          </a:bodyPr>
          <a:lstStyle>
            <a:lvl1pPr>
              <a:defRPr sz="3200" b="1">
                <a:solidFill>
                  <a:schemeClr val="tx1"/>
                </a:solidFill>
                <a:latin typeface="+mn-lt"/>
                <a:cs typeface="Arial" panose="020B0604020202020204" pitchFamily="34" charset="0"/>
              </a:defRPr>
            </a:lvl1pPr>
          </a:lstStyle>
          <a:p>
            <a:r>
              <a:rPr lang="en-US"/>
              <a:t>Click to edit Master title style</a:t>
            </a:r>
          </a:p>
        </p:txBody>
      </p:sp>
      <p:sp>
        <p:nvSpPr>
          <p:cNvPr id="4" name="Content Placeholder 3">
            <a:extLst>
              <a:ext uri="{FF2B5EF4-FFF2-40B4-BE49-F238E27FC236}">
                <a16:creationId xmlns:a16="http://schemas.microsoft.com/office/drawing/2014/main" id="{FAB25200-F154-FE80-45A2-0D183D6C7037}"/>
              </a:ext>
            </a:extLst>
          </p:cNvPr>
          <p:cNvSpPr>
            <a:spLocks noGrp="1"/>
          </p:cNvSpPr>
          <p:nvPr>
            <p:ph sz="half" idx="2"/>
          </p:nvPr>
        </p:nvSpPr>
        <p:spPr>
          <a:xfrm>
            <a:off x="838200" y="18256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19993A0F-5C2D-D4F2-6971-60DDB2E88A37}"/>
              </a:ext>
            </a:extLst>
          </p:cNvPr>
          <p:cNvSpPr>
            <a:spLocks noGrp="1"/>
          </p:cNvSpPr>
          <p:nvPr>
            <p:ph type="sldNum" sz="quarter" idx="12"/>
          </p:nvPr>
        </p:nvSpPr>
        <p:spPr/>
        <p:txBody>
          <a:bodyPr/>
          <a:lstStyle/>
          <a:p>
            <a:fld id="{01B9AD90-D8C5-42B1-AC8B-29A3D4B95D55}" type="slidenum">
              <a:rPr lang="en-US" smtClean="0"/>
              <a:t>‹#›</a:t>
            </a:fld>
            <a:endParaRPr lang="en-US"/>
          </a:p>
        </p:txBody>
      </p:sp>
      <p:cxnSp>
        <p:nvCxnSpPr>
          <p:cNvPr id="8" name="Straight Connector 7">
            <a:extLst>
              <a:ext uri="{FF2B5EF4-FFF2-40B4-BE49-F238E27FC236}">
                <a16:creationId xmlns:a16="http://schemas.microsoft.com/office/drawing/2014/main" id="{DF024798-855C-7245-2334-52B66B626F8C}"/>
              </a:ext>
            </a:extLst>
          </p:cNvPr>
          <p:cNvCxnSpPr>
            <a:cxnSpLocks/>
          </p:cNvCxnSpPr>
          <p:nvPr/>
        </p:nvCxnSpPr>
        <p:spPr>
          <a:xfrm>
            <a:off x="507498" y="1005292"/>
            <a:ext cx="10352286"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5" name="Straight Connector 4">
            <a:extLst>
              <a:ext uri="{FF2B5EF4-FFF2-40B4-BE49-F238E27FC236}">
                <a16:creationId xmlns:a16="http://schemas.microsoft.com/office/drawing/2014/main" id="{475C137B-895F-2ECF-A7BA-B7693C726873}"/>
              </a:ext>
            </a:extLst>
          </p:cNvPr>
          <p:cNvCxnSpPr>
            <a:cxnSpLocks/>
          </p:cNvCxnSpPr>
          <p:nvPr/>
        </p:nvCxnSpPr>
        <p:spPr>
          <a:xfrm>
            <a:off x="507498" y="1005292"/>
            <a:ext cx="10352286"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sp>
        <p:nvSpPr>
          <p:cNvPr id="14" name="Text Placeholder 13">
            <a:extLst>
              <a:ext uri="{FF2B5EF4-FFF2-40B4-BE49-F238E27FC236}">
                <a16:creationId xmlns:a16="http://schemas.microsoft.com/office/drawing/2014/main" id="{A7A87322-B63E-A906-C3DD-E6AF98349118}"/>
              </a:ext>
            </a:extLst>
          </p:cNvPr>
          <p:cNvSpPr>
            <a:spLocks noGrp="1"/>
          </p:cNvSpPr>
          <p:nvPr>
            <p:ph type="body" sz="quarter" idx="13"/>
          </p:nvPr>
        </p:nvSpPr>
        <p:spPr>
          <a:xfrm>
            <a:off x="507498" y="1023938"/>
            <a:ext cx="10516102" cy="531812"/>
          </a:xfrm>
        </p:spPr>
        <p:txBody>
          <a:bodyPr anchor="ctr">
            <a:normAutofit/>
          </a:bodyPr>
          <a:lstStyle>
            <a:lvl1pPr>
              <a:defRPr sz="2400">
                <a:latin typeface="Arial" panose="020B0604020202020204" pitchFamily="34" charset="0"/>
                <a:cs typeface="Arial" panose="020B0604020202020204" pitchFamily="34" charset="0"/>
              </a:defRPr>
            </a:lvl1pPr>
          </a:lstStyle>
          <a:p>
            <a:pPr lvl="0"/>
            <a:r>
              <a:rPr lang="en-US"/>
              <a:t>Click to edit Master text styles</a:t>
            </a:r>
          </a:p>
        </p:txBody>
      </p:sp>
      <p:sp>
        <p:nvSpPr>
          <p:cNvPr id="13" name="Content Placeholder 13">
            <a:extLst>
              <a:ext uri="{FF2B5EF4-FFF2-40B4-BE49-F238E27FC236}">
                <a16:creationId xmlns:a16="http://schemas.microsoft.com/office/drawing/2014/main" id="{E6B85112-6B59-EF4E-9D8B-90882CDB9603}"/>
              </a:ext>
            </a:extLst>
          </p:cNvPr>
          <p:cNvSpPr>
            <a:spLocks noGrp="1"/>
          </p:cNvSpPr>
          <p:nvPr>
            <p:ph sz="quarter" idx="15" hasCustomPrompt="1"/>
          </p:nvPr>
        </p:nvSpPr>
        <p:spPr>
          <a:xfrm>
            <a:off x="0" y="6492875"/>
            <a:ext cx="2874963" cy="365125"/>
          </a:xfrm>
        </p:spPr>
        <p:txBody>
          <a:bodyPr anchor="ctr">
            <a:noAutofit/>
          </a:bodyPr>
          <a:lstStyle>
            <a:lvl5pPr algn="l">
              <a:defRPr sz="900">
                <a:solidFill>
                  <a:schemeClr val="bg1">
                    <a:lumMod val="50000"/>
                  </a:schemeClr>
                </a:solidFill>
              </a:defRPr>
            </a:lvl5pPr>
          </a:lstStyle>
          <a:p>
            <a:pPr lvl="4"/>
            <a:r>
              <a:rPr lang="en-US"/>
              <a:t>Source</a:t>
            </a:r>
          </a:p>
        </p:txBody>
      </p:sp>
      <p:pic>
        <p:nvPicPr>
          <p:cNvPr id="10" name="Picture 9" descr="A blue and white state with a white star&#10;&#10;Description automatically generated">
            <a:extLst>
              <a:ext uri="{FF2B5EF4-FFF2-40B4-BE49-F238E27FC236}">
                <a16:creationId xmlns:a16="http://schemas.microsoft.com/office/drawing/2014/main" id="{762041D5-F75B-3924-0267-4E2120DB31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3142" y="286612"/>
            <a:ext cx="626719" cy="620396"/>
          </a:xfrm>
          <a:prstGeom prst="rect">
            <a:avLst/>
          </a:prstGeom>
        </p:spPr>
      </p:pic>
    </p:spTree>
    <p:extLst>
      <p:ext uri="{BB962C8B-B14F-4D97-AF65-F5344CB8AC3E}">
        <p14:creationId xmlns:p14="http://schemas.microsoft.com/office/powerpoint/2010/main" val="87184949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Two Graphs with Title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8200" y="1501549"/>
            <a:ext cx="5157787" cy="823912"/>
          </a:xfrm>
        </p:spPr>
        <p:txBody>
          <a:bodyPr anchor="ctr">
            <a:normAutofit/>
          </a:bodyPr>
          <a:lstStyle>
            <a:lvl1pPr marL="0" indent="0">
              <a:buNone/>
              <a:defRPr sz="1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8200" y="2325461"/>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0612" y="1501549"/>
            <a:ext cx="5183188" cy="823912"/>
          </a:xfrm>
        </p:spPr>
        <p:txBody>
          <a:bodyPr anchor="ctr">
            <a:normAutofit/>
          </a:bodyPr>
          <a:lstStyle>
            <a:lvl1pPr marL="0" indent="0">
              <a:buNone/>
              <a:defRPr sz="1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0612" y="2325461"/>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D8C02174-DDA2-89DE-22E7-A7D32797641E}"/>
              </a:ext>
            </a:extLst>
          </p:cNvPr>
          <p:cNvSpPr/>
          <p:nvPr/>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33BAEC58-C607-1133-9390-10C4AD562301}"/>
              </a:ext>
            </a:extLst>
          </p:cNvPr>
          <p:cNvSpPr>
            <a:spLocks noGrp="1"/>
          </p:cNvSpPr>
          <p:nvPr>
            <p:ph type="sldNum" sz="quarter" idx="12"/>
          </p:nvPr>
        </p:nvSpPr>
        <p:spPr>
          <a:xfrm>
            <a:off x="9878786" y="6356350"/>
            <a:ext cx="560614" cy="365125"/>
          </a:xfrm>
        </p:spPr>
        <p:txBody>
          <a:bodyPr/>
          <a:lstStyle/>
          <a:p>
            <a:fld id="{6967C6AC-1FBE-422C-8DAC-79020C929FB4}" type="slidenum">
              <a:rPr lang="en-US" smtClean="0"/>
              <a:t>‹#›</a:t>
            </a:fld>
            <a:endParaRPr lang="en-US"/>
          </a:p>
        </p:txBody>
      </p:sp>
      <p:pic>
        <p:nvPicPr>
          <p:cNvPr id="13" name="Picture 12" descr="A red and black screen&#10;&#10;Description automatically generated">
            <a:extLst>
              <a:ext uri="{FF2B5EF4-FFF2-40B4-BE49-F238E27FC236}">
                <a16:creationId xmlns:a16="http://schemas.microsoft.com/office/drawing/2014/main" id="{AF7DE81B-4219-171A-2A70-23BF643681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5" name="Content Placeholder 11">
            <a:extLst>
              <a:ext uri="{FF2B5EF4-FFF2-40B4-BE49-F238E27FC236}">
                <a16:creationId xmlns:a16="http://schemas.microsoft.com/office/drawing/2014/main" id="{4BF04886-7D38-52E9-ED5A-654EF4737A55}"/>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1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
        <p:nvSpPr>
          <p:cNvPr id="7" name="Title 1">
            <a:extLst>
              <a:ext uri="{FF2B5EF4-FFF2-40B4-BE49-F238E27FC236}">
                <a16:creationId xmlns:a16="http://schemas.microsoft.com/office/drawing/2014/main" id="{4EAEA7AA-8617-FB58-51DA-CA040472E176}"/>
              </a:ext>
            </a:extLst>
          </p:cNvPr>
          <p:cNvSpPr>
            <a:spLocks noGrp="1"/>
          </p:cNvSpPr>
          <p:nvPr>
            <p:ph type="title"/>
          </p:nvPr>
        </p:nvSpPr>
        <p:spPr>
          <a:xfrm>
            <a:off x="0" y="129851"/>
            <a:ext cx="12192000" cy="1061357"/>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48935784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85505F4-CE14-3E25-C9E2-34C2188B0070}"/>
              </a:ext>
            </a:extLst>
          </p:cNvPr>
          <p:cNvSpPr/>
          <p:nvPr/>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0BB8A18B-4CFB-5CAA-30DE-A3ECA01D7E67}"/>
              </a:ext>
            </a:extLst>
          </p:cNvPr>
          <p:cNvSpPr>
            <a:spLocks noGrp="1"/>
          </p:cNvSpPr>
          <p:nvPr>
            <p:ph type="sldNum" sz="quarter" idx="12"/>
          </p:nvPr>
        </p:nvSpPr>
        <p:spPr>
          <a:xfrm>
            <a:off x="9878786" y="6356350"/>
            <a:ext cx="560614" cy="365125"/>
          </a:xfrm>
        </p:spPr>
        <p:txBody>
          <a:bodyPr/>
          <a:lstStyle/>
          <a:p>
            <a:fld id="{6967C6AC-1FBE-422C-8DAC-79020C929FB4}" type="slidenum">
              <a:rPr lang="en-US" smtClean="0"/>
              <a:t>‹#›</a:t>
            </a:fld>
            <a:endParaRPr lang="en-US"/>
          </a:p>
        </p:txBody>
      </p:sp>
      <p:pic>
        <p:nvPicPr>
          <p:cNvPr id="9" name="Picture 8" descr="A red and black screen&#10;&#10;Description automatically generated">
            <a:extLst>
              <a:ext uri="{FF2B5EF4-FFF2-40B4-BE49-F238E27FC236}">
                <a16:creationId xmlns:a16="http://schemas.microsoft.com/office/drawing/2014/main" id="{CC1D363B-7346-A9DC-E2E0-1B714C169F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2" name="Content Placeholder 11">
            <a:extLst>
              <a:ext uri="{FF2B5EF4-FFF2-40B4-BE49-F238E27FC236}">
                <a16:creationId xmlns:a16="http://schemas.microsoft.com/office/drawing/2014/main" id="{F83C215F-D5DF-1FCF-DBCB-C2413C4BBDD6}"/>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1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
        <p:nvSpPr>
          <p:cNvPr id="3" name="Title 1">
            <a:extLst>
              <a:ext uri="{FF2B5EF4-FFF2-40B4-BE49-F238E27FC236}">
                <a16:creationId xmlns:a16="http://schemas.microsoft.com/office/drawing/2014/main" id="{E902F941-E117-492C-5108-C22E496BA4CD}"/>
              </a:ext>
            </a:extLst>
          </p:cNvPr>
          <p:cNvSpPr>
            <a:spLocks noGrp="1"/>
          </p:cNvSpPr>
          <p:nvPr>
            <p:ph type="title"/>
          </p:nvPr>
        </p:nvSpPr>
        <p:spPr>
          <a:xfrm>
            <a:off x="0" y="129851"/>
            <a:ext cx="12192000" cy="1061357"/>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851776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66EA9-8CA0-080E-64A5-DBC44B5BCB0A}"/>
              </a:ext>
            </a:extLst>
          </p:cNvPr>
          <p:cNvSpPr>
            <a:spLocks noGrp="1"/>
          </p:cNvSpPr>
          <p:nvPr>
            <p:ph type="title"/>
          </p:nvPr>
        </p:nvSpPr>
        <p:spPr>
          <a:xfrm>
            <a:off x="266700" y="365125"/>
            <a:ext cx="4114800" cy="1806575"/>
          </a:xfrm>
        </p:spPr>
        <p:txBody>
          <a:bodyPr>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6" name="Rectangle 5">
            <a:extLst>
              <a:ext uri="{FF2B5EF4-FFF2-40B4-BE49-F238E27FC236}">
                <a16:creationId xmlns:a16="http://schemas.microsoft.com/office/drawing/2014/main" id="{C4AD61FD-56B5-2540-DD88-E2342E526A61}"/>
              </a:ext>
            </a:extLst>
          </p:cNvPr>
          <p:cNvSpPr/>
          <p:nvPr/>
        </p:nvSpPr>
        <p:spPr>
          <a:xfrm>
            <a:off x="4555671" y="0"/>
            <a:ext cx="7636329"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F7D0CE23-0773-0F75-28AB-48CB31F2D024}"/>
              </a:ext>
            </a:extLst>
          </p:cNvPr>
          <p:cNvSpPr>
            <a:spLocks noGrp="1"/>
          </p:cNvSpPr>
          <p:nvPr>
            <p:ph type="sldNum" sz="quarter" idx="12"/>
          </p:nvPr>
        </p:nvSpPr>
        <p:spPr>
          <a:xfrm>
            <a:off x="9941875" y="6344330"/>
            <a:ext cx="1969807" cy="365125"/>
          </a:xfrm>
        </p:spPr>
        <p:txBody>
          <a:bodyPr/>
          <a:lstStyle/>
          <a:p>
            <a:fld id="{6967C6AC-1FBE-422C-8DAC-79020C929FB4}" type="slidenum">
              <a:rPr lang="en-US" smtClean="0"/>
              <a:t>‹#›</a:t>
            </a:fld>
            <a:endParaRPr lang="en-US"/>
          </a:p>
        </p:txBody>
      </p:sp>
      <p:sp>
        <p:nvSpPr>
          <p:cNvPr id="8" name="Content Placeholder 7">
            <a:extLst>
              <a:ext uri="{FF2B5EF4-FFF2-40B4-BE49-F238E27FC236}">
                <a16:creationId xmlns:a16="http://schemas.microsoft.com/office/drawing/2014/main" id="{58312C99-4FB2-EEFF-2D17-14A7F54E9D47}"/>
              </a:ext>
            </a:extLst>
          </p:cNvPr>
          <p:cNvSpPr>
            <a:spLocks noGrp="1"/>
          </p:cNvSpPr>
          <p:nvPr>
            <p:ph sz="quarter" idx="13"/>
          </p:nvPr>
        </p:nvSpPr>
        <p:spPr>
          <a:xfrm>
            <a:off x="266700" y="2441575"/>
            <a:ext cx="4114800" cy="36401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11">
            <a:extLst>
              <a:ext uri="{FF2B5EF4-FFF2-40B4-BE49-F238E27FC236}">
                <a16:creationId xmlns:a16="http://schemas.microsoft.com/office/drawing/2014/main" id="{2D9D78D9-8D71-F735-93F4-626F74757A46}"/>
              </a:ext>
            </a:extLst>
          </p:cNvPr>
          <p:cNvSpPr>
            <a:spLocks noGrp="1"/>
          </p:cNvSpPr>
          <p:nvPr>
            <p:ph sz="quarter" idx="14" hasCustomPrompt="1"/>
          </p:nvPr>
        </p:nvSpPr>
        <p:spPr>
          <a:xfrm>
            <a:off x="4822258" y="6347959"/>
            <a:ext cx="4839299" cy="365125"/>
          </a:xfrm>
        </p:spPr>
        <p:txBody>
          <a:bodyPr anchor="ctr">
            <a:normAutofit/>
          </a:bodyPr>
          <a:lstStyle>
            <a:lvl1pPr marL="0" indent="0">
              <a:buNone/>
              <a:defRPr sz="11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pic>
        <p:nvPicPr>
          <p:cNvPr id="10" name="Picture 9" descr="A red and black screen&#10;&#10;Description automatically generated">
            <a:extLst>
              <a:ext uri="{FF2B5EF4-FFF2-40B4-BE49-F238E27FC236}">
                <a16:creationId xmlns:a16="http://schemas.microsoft.com/office/drawing/2014/main" id="{AF0A146E-2564-CE73-FA76-58EA342358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 y="6236996"/>
            <a:ext cx="1371610" cy="587049"/>
          </a:xfrm>
          <a:prstGeom prst="rect">
            <a:avLst/>
          </a:prstGeom>
        </p:spPr>
      </p:pic>
    </p:spTree>
    <p:extLst>
      <p:ext uri="{BB962C8B-B14F-4D97-AF65-F5344CB8AC3E}">
        <p14:creationId xmlns:p14="http://schemas.microsoft.com/office/powerpoint/2010/main" val="250800212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66EA9-8CA0-080E-64A5-DBC44B5BCB0A}"/>
              </a:ext>
            </a:extLst>
          </p:cNvPr>
          <p:cNvSpPr>
            <a:spLocks noGrp="1"/>
          </p:cNvSpPr>
          <p:nvPr>
            <p:ph type="title"/>
          </p:nvPr>
        </p:nvSpPr>
        <p:spPr>
          <a:xfrm>
            <a:off x="266700" y="365125"/>
            <a:ext cx="4114800" cy="1806575"/>
          </a:xfrm>
        </p:spPr>
        <p:txBody>
          <a:bodyPr>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6" name="Rectangle 5">
            <a:extLst>
              <a:ext uri="{FF2B5EF4-FFF2-40B4-BE49-F238E27FC236}">
                <a16:creationId xmlns:a16="http://schemas.microsoft.com/office/drawing/2014/main" id="{C4AD61FD-56B5-2540-DD88-E2342E526A61}"/>
              </a:ext>
            </a:extLst>
          </p:cNvPr>
          <p:cNvSpPr/>
          <p:nvPr/>
        </p:nvSpPr>
        <p:spPr>
          <a:xfrm>
            <a:off x="4555671" y="0"/>
            <a:ext cx="7636329"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58312C99-4FB2-EEFF-2D17-14A7F54E9D47}"/>
              </a:ext>
            </a:extLst>
          </p:cNvPr>
          <p:cNvSpPr>
            <a:spLocks noGrp="1"/>
          </p:cNvSpPr>
          <p:nvPr>
            <p:ph sz="quarter" idx="13"/>
          </p:nvPr>
        </p:nvSpPr>
        <p:spPr>
          <a:xfrm>
            <a:off x="266700" y="2441575"/>
            <a:ext cx="4114800" cy="36401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Slide Number Placeholder 4">
            <a:extLst>
              <a:ext uri="{FF2B5EF4-FFF2-40B4-BE49-F238E27FC236}">
                <a16:creationId xmlns:a16="http://schemas.microsoft.com/office/drawing/2014/main" id="{48D25DD4-F2AF-E7C3-E652-335AF2F8D7CB}"/>
              </a:ext>
            </a:extLst>
          </p:cNvPr>
          <p:cNvSpPr>
            <a:spLocks noGrp="1"/>
          </p:cNvSpPr>
          <p:nvPr>
            <p:ph type="sldNum" sz="quarter" idx="12"/>
          </p:nvPr>
        </p:nvSpPr>
        <p:spPr>
          <a:xfrm>
            <a:off x="9941875" y="6344330"/>
            <a:ext cx="1969807" cy="365125"/>
          </a:xfrm>
        </p:spPr>
        <p:txBody>
          <a:bodyPr/>
          <a:lstStyle>
            <a:lvl1pPr>
              <a:defRPr>
                <a:solidFill>
                  <a:schemeClr val="bg1"/>
                </a:solidFill>
              </a:defRPr>
            </a:lvl1pPr>
          </a:lstStyle>
          <a:p>
            <a:fld id="{6967C6AC-1FBE-422C-8DAC-79020C929FB4}" type="slidenum">
              <a:rPr lang="en-US" smtClean="0"/>
              <a:t>‹#›</a:t>
            </a:fld>
            <a:endParaRPr lang="en-US"/>
          </a:p>
        </p:txBody>
      </p:sp>
      <p:sp>
        <p:nvSpPr>
          <p:cNvPr id="12" name="Content Placeholder 11">
            <a:extLst>
              <a:ext uri="{FF2B5EF4-FFF2-40B4-BE49-F238E27FC236}">
                <a16:creationId xmlns:a16="http://schemas.microsoft.com/office/drawing/2014/main" id="{E3563381-989F-0D94-917D-5C392A7C15FC}"/>
              </a:ext>
            </a:extLst>
          </p:cNvPr>
          <p:cNvSpPr>
            <a:spLocks noGrp="1"/>
          </p:cNvSpPr>
          <p:nvPr>
            <p:ph sz="quarter" idx="14" hasCustomPrompt="1"/>
          </p:nvPr>
        </p:nvSpPr>
        <p:spPr>
          <a:xfrm>
            <a:off x="4822258" y="6347959"/>
            <a:ext cx="4839299" cy="365125"/>
          </a:xfrm>
        </p:spPr>
        <p:txBody>
          <a:bodyPr anchor="ctr">
            <a:normAutofit/>
          </a:bodyPr>
          <a:lstStyle>
            <a:lvl1pPr marL="0" indent="0">
              <a:buNone/>
              <a:defRPr sz="1100">
                <a:solidFill>
                  <a:schemeClr val="bg1"/>
                </a:solidFill>
                <a:latin typeface="Arial" panose="020B0604020202020204" pitchFamily="34" charset="0"/>
                <a:cs typeface="Arial" panose="020B0604020202020204" pitchFamily="34" charset="0"/>
              </a:defRPr>
            </a:lvl1pPr>
          </a:lstStyle>
          <a:p>
            <a:pPr lvl="0"/>
            <a:r>
              <a:rPr lang="en-US"/>
              <a:t>Source</a:t>
            </a:r>
          </a:p>
        </p:txBody>
      </p:sp>
      <p:pic>
        <p:nvPicPr>
          <p:cNvPr id="13" name="Picture 12" descr="A red and black screen&#10;&#10;Description automatically generated">
            <a:extLst>
              <a:ext uri="{FF2B5EF4-FFF2-40B4-BE49-F238E27FC236}">
                <a16:creationId xmlns:a16="http://schemas.microsoft.com/office/drawing/2014/main" id="{84D26C60-B76F-3F14-4DE3-7A71DF965D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 y="6236996"/>
            <a:ext cx="1371610" cy="587049"/>
          </a:xfrm>
          <a:prstGeom prst="rect">
            <a:avLst/>
          </a:prstGeom>
        </p:spPr>
      </p:pic>
    </p:spTree>
    <p:extLst>
      <p:ext uri="{BB962C8B-B14F-4D97-AF65-F5344CB8AC3E}">
        <p14:creationId xmlns:p14="http://schemas.microsoft.com/office/powerpoint/2010/main" val="306718723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For Map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C724566-1753-4CEC-8DDF-C39DF84D8BD0}"/>
              </a:ext>
            </a:extLst>
          </p:cNvPr>
          <p:cNvSpPr/>
          <p:nvPr/>
        </p:nvSpPr>
        <p:spPr>
          <a:xfrm>
            <a:off x="0" y="6385099"/>
            <a:ext cx="12192000" cy="47290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5">
            <a:extLst>
              <a:ext uri="{FF2B5EF4-FFF2-40B4-BE49-F238E27FC236}">
                <a16:creationId xmlns:a16="http://schemas.microsoft.com/office/drawing/2014/main" id="{C520C1EA-09F2-620A-4BC4-23E0CDC1AF70}"/>
              </a:ext>
            </a:extLst>
          </p:cNvPr>
          <p:cNvSpPr>
            <a:spLocks noGrp="1"/>
          </p:cNvSpPr>
          <p:nvPr>
            <p:ph type="sldNum" sz="quarter" idx="12"/>
          </p:nvPr>
        </p:nvSpPr>
        <p:spPr>
          <a:xfrm>
            <a:off x="9878786" y="6481081"/>
            <a:ext cx="560614" cy="365125"/>
          </a:xfrm>
        </p:spPr>
        <p:txBody>
          <a:bodyPr/>
          <a:lstStyle/>
          <a:p>
            <a:fld id="{6967C6AC-1FBE-422C-8DAC-79020C929FB4}" type="slidenum">
              <a:rPr lang="en-US" smtClean="0"/>
              <a:t>‹#›</a:t>
            </a:fld>
            <a:endParaRPr lang="en-US"/>
          </a:p>
        </p:txBody>
      </p:sp>
      <p:pic>
        <p:nvPicPr>
          <p:cNvPr id="11" name="Picture 10" descr="A red and black screen&#10;&#10;Description automatically generated">
            <a:extLst>
              <a:ext uri="{FF2B5EF4-FFF2-40B4-BE49-F238E27FC236}">
                <a16:creationId xmlns:a16="http://schemas.microsoft.com/office/drawing/2014/main" id="{B5DE2CFD-369A-41C7-4BAC-78A5CF4DBF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06784" y="6391901"/>
            <a:ext cx="1104909" cy="472901"/>
          </a:xfrm>
          <a:prstGeom prst="rect">
            <a:avLst/>
          </a:prstGeom>
        </p:spPr>
      </p:pic>
      <p:sp>
        <p:nvSpPr>
          <p:cNvPr id="12" name="Title 11">
            <a:extLst>
              <a:ext uri="{FF2B5EF4-FFF2-40B4-BE49-F238E27FC236}">
                <a16:creationId xmlns:a16="http://schemas.microsoft.com/office/drawing/2014/main" id="{DB4A58DA-AC0A-5FCE-97CF-B97AF83D97E2}"/>
              </a:ext>
            </a:extLst>
          </p:cNvPr>
          <p:cNvSpPr>
            <a:spLocks noGrp="1"/>
          </p:cNvSpPr>
          <p:nvPr>
            <p:ph type="title"/>
          </p:nvPr>
        </p:nvSpPr>
        <p:spPr>
          <a:xfrm>
            <a:off x="425695" y="373639"/>
            <a:ext cx="3566641" cy="1928690"/>
          </a:xfrm>
        </p:spPr>
        <p:txBody>
          <a:bodyPr>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16" name="Content Placeholder 11">
            <a:extLst>
              <a:ext uri="{FF2B5EF4-FFF2-40B4-BE49-F238E27FC236}">
                <a16:creationId xmlns:a16="http://schemas.microsoft.com/office/drawing/2014/main" id="{5D97DB4E-EF5B-C160-7B8F-0FF446FAE8E4}"/>
              </a:ext>
            </a:extLst>
          </p:cNvPr>
          <p:cNvSpPr>
            <a:spLocks noGrp="1"/>
          </p:cNvSpPr>
          <p:nvPr>
            <p:ph sz="quarter" idx="13" hasCustomPrompt="1"/>
          </p:nvPr>
        </p:nvSpPr>
        <p:spPr>
          <a:xfrm>
            <a:off x="209437" y="6481081"/>
            <a:ext cx="9459912" cy="365125"/>
          </a:xfrm>
        </p:spPr>
        <p:txBody>
          <a:bodyPr anchor="ctr">
            <a:normAutofit/>
          </a:bodyPr>
          <a:lstStyle>
            <a:lvl1pPr marL="0" indent="0">
              <a:buNone/>
              <a:defRPr sz="11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Tree>
    <p:extLst>
      <p:ext uri="{BB962C8B-B14F-4D97-AF65-F5344CB8AC3E}">
        <p14:creationId xmlns:p14="http://schemas.microsoft.com/office/powerpoint/2010/main" val="141669028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80935520-79A1-69C1-3BEA-5B369ADB9C31}"/>
              </a:ext>
            </a:extLst>
          </p:cNvPr>
          <p:cNvSpPr/>
          <p:nvPr/>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5">
            <a:extLst>
              <a:ext uri="{FF2B5EF4-FFF2-40B4-BE49-F238E27FC236}">
                <a16:creationId xmlns:a16="http://schemas.microsoft.com/office/drawing/2014/main" id="{359A50C3-4F63-EF8E-54E9-F6148A274FA1}"/>
              </a:ext>
            </a:extLst>
          </p:cNvPr>
          <p:cNvSpPr>
            <a:spLocks noGrp="1"/>
          </p:cNvSpPr>
          <p:nvPr>
            <p:ph type="sldNum" sz="quarter" idx="12"/>
          </p:nvPr>
        </p:nvSpPr>
        <p:spPr>
          <a:xfrm>
            <a:off x="9878786" y="6356350"/>
            <a:ext cx="560614" cy="365125"/>
          </a:xfrm>
        </p:spPr>
        <p:txBody>
          <a:bodyPr/>
          <a:lstStyle/>
          <a:p>
            <a:fld id="{6967C6AC-1FBE-422C-8DAC-79020C929FB4}" type="slidenum">
              <a:rPr lang="en-US" smtClean="0"/>
              <a:t>‹#›</a:t>
            </a:fld>
            <a:endParaRPr lang="en-US"/>
          </a:p>
        </p:txBody>
      </p:sp>
      <p:pic>
        <p:nvPicPr>
          <p:cNvPr id="11" name="Picture 10" descr="A red and black screen&#10;&#10;Description automatically generated">
            <a:extLst>
              <a:ext uri="{FF2B5EF4-FFF2-40B4-BE49-F238E27FC236}">
                <a16:creationId xmlns:a16="http://schemas.microsoft.com/office/drawing/2014/main" id="{C1D34EB7-6398-82A1-2FD1-29144BC36B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3" name="Content Placeholder 11">
            <a:extLst>
              <a:ext uri="{FF2B5EF4-FFF2-40B4-BE49-F238E27FC236}">
                <a16:creationId xmlns:a16="http://schemas.microsoft.com/office/drawing/2014/main" id="{0EE4E234-E343-7B85-A51A-F699450EF5B2}"/>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1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Tree>
    <p:extLst>
      <p:ext uri="{BB962C8B-B14F-4D97-AF65-F5344CB8AC3E}">
        <p14:creationId xmlns:p14="http://schemas.microsoft.com/office/powerpoint/2010/main" val="15268565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10744200" y="6356350"/>
            <a:ext cx="609600" cy="365125"/>
          </a:xfrm>
        </p:spPr>
        <p:txBody>
          <a:bodyPr/>
          <a:lstStyle/>
          <a:p>
            <a:fld id="{6967C6AC-1FBE-422C-8DAC-79020C929FB4}" type="slidenum">
              <a:rPr lang="en-US" smtClean="0"/>
              <a:t>‹#›</a:t>
            </a:fld>
            <a:endParaRPr lang="en-US"/>
          </a:p>
        </p:txBody>
      </p:sp>
      <p:sp>
        <p:nvSpPr>
          <p:cNvPr id="8" name="Rectangle 7">
            <a:extLst>
              <a:ext uri="{FF2B5EF4-FFF2-40B4-BE49-F238E27FC236}">
                <a16:creationId xmlns:a16="http://schemas.microsoft.com/office/drawing/2014/main" id="{0A57CF5C-4452-6AF8-6C94-8AD3D6EBFAFB}"/>
              </a:ext>
            </a:extLst>
          </p:cNvPr>
          <p:cNvSpPr/>
          <p:nvPr/>
        </p:nvSpPr>
        <p:spPr>
          <a:xfrm rot="5400000">
            <a:off x="-3088482" y="3088481"/>
            <a:ext cx="6858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ue and white state with a white star&#10;&#10;Description automatically generated">
            <a:extLst>
              <a:ext uri="{FF2B5EF4-FFF2-40B4-BE49-F238E27FC236}">
                <a16:creationId xmlns:a16="http://schemas.microsoft.com/office/drawing/2014/main" id="{BCC0FCB2-D3C6-F9BC-68FD-3BEF37C327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779" y="6262434"/>
            <a:ext cx="463720" cy="459041"/>
          </a:xfrm>
          <a:prstGeom prst="rect">
            <a:avLst/>
          </a:prstGeom>
        </p:spPr>
      </p:pic>
      <p:sp>
        <p:nvSpPr>
          <p:cNvPr id="13" name="Content Placeholder 11">
            <a:extLst>
              <a:ext uri="{FF2B5EF4-FFF2-40B4-BE49-F238E27FC236}">
                <a16:creationId xmlns:a16="http://schemas.microsoft.com/office/drawing/2014/main" id="{F2527929-019A-1596-2A8C-8D1F60EF6B6D}"/>
              </a:ext>
            </a:extLst>
          </p:cNvPr>
          <p:cNvSpPr>
            <a:spLocks noGrp="1"/>
          </p:cNvSpPr>
          <p:nvPr>
            <p:ph sz="quarter" idx="13" hasCustomPrompt="1"/>
          </p:nvPr>
        </p:nvSpPr>
        <p:spPr>
          <a:xfrm>
            <a:off x="838200" y="6356350"/>
            <a:ext cx="8801100" cy="365125"/>
          </a:xfrm>
        </p:spPr>
        <p:txBody>
          <a:bodyPr anchor="ctr">
            <a:normAutofit/>
          </a:bodyPr>
          <a:lstStyle>
            <a:lvl1pPr marL="0" indent="0">
              <a:buNone/>
              <a:defRPr sz="11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Tree>
    <p:extLst>
      <p:ext uri="{BB962C8B-B14F-4D97-AF65-F5344CB8AC3E}">
        <p14:creationId xmlns:p14="http://schemas.microsoft.com/office/powerpoint/2010/main" val="7876352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1_Picture with Caption">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a:xfrm>
            <a:off x="10744200" y="6356350"/>
            <a:ext cx="609600" cy="365125"/>
          </a:xfrm>
        </p:spPr>
        <p:txBody>
          <a:bodyPr/>
          <a:lstStyle/>
          <a:p>
            <a:fld id="{6967C6AC-1FBE-422C-8DAC-79020C929FB4}" type="slidenum">
              <a:rPr lang="en-US" smtClean="0"/>
              <a:t>‹#›</a:t>
            </a:fld>
            <a:endParaRPr lang="en-US"/>
          </a:p>
        </p:txBody>
      </p:sp>
      <p:sp>
        <p:nvSpPr>
          <p:cNvPr id="8" name="Rectangle 7">
            <a:extLst>
              <a:ext uri="{FF2B5EF4-FFF2-40B4-BE49-F238E27FC236}">
                <a16:creationId xmlns:a16="http://schemas.microsoft.com/office/drawing/2014/main" id="{0A57CF5C-4452-6AF8-6C94-8AD3D6EBFAFB}"/>
              </a:ext>
            </a:extLst>
          </p:cNvPr>
          <p:cNvSpPr/>
          <p:nvPr/>
        </p:nvSpPr>
        <p:spPr>
          <a:xfrm rot="5400000">
            <a:off x="-3088482" y="3088481"/>
            <a:ext cx="6858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ue and white state with a white star&#10;&#10;Description automatically generated">
            <a:extLst>
              <a:ext uri="{FF2B5EF4-FFF2-40B4-BE49-F238E27FC236}">
                <a16:creationId xmlns:a16="http://schemas.microsoft.com/office/drawing/2014/main" id="{BCC0FCB2-D3C6-F9BC-68FD-3BEF37C327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779" y="6262434"/>
            <a:ext cx="463720" cy="459041"/>
          </a:xfrm>
          <a:prstGeom prst="rect">
            <a:avLst/>
          </a:prstGeom>
        </p:spPr>
      </p:pic>
      <p:sp>
        <p:nvSpPr>
          <p:cNvPr id="5" name="Title 11">
            <a:extLst>
              <a:ext uri="{FF2B5EF4-FFF2-40B4-BE49-F238E27FC236}">
                <a16:creationId xmlns:a16="http://schemas.microsoft.com/office/drawing/2014/main" id="{5AB8A1DC-F078-2227-C29D-0291078E11C2}"/>
              </a:ext>
            </a:extLst>
          </p:cNvPr>
          <p:cNvSpPr>
            <a:spLocks noGrp="1"/>
          </p:cNvSpPr>
          <p:nvPr>
            <p:ph type="title"/>
          </p:nvPr>
        </p:nvSpPr>
        <p:spPr>
          <a:xfrm>
            <a:off x="838200" y="373639"/>
            <a:ext cx="3566641" cy="1928690"/>
          </a:xfrm>
        </p:spPr>
        <p:txBody>
          <a:bodyPr>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9" name="Content Placeholder 11">
            <a:extLst>
              <a:ext uri="{FF2B5EF4-FFF2-40B4-BE49-F238E27FC236}">
                <a16:creationId xmlns:a16="http://schemas.microsoft.com/office/drawing/2014/main" id="{325A7D1F-39E9-331D-D2D0-F784552D5182}"/>
              </a:ext>
            </a:extLst>
          </p:cNvPr>
          <p:cNvSpPr>
            <a:spLocks noGrp="1"/>
          </p:cNvSpPr>
          <p:nvPr>
            <p:ph sz="quarter" idx="13" hasCustomPrompt="1"/>
          </p:nvPr>
        </p:nvSpPr>
        <p:spPr>
          <a:xfrm>
            <a:off x="838200" y="6356350"/>
            <a:ext cx="8801100" cy="365125"/>
          </a:xfrm>
        </p:spPr>
        <p:txBody>
          <a:bodyPr anchor="ctr">
            <a:normAutofit/>
          </a:bodyPr>
          <a:lstStyle>
            <a:lvl1pPr marL="0" indent="0">
              <a:buNone/>
              <a:defRPr sz="11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Tree>
    <p:extLst>
      <p:ext uri="{BB962C8B-B14F-4D97-AF65-F5344CB8AC3E}">
        <p14:creationId xmlns:p14="http://schemas.microsoft.com/office/powerpoint/2010/main" val="114167445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2_Picture with Caption">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a:xfrm>
            <a:off x="10744200" y="6356350"/>
            <a:ext cx="609600" cy="365125"/>
          </a:xfrm>
        </p:spPr>
        <p:txBody>
          <a:bodyPr/>
          <a:lstStyle/>
          <a:p>
            <a:fld id="{6967C6AC-1FBE-422C-8DAC-79020C929FB4}" type="slidenum">
              <a:rPr lang="en-US" smtClean="0"/>
              <a:t>‹#›</a:t>
            </a:fld>
            <a:endParaRPr lang="en-US"/>
          </a:p>
        </p:txBody>
      </p:sp>
      <p:sp>
        <p:nvSpPr>
          <p:cNvPr id="8" name="Rectangle 7">
            <a:extLst>
              <a:ext uri="{FF2B5EF4-FFF2-40B4-BE49-F238E27FC236}">
                <a16:creationId xmlns:a16="http://schemas.microsoft.com/office/drawing/2014/main" id="{0A57CF5C-4452-6AF8-6C94-8AD3D6EBFAFB}"/>
              </a:ext>
            </a:extLst>
          </p:cNvPr>
          <p:cNvSpPr/>
          <p:nvPr/>
        </p:nvSpPr>
        <p:spPr>
          <a:xfrm rot="5400000">
            <a:off x="-3088482" y="3088481"/>
            <a:ext cx="6858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ue and white state with a white star&#10;&#10;Description automatically generated">
            <a:extLst>
              <a:ext uri="{FF2B5EF4-FFF2-40B4-BE49-F238E27FC236}">
                <a16:creationId xmlns:a16="http://schemas.microsoft.com/office/drawing/2014/main" id="{BCC0FCB2-D3C6-F9BC-68FD-3BEF37C327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779" y="6262434"/>
            <a:ext cx="463720" cy="459041"/>
          </a:xfrm>
          <a:prstGeom prst="rect">
            <a:avLst/>
          </a:prstGeom>
        </p:spPr>
      </p:pic>
      <p:sp>
        <p:nvSpPr>
          <p:cNvPr id="4" name="Content Placeholder 11">
            <a:extLst>
              <a:ext uri="{FF2B5EF4-FFF2-40B4-BE49-F238E27FC236}">
                <a16:creationId xmlns:a16="http://schemas.microsoft.com/office/drawing/2014/main" id="{FEBF9598-C2B1-FEAD-26CF-12F15B905DBF}"/>
              </a:ext>
            </a:extLst>
          </p:cNvPr>
          <p:cNvSpPr>
            <a:spLocks noGrp="1"/>
          </p:cNvSpPr>
          <p:nvPr>
            <p:ph sz="quarter" idx="14" hasCustomPrompt="1"/>
          </p:nvPr>
        </p:nvSpPr>
        <p:spPr>
          <a:xfrm>
            <a:off x="838198" y="6356350"/>
            <a:ext cx="8801101" cy="365125"/>
          </a:xfrm>
        </p:spPr>
        <p:txBody>
          <a:bodyPr anchor="ctr">
            <a:normAutofit/>
          </a:bodyPr>
          <a:lstStyle>
            <a:lvl1pPr marL="0" indent="0">
              <a:buNone/>
              <a:defRPr sz="11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
        <p:nvSpPr>
          <p:cNvPr id="3" name="Title 1">
            <a:extLst>
              <a:ext uri="{FF2B5EF4-FFF2-40B4-BE49-F238E27FC236}">
                <a16:creationId xmlns:a16="http://schemas.microsoft.com/office/drawing/2014/main" id="{E9F42ECA-F0DD-A56E-1D82-1E89CE376A40}"/>
              </a:ext>
            </a:extLst>
          </p:cNvPr>
          <p:cNvSpPr>
            <a:spLocks noGrp="1"/>
          </p:cNvSpPr>
          <p:nvPr>
            <p:ph type="title"/>
          </p:nvPr>
        </p:nvSpPr>
        <p:spPr>
          <a:xfrm>
            <a:off x="681036" y="129851"/>
            <a:ext cx="11510963" cy="1061357"/>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14154952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3_Picture with Caption">
    <p:spTree>
      <p:nvGrpSpPr>
        <p:cNvPr id="1" name=""/>
        <p:cNvGrpSpPr/>
        <p:nvPr/>
      </p:nvGrpSpPr>
      <p:grpSpPr>
        <a:xfrm>
          <a:off x="0" y="0"/>
          <a:ext cx="0" cy="0"/>
          <a:chOff x="0" y="0"/>
          <a:chExt cx="0" cy="0"/>
        </a:xfrm>
      </p:grpSpPr>
      <p:pic>
        <p:nvPicPr>
          <p:cNvPr id="3" name="Picture 2" descr="A white background with black and white clouds&#10;&#10;Description automatically generated">
            <a:extLst>
              <a:ext uri="{FF2B5EF4-FFF2-40B4-BE49-F238E27FC236}">
                <a16:creationId xmlns:a16="http://schemas.microsoft.com/office/drawing/2014/main" id="{D75C156D-F010-83D1-6FBC-93B636E4B6E6}"/>
              </a:ext>
            </a:extLst>
          </p:cNvPr>
          <p:cNvPicPr>
            <a:picLocks noChangeAspect="1"/>
          </p:cNvPicPr>
          <p:nvPr/>
        </p:nvPicPr>
        <p:blipFill rotWithShape="1">
          <a:blip r:embed="rId2">
            <a:extLst>
              <a:ext uri="{28A0092B-C50C-407E-A947-70E740481C1C}">
                <a14:useLocalDpi xmlns:a14="http://schemas.microsoft.com/office/drawing/2010/main" val="0"/>
              </a:ext>
            </a:extLst>
          </a:blip>
          <a:srcRect l="79342"/>
          <a:stretch/>
        </p:blipFill>
        <p:spPr>
          <a:xfrm>
            <a:off x="9673388" y="0"/>
            <a:ext cx="2518611" cy="6858000"/>
          </a:xfrm>
          <a:prstGeom prst="rect">
            <a:avLst/>
          </a:prstGeom>
        </p:spPr>
      </p:pic>
      <p:pic>
        <p:nvPicPr>
          <p:cNvPr id="4" name="Picture 3" descr="A black and white globe with a cursor&#10;&#10;Description automatically generated with low confidence">
            <a:extLst>
              <a:ext uri="{FF2B5EF4-FFF2-40B4-BE49-F238E27FC236}">
                <a16:creationId xmlns:a16="http://schemas.microsoft.com/office/drawing/2014/main" id="{AD82B877-2B6A-11F3-2186-BF3CB53A78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1351" y="3233228"/>
            <a:ext cx="419100" cy="419100"/>
          </a:xfrm>
          <a:prstGeom prst="rect">
            <a:avLst/>
          </a:prstGeom>
        </p:spPr>
      </p:pic>
      <p:pic>
        <p:nvPicPr>
          <p:cNvPr id="5" name="Picture 4" descr="A black and white envelope&#10;&#10;Description automatically generated">
            <a:extLst>
              <a:ext uri="{FF2B5EF4-FFF2-40B4-BE49-F238E27FC236}">
                <a16:creationId xmlns:a16="http://schemas.microsoft.com/office/drawing/2014/main" id="{557DB40C-0F27-46F1-4011-9AA0FD738B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70114" y="2593974"/>
            <a:ext cx="596900" cy="596900"/>
          </a:xfrm>
          <a:prstGeom prst="rect">
            <a:avLst/>
          </a:prstGeom>
        </p:spPr>
      </p:pic>
      <p:pic>
        <p:nvPicPr>
          <p:cNvPr id="6" name="Picture 5" descr="A black telephone symbol&#10;&#10;Description automatically generated">
            <a:extLst>
              <a:ext uri="{FF2B5EF4-FFF2-40B4-BE49-F238E27FC236}">
                <a16:creationId xmlns:a16="http://schemas.microsoft.com/office/drawing/2014/main" id="{D5B65DF5-FF5A-39EA-AE15-3E3971A8A66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81239" y="2168709"/>
            <a:ext cx="374650" cy="374650"/>
          </a:xfrm>
          <a:prstGeom prst="rect">
            <a:avLst/>
          </a:prstGeom>
        </p:spPr>
      </p:pic>
      <p:sp>
        <p:nvSpPr>
          <p:cNvPr id="9" name="Content Placeholder 3">
            <a:extLst>
              <a:ext uri="{FF2B5EF4-FFF2-40B4-BE49-F238E27FC236}">
                <a16:creationId xmlns:a16="http://schemas.microsoft.com/office/drawing/2014/main" id="{EAE38295-8C89-D221-EB72-E92663C2E5C5}"/>
              </a:ext>
            </a:extLst>
          </p:cNvPr>
          <p:cNvSpPr>
            <a:spLocks noGrp="1"/>
          </p:cNvSpPr>
          <p:nvPr>
            <p:ph sz="half" idx="2"/>
          </p:nvPr>
        </p:nvSpPr>
        <p:spPr>
          <a:xfrm>
            <a:off x="1963234" y="2168710"/>
            <a:ext cx="4333292" cy="374650"/>
          </a:xfrm>
        </p:spPr>
        <p:txBody>
          <a:bodyPr anchor="ctr">
            <a:normAutofit/>
          </a:bodyPr>
          <a:lstStyle>
            <a:lvl1pPr marL="0" indent="0">
              <a:buNone/>
              <a:defRPr sz="1600">
                <a:latin typeface="Arial" panose="020B0604020202020204" pitchFamily="34" charset="0"/>
                <a:cs typeface="Arial" panose="020B0604020202020204" pitchFamily="34" charset="0"/>
              </a:defRPr>
            </a:lvl1pPr>
            <a:lvl2pPr marL="457200" indent="0">
              <a:buNone/>
              <a:defRPr/>
            </a:lvl2pPr>
            <a:lvl5pPr>
              <a:defRPr/>
            </a:lvl5pPr>
          </a:lstStyle>
          <a:p>
            <a:pPr lvl="0"/>
            <a:r>
              <a:rPr lang="en-US"/>
              <a:t>Click to edit Master text styles</a:t>
            </a:r>
          </a:p>
        </p:txBody>
      </p:sp>
      <p:sp>
        <p:nvSpPr>
          <p:cNvPr id="12" name="Content Placeholder 3">
            <a:extLst>
              <a:ext uri="{FF2B5EF4-FFF2-40B4-BE49-F238E27FC236}">
                <a16:creationId xmlns:a16="http://schemas.microsoft.com/office/drawing/2014/main" id="{A64E67F4-8BE4-1B8F-675A-F20D8FB431FB}"/>
              </a:ext>
            </a:extLst>
          </p:cNvPr>
          <p:cNvSpPr>
            <a:spLocks noGrp="1"/>
          </p:cNvSpPr>
          <p:nvPr>
            <p:ph sz="half" idx="10"/>
          </p:nvPr>
        </p:nvSpPr>
        <p:spPr>
          <a:xfrm>
            <a:off x="1963234" y="2705099"/>
            <a:ext cx="4333292" cy="374650"/>
          </a:xfrm>
        </p:spPr>
        <p:txBody>
          <a:bodyPr anchor="ctr">
            <a:normAutofit/>
          </a:bodyPr>
          <a:lstStyle>
            <a:lvl1pPr marL="0" indent="0">
              <a:buNone/>
              <a:defRPr sz="1600">
                <a:latin typeface="Arial" panose="020B0604020202020204" pitchFamily="34" charset="0"/>
                <a:cs typeface="Arial" panose="020B0604020202020204" pitchFamily="34" charset="0"/>
              </a:defRPr>
            </a:lvl1pPr>
            <a:lvl2pPr marL="457200" indent="0">
              <a:buNone/>
              <a:defRPr/>
            </a:lvl2pPr>
            <a:lvl5pPr>
              <a:defRPr/>
            </a:lvl5pPr>
          </a:lstStyle>
          <a:p>
            <a:pPr lvl="0"/>
            <a:r>
              <a:rPr lang="en-US"/>
              <a:t>Click to edit Master text styles</a:t>
            </a:r>
          </a:p>
        </p:txBody>
      </p:sp>
      <p:sp>
        <p:nvSpPr>
          <p:cNvPr id="13" name="Content Placeholder 3">
            <a:extLst>
              <a:ext uri="{FF2B5EF4-FFF2-40B4-BE49-F238E27FC236}">
                <a16:creationId xmlns:a16="http://schemas.microsoft.com/office/drawing/2014/main" id="{7B9FAA3E-8D4C-ACD5-DB17-1DD5DCE5ED24}"/>
              </a:ext>
            </a:extLst>
          </p:cNvPr>
          <p:cNvSpPr>
            <a:spLocks noGrp="1"/>
          </p:cNvSpPr>
          <p:nvPr>
            <p:ph sz="half" idx="11"/>
          </p:nvPr>
        </p:nvSpPr>
        <p:spPr>
          <a:xfrm>
            <a:off x="1963234" y="3242274"/>
            <a:ext cx="4333292" cy="374650"/>
          </a:xfrm>
        </p:spPr>
        <p:txBody>
          <a:bodyPr anchor="ctr">
            <a:normAutofit/>
          </a:bodyPr>
          <a:lstStyle>
            <a:lvl1pPr marL="0" indent="0">
              <a:buNone/>
              <a:defRPr sz="1600">
                <a:latin typeface="Arial" panose="020B0604020202020204" pitchFamily="34" charset="0"/>
                <a:cs typeface="Arial" panose="020B0604020202020204" pitchFamily="34" charset="0"/>
              </a:defRPr>
            </a:lvl1pPr>
            <a:lvl2pPr marL="457200" indent="0">
              <a:buNone/>
              <a:defRPr/>
            </a:lvl2pPr>
            <a:lvl5pPr>
              <a:defRPr/>
            </a:lvl5pPr>
          </a:lstStyle>
          <a:p>
            <a:pPr lvl="0"/>
            <a:r>
              <a:rPr lang="en-US"/>
              <a:t>Click to edit Master text styles</a:t>
            </a:r>
          </a:p>
        </p:txBody>
      </p:sp>
      <p:sp>
        <p:nvSpPr>
          <p:cNvPr id="14" name="Text Placeholder 25">
            <a:extLst>
              <a:ext uri="{FF2B5EF4-FFF2-40B4-BE49-F238E27FC236}">
                <a16:creationId xmlns:a16="http://schemas.microsoft.com/office/drawing/2014/main" id="{DF46734D-AD62-AD5E-08C7-78B15A626C3D}"/>
              </a:ext>
            </a:extLst>
          </p:cNvPr>
          <p:cNvSpPr>
            <a:spLocks noGrp="1"/>
          </p:cNvSpPr>
          <p:nvPr>
            <p:ph type="body" sz="quarter" idx="13"/>
          </p:nvPr>
        </p:nvSpPr>
        <p:spPr>
          <a:xfrm>
            <a:off x="1481138" y="1355725"/>
            <a:ext cx="7385276" cy="596900"/>
          </a:xfrm>
        </p:spPr>
        <p:txBody>
          <a:bodyPr anchor="ctr"/>
          <a:lstStyle>
            <a:lvl1pPr marL="0" indent="0">
              <a:buNone/>
              <a:defRPr b="1">
                <a:latin typeface="Arial" panose="020B0604020202020204" pitchFamily="34" charset="0"/>
                <a:cs typeface="Arial" panose="020B0604020202020204" pitchFamily="34" charset="0"/>
              </a:defRPr>
            </a:lvl1pPr>
          </a:lstStyle>
          <a:p>
            <a:pPr lvl="0"/>
            <a:r>
              <a:rPr lang="en-US"/>
              <a:t>Click to edit Master text styles</a:t>
            </a:r>
          </a:p>
        </p:txBody>
      </p:sp>
      <p:pic>
        <p:nvPicPr>
          <p:cNvPr id="15" name="Picture 14" descr="A red and black screen&#10;&#10;Description automatically generated">
            <a:extLst>
              <a:ext uri="{FF2B5EF4-FFF2-40B4-BE49-F238E27FC236}">
                <a16:creationId xmlns:a16="http://schemas.microsoft.com/office/drawing/2014/main" id="{C6D746BF-81D3-D97B-FC0F-0C224178472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61351" y="4288276"/>
            <a:ext cx="2836447" cy="1213999"/>
          </a:xfrm>
          <a:prstGeom prst="rect">
            <a:avLst/>
          </a:prstGeom>
        </p:spPr>
      </p:pic>
    </p:spTree>
    <p:extLst>
      <p:ext uri="{BB962C8B-B14F-4D97-AF65-F5344CB8AC3E}">
        <p14:creationId xmlns:p14="http://schemas.microsoft.com/office/powerpoint/2010/main" val="42147957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B25200-F154-FE80-45A2-0D183D6C7037}"/>
              </a:ext>
            </a:extLst>
          </p:cNvPr>
          <p:cNvSpPr>
            <a:spLocks noGrp="1"/>
          </p:cNvSpPr>
          <p:nvPr>
            <p:ph sz="half" idx="2"/>
          </p:nvPr>
        </p:nvSpPr>
        <p:spPr>
          <a:xfrm>
            <a:off x="838200" y="18256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19993A0F-5C2D-D4F2-6971-60DDB2E88A37}"/>
              </a:ext>
            </a:extLst>
          </p:cNvPr>
          <p:cNvSpPr>
            <a:spLocks noGrp="1"/>
          </p:cNvSpPr>
          <p:nvPr>
            <p:ph type="sldNum" sz="quarter" idx="12"/>
          </p:nvPr>
        </p:nvSpPr>
        <p:spPr/>
        <p:txBody>
          <a:bodyPr/>
          <a:lstStyle/>
          <a:p>
            <a:fld id="{01B9AD90-D8C5-42B1-AC8B-29A3D4B95D55}" type="slidenum">
              <a:rPr lang="en-US" smtClean="0"/>
              <a:t>‹#›</a:t>
            </a:fld>
            <a:endParaRPr lang="en-US"/>
          </a:p>
        </p:txBody>
      </p:sp>
      <p:sp>
        <p:nvSpPr>
          <p:cNvPr id="6" name="Title 1">
            <a:extLst>
              <a:ext uri="{FF2B5EF4-FFF2-40B4-BE49-F238E27FC236}">
                <a16:creationId xmlns:a16="http://schemas.microsoft.com/office/drawing/2014/main" id="{4B8849B8-70F2-6410-E8C7-78C93C8CD0B9}"/>
              </a:ext>
            </a:extLst>
          </p:cNvPr>
          <p:cNvSpPr>
            <a:spLocks noGrp="1"/>
          </p:cNvSpPr>
          <p:nvPr>
            <p:ph type="title"/>
          </p:nvPr>
        </p:nvSpPr>
        <p:spPr>
          <a:xfrm>
            <a:off x="507498" y="0"/>
            <a:ext cx="10515600" cy="1023890"/>
          </a:xfrm>
        </p:spPr>
        <p:txBody>
          <a:bodyPr>
            <a:normAutofit/>
          </a:bodyPr>
          <a:lstStyle>
            <a:lvl1pPr>
              <a:defRPr sz="3200" b="1">
                <a:latin typeface="Arial" panose="020B0604020202020204" pitchFamily="34" charset="0"/>
                <a:cs typeface="Arial" panose="020B0604020202020204" pitchFamily="34" charset="0"/>
              </a:defRPr>
            </a:lvl1pPr>
          </a:lstStyle>
          <a:p>
            <a:r>
              <a:rPr lang="en-US"/>
              <a:t>Click to edit Master title style</a:t>
            </a:r>
          </a:p>
        </p:txBody>
      </p:sp>
      <p:sp>
        <p:nvSpPr>
          <p:cNvPr id="8" name="Text Placeholder 13">
            <a:extLst>
              <a:ext uri="{FF2B5EF4-FFF2-40B4-BE49-F238E27FC236}">
                <a16:creationId xmlns:a16="http://schemas.microsoft.com/office/drawing/2014/main" id="{5477A30A-33B4-4A1B-2D98-CE7E8E711FAB}"/>
              </a:ext>
            </a:extLst>
          </p:cNvPr>
          <p:cNvSpPr>
            <a:spLocks noGrp="1"/>
          </p:cNvSpPr>
          <p:nvPr>
            <p:ph type="body" sz="quarter" idx="13"/>
          </p:nvPr>
        </p:nvSpPr>
        <p:spPr>
          <a:xfrm>
            <a:off x="507498" y="1023938"/>
            <a:ext cx="10516102" cy="531812"/>
          </a:xfrm>
        </p:spPr>
        <p:txBody>
          <a:bodyPr anchor="ctr">
            <a:normAutofit/>
          </a:bodyPr>
          <a:lstStyle>
            <a:lvl1pPr>
              <a:defRPr sz="2400">
                <a:latin typeface="Arial" panose="020B0604020202020204" pitchFamily="34" charset="0"/>
                <a:cs typeface="Arial" panose="020B0604020202020204" pitchFamily="34" charset="0"/>
              </a:defRPr>
            </a:lvl1pPr>
          </a:lstStyle>
          <a:p>
            <a:pPr lvl="0"/>
            <a:r>
              <a:rPr lang="en-US"/>
              <a:t>Click to edit Master text styles</a:t>
            </a:r>
          </a:p>
        </p:txBody>
      </p:sp>
      <p:sp>
        <p:nvSpPr>
          <p:cNvPr id="15" name="Content Placeholder 13">
            <a:extLst>
              <a:ext uri="{FF2B5EF4-FFF2-40B4-BE49-F238E27FC236}">
                <a16:creationId xmlns:a16="http://schemas.microsoft.com/office/drawing/2014/main" id="{FC60041B-739B-136F-D7B1-FB4472166A60}"/>
              </a:ext>
            </a:extLst>
          </p:cNvPr>
          <p:cNvSpPr>
            <a:spLocks noGrp="1"/>
          </p:cNvSpPr>
          <p:nvPr>
            <p:ph sz="quarter" idx="15" hasCustomPrompt="1"/>
          </p:nvPr>
        </p:nvSpPr>
        <p:spPr>
          <a:xfrm>
            <a:off x="0" y="6492875"/>
            <a:ext cx="2874963" cy="365125"/>
          </a:xfrm>
        </p:spPr>
        <p:txBody>
          <a:bodyPr anchor="ctr">
            <a:noAutofit/>
          </a:bodyPr>
          <a:lstStyle>
            <a:lvl5pPr algn="l">
              <a:defRPr sz="900">
                <a:solidFill>
                  <a:schemeClr val="bg1">
                    <a:lumMod val="50000"/>
                  </a:schemeClr>
                </a:solidFill>
              </a:defRPr>
            </a:lvl5pPr>
          </a:lstStyle>
          <a:p>
            <a:pPr lvl="4"/>
            <a:r>
              <a:rPr lang="en-US"/>
              <a:t>Source</a:t>
            </a:r>
          </a:p>
        </p:txBody>
      </p:sp>
      <p:pic>
        <p:nvPicPr>
          <p:cNvPr id="10" name="Picture 9" descr="A blue and white state with a white star&#10;&#10;Description automatically generated">
            <a:extLst>
              <a:ext uri="{FF2B5EF4-FFF2-40B4-BE49-F238E27FC236}">
                <a16:creationId xmlns:a16="http://schemas.microsoft.com/office/drawing/2014/main" id="{E407A05D-87AD-A392-3031-E05515221E4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3142" y="286612"/>
            <a:ext cx="626719" cy="620396"/>
          </a:xfrm>
          <a:prstGeom prst="rect">
            <a:avLst/>
          </a:prstGeom>
        </p:spPr>
      </p:pic>
    </p:spTree>
    <p:extLst>
      <p:ext uri="{BB962C8B-B14F-4D97-AF65-F5344CB8AC3E}">
        <p14:creationId xmlns:p14="http://schemas.microsoft.com/office/powerpoint/2010/main" val="429270731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cSld name="2_Two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19993A0F-5C2D-D4F2-6971-60DDB2E88A37}"/>
              </a:ext>
            </a:extLst>
          </p:cNvPr>
          <p:cNvSpPr>
            <a:spLocks noGrp="1"/>
          </p:cNvSpPr>
          <p:nvPr>
            <p:ph type="sldNum" sz="quarter" idx="12"/>
          </p:nvPr>
        </p:nvSpPr>
        <p:spPr/>
        <p:txBody>
          <a:bodyPr/>
          <a:lstStyle/>
          <a:p>
            <a:fld id="{6967C6AC-1FBE-422C-8DAC-79020C929FB4}" type="slidenum">
              <a:rPr lang="en-US" smtClean="0"/>
              <a:t>‹#›</a:t>
            </a:fld>
            <a:endParaRPr lang="en-US"/>
          </a:p>
        </p:txBody>
      </p:sp>
      <p:pic>
        <p:nvPicPr>
          <p:cNvPr id="5" name="Picture 4" descr="A blue and white state with a white star&#10;&#10;Description automatically generated">
            <a:extLst>
              <a:ext uri="{FF2B5EF4-FFF2-40B4-BE49-F238E27FC236}">
                <a16:creationId xmlns:a16="http://schemas.microsoft.com/office/drawing/2014/main" id="{550681BA-BDB8-CDB7-F5A9-A86274AA2D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33142" y="286612"/>
            <a:ext cx="626719" cy="620396"/>
          </a:xfrm>
          <a:prstGeom prst="rect">
            <a:avLst/>
          </a:prstGeom>
        </p:spPr>
      </p:pic>
      <p:sp>
        <p:nvSpPr>
          <p:cNvPr id="6" name="Content Placeholder 13">
            <a:extLst>
              <a:ext uri="{FF2B5EF4-FFF2-40B4-BE49-F238E27FC236}">
                <a16:creationId xmlns:a16="http://schemas.microsoft.com/office/drawing/2014/main" id="{0C3EFB34-9902-9438-496E-AE03717414E0}"/>
              </a:ext>
            </a:extLst>
          </p:cNvPr>
          <p:cNvSpPr>
            <a:spLocks noGrp="1"/>
          </p:cNvSpPr>
          <p:nvPr>
            <p:ph sz="quarter" idx="15" hasCustomPrompt="1"/>
          </p:nvPr>
        </p:nvSpPr>
        <p:spPr>
          <a:xfrm>
            <a:off x="0" y="6492875"/>
            <a:ext cx="2874963" cy="365125"/>
          </a:xfrm>
        </p:spPr>
        <p:txBody>
          <a:bodyPr anchor="ctr">
            <a:noAutofit/>
          </a:bodyPr>
          <a:lstStyle>
            <a:lvl5pPr algn="l">
              <a:defRPr sz="900">
                <a:solidFill>
                  <a:schemeClr val="bg1">
                    <a:lumMod val="50000"/>
                  </a:schemeClr>
                </a:solidFill>
              </a:defRPr>
            </a:lvl5pPr>
          </a:lstStyle>
          <a:p>
            <a:pPr lvl="4"/>
            <a:r>
              <a:rPr lang="en-US"/>
              <a:t>Source</a:t>
            </a:r>
          </a:p>
        </p:txBody>
      </p:sp>
    </p:spTree>
    <p:extLst>
      <p:ext uri="{BB962C8B-B14F-4D97-AF65-F5344CB8AC3E}">
        <p14:creationId xmlns:p14="http://schemas.microsoft.com/office/powerpoint/2010/main" val="103193020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5A46F-3409-40F2-B229-4659448F5036}"/>
              </a:ext>
            </a:extLst>
          </p:cNvPr>
          <p:cNvSpPr>
            <a:spLocks noGrp="1"/>
          </p:cNvSpPr>
          <p:nvPr>
            <p:ph type="title"/>
          </p:nvPr>
        </p:nvSpPr>
        <p:spPr/>
        <p:txBody>
          <a:bodyPr>
            <a:normAutofit/>
          </a:bodyPr>
          <a:lstStyle>
            <a:lvl1pPr>
              <a:defRPr sz="3200">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0E031F0B-DCBF-412D-9CFA-A69776C174D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7506BC-84A2-419B-8D8B-8577D63B2CCA}"/>
              </a:ext>
            </a:extLst>
          </p:cNvPr>
          <p:cNvSpPr>
            <a:spLocks noGrp="1"/>
          </p:cNvSpPr>
          <p:nvPr>
            <p:ph type="dt" sz="half" idx="10"/>
          </p:nvPr>
        </p:nvSpPr>
        <p:spPr>
          <a:xfrm>
            <a:off x="183439" y="6311900"/>
            <a:ext cx="2743200" cy="365125"/>
          </a:xfrm>
        </p:spPr>
        <p:txBody>
          <a:bodyPr/>
          <a:lstStyle/>
          <a:p>
            <a:fld id="{2BA41D99-E1C2-45DE-9256-3313297A1320}" type="datetimeFigureOut">
              <a:rPr lang="en-US" smtClean="0"/>
              <a:t>8/11/2026</a:t>
            </a:fld>
            <a:endParaRPr lang="en-US"/>
          </a:p>
        </p:txBody>
      </p:sp>
    </p:spTree>
    <p:extLst>
      <p:ext uri="{BB962C8B-B14F-4D97-AF65-F5344CB8AC3E}">
        <p14:creationId xmlns:p14="http://schemas.microsoft.com/office/powerpoint/2010/main" val="249441670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842B22B-7FA6-02EF-F489-E88C9EFAC1D1}"/>
              </a:ext>
            </a:extLst>
          </p:cNvPr>
          <p:cNvSpPr/>
          <p:nvPr userDrawn="1"/>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838200" y="1443491"/>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9878786" y="6356350"/>
            <a:ext cx="560614" cy="365125"/>
          </a:xfrm>
        </p:spPr>
        <p:txBody>
          <a:bodyPr/>
          <a:lstStyle/>
          <a:p>
            <a:fld id="{AB041240-ECAE-4494-9DAC-38E9F7D3A8CC}" type="slidenum">
              <a:rPr lang="en-US" smtClean="0"/>
              <a:t>‹#›</a:t>
            </a:fld>
            <a:endParaRPr lang="en-US"/>
          </a:p>
        </p:txBody>
      </p:sp>
      <p:pic>
        <p:nvPicPr>
          <p:cNvPr id="8" name="Picture 7" descr="A red and black screen&#10;&#10;Description automatically generated">
            <a:extLst>
              <a:ext uri="{FF2B5EF4-FFF2-40B4-BE49-F238E27FC236}">
                <a16:creationId xmlns:a16="http://schemas.microsoft.com/office/drawing/2014/main" id="{880FC582-497B-8291-A236-D3CD437D19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2" name="Content Placeholder 11">
            <a:extLst>
              <a:ext uri="{FF2B5EF4-FFF2-40B4-BE49-F238E27FC236}">
                <a16:creationId xmlns:a16="http://schemas.microsoft.com/office/drawing/2014/main" id="{16CEB89A-E86D-35BB-A592-9C7EBF45498B}"/>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
        <p:nvSpPr>
          <p:cNvPr id="4" name="Title 1">
            <a:extLst>
              <a:ext uri="{FF2B5EF4-FFF2-40B4-BE49-F238E27FC236}">
                <a16:creationId xmlns:a16="http://schemas.microsoft.com/office/drawing/2014/main" id="{CBE584E1-9151-7696-4240-8BFFC763D42C}"/>
              </a:ext>
            </a:extLst>
          </p:cNvPr>
          <p:cNvSpPr>
            <a:spLocks noGrp="1"/>
          </p:cNvSpPr>
          <p:nvPr>
            <p:ph type="title"/>
          </p:nvPr>
        </p:nvSpPr>
        <p:spPr>
          <a:xfrm>
            <a:off x="0" y="101600"/>
            <a:ext cx="12192000" cy="995153"/>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428187898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995BAA-DB96-CE9B-83FB-0114F5281099}"/>
              </a:ext>
            </a:extLst>
          </p:cNvPr>
          <p:cNvSpPr>
            <a:spLocks noGrp="1"/>
          </p:cNvSpPr>
          <p:nvPr>
            <p:ph type="dt" sz="half" idx="10"/>
          </p:nvPr>
        </p:nvSpPr>
        <p:spPr/>
        <p:txBody>
          <a:bodyPr/>
          <a:lstStyle/>
          <a:p>
            <a:fld id="{210D1EAB-9B33-4D57-88A2-49C4615DDC2D}" type="datetimeFigureOut">
              <a:rPr lang="en-US" smtClean="0"/>
              <a:t>8/11/2026</a:t>
            </a:fld>
            <a:endParaRPr lang="en-US"/>
          </a:p>
        </p:txBody>
      </p:sp>
      <p:sp>
        <p:nvSpPr>
          <p:cNvPr id="3" name="Footer Placeholder 2">
            <a:extLst>
              <a:ext uri="{FF2B5EF4-FFF2-40B4-BE49-F238E27FC236}">
                <a16:creationId xmlns:a16="http://schemas.microsoft.com/office/drawing/2014/main" id="{DE1F0E0C-C6FA-26AC-B61D-109CB1A4612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8ECD66F-B519-DBF0-BC4A-75180C0FA31A}"/>
              </a:ext>
            </a:extLst>
          </p:cNvPr>
          <p:cNvSpPr>
            <a:spLocks noGrp="1"/>
          </p:cNvSpPr>
          <p:nvPr>
            <p:ph type="sldNum" sz="quarter" idx="12"/>
          </p:nvPr>
        </p:nvSpPr>
        <p:spPr/>
        <p:txBody>
          <a:bodyPr/>
          <a:lstStyle/>
          <a:p>
            <a:fld id="{F388A195-02FE-4BFA-9F68-5387B1A3A54F}" type="slidenum">
              <a:rPr lang="en-US" smtClean="0"/>
              <a:t>‹#›</a:t>
            </a:fld>
            <a:endParaRPr lang="en-US"/>
          </a:p>
        </p:txBody>
      </p:sp>
    </p:spTree>
    <p:extLst>
      <p:ext uri="{BB962C8B-B14F-4D97-AF65-F5344CB8AC3E}">
        <p14:creationId xmlns:p14="http://schemas.microsoft.com/office/powerpoint/2010/main" val="119651362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116114"/>
            <a:ext cx="12192000" cy="995153"/>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6" name="Rectangle 5">
            <a:extLst>
              <a:ext uri="{FF2B5EF4-FFF2-40B4-BE49-F238E27FC236}">
                <a16:creationId xmlns:a16="http://schemas.microsoft.com/office/drawing/2014/main" id="{F85505F4-CE14-3E25-C9E2-34C2188B0070}"/>
              </a:ext>
            </a:extLst>
          </p:cNvPr>
          <p:cNvSpPr/>
          <p:nvPr userDrawn="1"/>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0BB8A18B-4CFB-5CAA-30DE-A3ECA01D7E67}"/>
              </a:ext>
            </a:extLst>
          </p:cNvPr>
          <p:cNvSpPr>
            <a:spLocks noGrp="1"/>
          </p:cNvSpPr>
          <p:nvPr>
            <p:ph type="sldNum" sz="quarter" idx="12"/>
          </p:nvPr>
        </p:nvSpPr>
        <p:spPr>
          <a:xfrm>
            <a:off x="9878786" y="6356350"/>
            <a:ext cx="560614" cy="365125"/>
          </a:xfrm>
        </p:spPr>
        <p:txBody>
          <a:bodyPr/>
          <a:lstStyle/>
          <a:p>
            <a:fld id="{AB041240-ECAE-4494-9DAC-38E9F7D3A8CC}" type="slidenum">
              <a:rPr lang="en-US" smtClean="0"/>
              <a:t>‹#›</a:t>
            </a:fld>
            <a:endParaRPr lang="en-US"/>
          </a:p>
        </p:txBody>
      </p:sp>
      <p:sp>
        <p:nvSpPr>
          <p:cNvPr id="12" name="Content Placeholder 11">
            <a:extLst>
              <a:ext uri="{FF2B5EF4-FFF2-40B4-BE49-F238E27FC236}">
                <a16:creationId xmlns:a16="http://schemas.microsoft.com/office/drawing/2014/main" id="{F83C215F-D5DF-1FCF-DBCB-C2413C4BBDD6}"/>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pic>
        <p:nvPicPr>
          <p:cNvPr id="3" name="Picture 2" descr="A red and black screen&#10;&#10;Description automatically generated">
            <a:extLst>
              <a:ext uri="{FF2B5EF4-FFF2-40B4-BE49-F238E27FC236}">
                <a16:creationId xmlns:a16="http://schemas.microsoft.com/office/drawing/2014/main" id="{83EBD9CC-482C-9E38-0801-9C4179BA5F4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20096" y="6176963"/>
            <a:ext cx="1591208" cy="681037"/>
          </a:xfrm>
          <a:prstGeom prst="rect">
            <a:avLst/>
          </a:prstGeom>
        </p:spPr>
      </p:pic>
    </p:spTree>
    <p:extLst>
      <p:ext uri="{BB962C8B-B14F-4D97-AF65-F5344CB8AC3E}">
        <p14:creationId xmlns:p14="http://schemas.microsoft.com/office/powerpoint/2010/main" val="18508186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pic>
        <p:nvPicPr>
          <p:cNvPr id="10" name="Picture 9" descr="A white background with black and white clouds&#10;&#10;Description automatically generated">
            <a:extLst>
              <a:ext uri="{FF2B5EF4-FFF2-40B4-BE49-F238E27FC236}">
                <a16:creationId xmlns:a16="http://schemas.microsoft.com/office/drawing/2014/main" id="{475D6040-F9CF-B0FA-EE89-BAC91CBEFB04}"/>
              </a:ext>
            </a:extLst>
          </p:cNvPr>
          <p:cNvPicPr>
            <a:picLocks noChangeAspect="1"/>
          </p:cNvPicPr>
          <p:nvPr/>
        </p:nvPicPr>
        <p:blipFill rotWithShape="1">
          <a:blip r:embed="rId2">
            <a:extLst>
              <a:ext uri="{28A0092B-C50C-407E-A947-70E740481C1C}">
                <a14:useLocalDpi xmlns:a14="http://schemas.microsoft.com/office/drawing/2010/main" val="0"/>
              </a:ext>
            </a:extLst>
          </a:blip>
          <a:srcRect l="79342"/>
          <a:stretch/>
        </p:blipFill>
        <p:spPr>
          <a:xfrm>
            <a:off x="9673388" y="0"/>
            <a:ext cx="2518611" cy="6858000"/>
          </a:xfrm>
          <a:prstGeom prst="rect">
            <a:avLst/>
          </a:prstGeom>
        </p:spPr>
      </p:pic>
      <p:pic>
        <p:nvPicPr>
          <p:cNvPr id="15" name="Picture 14" descr="A black and white globe with a cursor&#10;&#10;Description automatically generated with low confidence">
            <a:extLst>
              <a:ext uri="{FF2B5EF4-FFF2-40B4-BE49-F238E27FC236}">
                <a16:creationId xmlns:a16="http://schemas.microsoft.com/office/drawing/2014/main" id="{06D8B840-A529-1036-1D0A-4D28352B8A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1351" y="3233228"/>
            <a:ext cx="419100" cy="419100"/>
          </a:xfrm>
          <a:prstGeom prst="rect">
            <a:avLst/>
          </a:prstGeom>
        </p:spPr>
      </p:pic>
      <p:pic>
        <p:nvPicPr>
          <p:cNvPr id="17" name="Picture 16" descr="A black and white envelope&#10;&#10;Description automatically generated">
            <a:extLst>
              <a:ext uri="{FF2B5EF4-FFF2-40B4-BE49-F238E27FC236}">
                <a16:creationId xmlns:a16="http://schemas.microsoft.com/office/drawing/2014/main" id="{3291F527-C480-CC96-1AC4-BA021DF655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70114" y="2593974"/>
            <a:ext cx="596900" cy="596900"/>
          </a:xfrm>
          <a:prstGeom prst="rect">
            <a:avLst/>
          </a:prstGeom>
        </p:spPr>
      </p:pic>
      <p:pic>
        <p:nvPicPr>
          <p:cNvPr id="18" name="Picture 17" descr="A black telephone symbol&#10;&#10;Description automatically generated">
            <a:extLst>
              <a:ext uri="{FF2B5EF4-FFF2-40B4-BE49-F238E27FC236}">
                <a16:creationId xmlns:a16="http://schemas.microsoft.com/office/drawing/2014/main" id="{418C5197-A32A-3437-4BB9-18AEC2E9567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81239" y="2168709"/>
            <a:ext cx="374650" cy="374650"/>
          </a:xfrm>
          <a:prstGeom prst="rect">
            <a:avLst/>
          </a:prstGeom>
        </p:spPr>
      </p:pic>
      <p:sp>
        <p:nvSpPr>
          <p:cNvPr id="20" name="Content Placeholder 3">
            <a:extLst>
              <a:ext uri="{FF2B5EF4-FFF2-40B4-BE49-F238E27FC236}">
                <a16:creationId xmlns:a16="http://schemas.microsoft.com/office/drawing/2014/main" id="{0DC194AB-2739-39F5-9DA8-C368E13F1151}"/>
              </a:ext>
            </a:extLst>
          </p:cNvPr>
          <p:cNvSpPr>
            <a:spLocks noGrp="1"/>
          </p:cNvSpPr>
          <p:nvPr>
            <p:ph sz="half" idx="2"/>
          </p:nvPr>
        </p:nvSpPr>
        <p:spPr>
          <a:xfrm>
            <a:off x="1963234" y="2168710"/>
            <a:ext cx="4333292" cy="374650"/>
          </a:xfrm>
        </p:spPr>
        <p:txBody>
          <a:bodyPr>
            <a:normAutofit/>
          </a:bodyPr>
          <a:lstStyle>
            <a:lvl1pPr marL="0" indent="0">
              <a:buNone/>
              <a:defRPr sz="2400">
                <a:latin typeface="Source Sans Pro" panose="020B0503030403020204" pitchFamily="34" charset="0"/>
              </a:defRPr>
            </a:lvl1pPr>
            <a:lvl2pPr marL="457200" indent="0">
              <a:buNone/>
              <a:defRPr/>
            </a:lvl2pPr>
            <a:lvl5pPr>
              <a:defRPr/>
            </a:lvl5pPr>
          </a:lstStyle>
          <a:p>
            <a:pPr lvl="0"/>
            <a:r>
              <a:rPr lang="en-US"/>
              <a:t>Click to edit Master text styles</a:t>
            </a:r>
          </a:p>
        </p:txBody>
      </p:sp>
      <p:sp>
        <p:nvSpPr>
          <p:cNvPr id="21" name="Content Placeholder 3">
            <a:extLst>
              <a:ext uri="{FF2B5EF4-FFF2-40B4-BE49-F238E27FC236}">
                <a16:creationId xmlns:a16="http://schemas.microsoft.com/office/drawing/2014/main" id="{1F024F5F-129B-2E68-AC19-164DD4830118}"/>
              </a:ext>
            </a:extLst>
          </p:cNvPr>
          <p:cNvSpPr>
            <a:spLocks noGrp="1"/>
          </p:cNvSpPr>
          <p:nvPr>
            <p:ph sz="half" idx="10"/>
          </p:nvPr>
        </p:nvSpPr>
        <p:spPr>
          <a:xfrm>
            <a:off x="1963234" y="2705099"/>
            <a:ext cx="4333292" cy="374650"/>
          </a:xfrm>
        </p:spPr>
        <p:txBody>
          <a:bodyPr>
            <a:normAutofit/>
          </a:bodyPr>
          <a:lstStyle>
            <a:lvl1pPr marL="0" indent="0">
              <a:buNone/>
              <a:defRPr sz="2400">
                <a:latin typeface="Source Sans Pro" panose="020B0503030403020204" pitchFamily="34" charset="0"/>
              </a:defRPr>
            </a:lvl1pPr>
            <a:lvl2pPr marL="457200" indent="0">
              <a:buNone/>
              <a:defRPr/>
            </a:lvl2pPr>
            <a:lvl5pPr>
              <a:defRPr/>
            </a:lvl5pPr>
          </a:lstStyle>
          <a:p>
            <a:pPr lvl="0"/>
            <a:r>
              <a:rPr lang="en-US"/>
              <a:t>Click to edit Master text styles</a:t>
            </a:r>
          </a:p>
        </p:txBody>
      </p:sp>
      <p:sp>
        <p:nvSpPr>
          <p:cNvPr id="22" name="Content Placeholder 3">
            <a:extLst>
              <a:ext uri="{FF2B5EF4-FFF2-40B4-BE49-F238E27FC236}">
                <a16:creationId xmlns:a16="http://schemas.microsoft.com/office/drawing/2014/main" id="{CDF2EC5E-A78A-5DCE-F5F0-5DB90F182E17}"/>
              </a:ext>
            </a:extLst>
          </p:cNvPr>
          <p:cNvSpPr>
            <a:spLocks noGrp="1"/>
          </p:cNvSpPr>
          <p:nvPr>
            <p:ph sz="half" idx="11"/>
          </p:nvPr>
        </p:nvSpPr>
        <p:spPr>
          <a:xfrm>
            <a:off x="1963234" y="3242274"/>
            <a:ext cx="4333292" cy="374650"/>
          </a:xfrm>
        </p:spPr>
        <p:txBody>
          <a:bodyPr>
            <a:normAutofit/>
          </a:bodyPr>
          <a:lstStyle>
            <a:lvl1pPr marL="0" indent="0">
              <a:buNone/>
              <a:defRPr sz="2400">
                <a:latin typeface="Source Sans Pro" panose="020B0503030403020204" pitchFamily="34" charset="0"/>
              </a:defRPr>
            </a:lvl1pPr>
            <a:lvl2pPr marL="457200" indent="0">
              <a:buNone/>
              <a:defRPr/>
            </a:lvl2pPr>
            <a:lvl5pPr>
              <a:defRPr/>
            </a:lvl5pPr>
          </a:lstStyle>
          <a:p>
            <a:pPr lvl="0"/>
            <a:r>
              <a:rPr lang="en-US"/>
              <a:t>Click to edit Master text styles</a:t>
            </a:r>
          </a:p>
        </p:txBody>
      </p:sp>
      <p:sp>
        <p:nvSpPr>
          <p:cNvPr id="26" name="Text Placeholder 25">
            <a:extLst>
              <a:ext uri="{FF2B5EF4-FFF2-40B4-BE49-F238E27FC236}">
                <a16:creationId xmlns:a16="http://schemas.microsoft.com/office/drawing/2014/main" id="{26832E82-2E1B-7279-4A67-C75C31C654E0}"/>
              </a:ext>
            </a:extLst>
          </p:cNvPr>
          <p:cNvSpPr>
            <a:spLocks noGrp="1"/>
          </p:cNvSpPr>
          <p:nvPr>
            <p:ph type="body" sz="quarter" idx="13"/>
          </p:nvPr>
        </p:nvSpPr>
        <p:spPr>
          <a:xfrm>
            <a:off x="1481138" y="1355725"/>
            <a:ext cx="5713746" cy="596900"/>
          </a:xfrm>
        </p:spPr>
        <p:txBody>
          <a:bodyPr/>
          <a:lstStyle>
            <a:lvl1pPr>
              <a:defRPr b="1">
                <a:latin typeface="Arial" panose="020B0604020202020204" pitchFamily="34" charset="0"/>
                <a:cs typeface="Arial" panose="020B0604020202020204" pitchFamily="34" charset="0"/>
              </a:defRPr>
            </a:lvl1pPr>
          </a:lstStyle>
          <a:p>
            <a:pPr lvl="0"/>
            <a:r>
              <a:rPr lang="en-US"/>
              <a:t>Click to edit Master text styles</a:t>
            </a:r>
          </a:p>
        </p:txBody>
      </p:sp>
      <p:pic>
        <p:nvPicPr>
          <p:cNvPr id="2" name="Picture 1" descr="A red and black logo&#10;&#10;Description automatically generated">
            <a:extLst>
              <a:ext uri="{FF2B5EF4-FFF2-40B4-BE49-F238E27FC236}">
                <a16:creationId xmlns:a16="http://schemas.microsoft.com/office/drawing/2014/main" id="{1C552AB1-A43A-D2EF-4FD1-78722AEAF632}"/>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481138" y="4877734"/>
            <a:ext cx="3462699" cy="1482035"/>
          </a:xfrm>
          <a:prstGeom prst="rect">
            <a:avLst/>
          </a:prstGeom>
        </p:spPr>
      </p:pic>
    </p:spTree>
    <p:extLst>
      <p:ext uri="{BB962C8B-B14F-4D97-AF65-F5344CB8AC3E}">
        <p14:creationId xmlns:p14="http://schemas.microsoft.com/office/powerpoint/2010/main" val="3215473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Two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19993A0F-5C2D-D4F2-6971-60DDB2E88A37}"/>
              </a:ext>
            </a:extLst>
          </p:cNvPr>
          <p:cNvSpPr>
            <a:spLocks noGrp="1"/>
          </p:cNvSpPr>
          <p:nvPr>
            <p:ph type="sldNum" sz="quarter" idx="12"/>
          </p:nvPr>
        </p:nvSpPr>
        <p:spPr/>
        <p:txBody>
          <a:bodyPr/>
          <a:lstStyle/>
          <a:p>
            <a:fld id="{01B9AD90-D8C5-42B1-AC8B-29A3D4B95D55}" type="slidenum">
              <a:rPr lang="en-US" smtClean="0"/>
              <a:t>‹#›</a:t>
            </a:fld>
            <a:endParaRPr lang="en-US"/>
          </a:p>
        </p:txBody>
      </p:sp>
      <p:pic>
        <p:nvPicPr>
          <p:cNvPr id="5" name="Picture 4" descr="A blue and white state with a white star&#10;&#10;Description automatically generated">
            <a:extLst>
              <a:ext uri="{FF2B5EF4-FFF2-40B4-BE49-F238E27FC236}">
                <a16:creationId xmlns:a16="http://schemas.microsoft.com/office/drawing/2014/main" id="{550681BA-BDB8-CDB7-F5A9-A86274AA2D1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3142" y="286612"/>
            <a:ext cx="626719" cy="620396"/>
          </a:xfrm>
          <a:prstGeom prst="rect">
            <a:avLst/>
          </a:prstGeom>
        </p:spPr>
      </p:pic>
      <p:sp>
        <p:nvSpPr>
          <p:cNvPr id="6" name="Content Placeholder 13">
            <a:extLst>
              <a:ext uri="{FF2B5EF4-FFF2-40B4-BE49-F238E27FC236}">
                <a16:creationId xmlns:a16="http://schemas.microsoft.com/office/drawing/2014/main" id="{0C3EFB34-9902-9438-496E-AE03717414E0}"/>
              </a:ext>
            </a:extLst>
          </p:cNvPr>
          <p:cNvSpPr>
            <a:spLocks noGrp="1"/>
          </p:cNvSpPr>
          <p:nvPr>
            <p:ph sz="quarter" idx="15" hasCustomPrompt="1"/>
          </p:nvPr>
        </p:nvSpPr>
        <p:spPr>
          <a:xfrm>
            <a:off x="0" y="6492875"/>
            <a:ext cx="2874963" cy="365125"/>
          </a:xfrm>
        </p:spPr>
        <p:txBody>
          <a:bodyPr anchor="ctr">
            <a:noAutofit/>
          </a:bodyPr>
          <a:lstStyle>
            <a:lvl5pPr algn="l">
              <a:defRPr sz="900">
                <a:solidFill>
                  <a:schemeClr val="bg1">
                    <a:lumMod val="50000"/>
                  </a:schemeClr>
                </a:solidFill>
              </a:defRPr>
            </a:lvl5pPr>
          </a:lstStyle>
          <a:p>
            <a:pPr lvl="4"/>
            <a:r>
              <a:rPr lang="en-US"/>
              <a:t>Source</a:t>
            </a:r>
          </a:p>
        </p:txBody>
      </p:sp>
    </p:spTree>
    <p:extLst>
      <p:ext uri="{BB962C8B-B14F-4D97-AF65-F5344CB8AC3E}">
        <p14:creationId xmlns:p14="http://schemas.microsoft.com/office/powerpoint/2010/main" val="20752864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7C7CBC-3CBB-D0BA-0C5C-8F02F2B1C832}"/>
              </a:ext>
            </a:extLst>
          </p:cNvPr>
          <p:cNvSpPr>
            <a:spLocks noGrp="1"/>
          </p:cNvSpPr>
          <p:nvPr>
            <p:ph idx="1"/>
          </p:nvPr>
        </p:nvSpPr>
        <p:spPr>
          <a:xfrm>
            <a:off x="5622758" y="978568"/>
            <a:ext cx="5731042" cy="51983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BDAA00-6D13-9DA9-8B6B-C503D823DD20}"/>
              </a:ext>
            </a:extLst>
          </p:cNvPr>
          <p:cNvSpPr>
            <a:spLocks noGrp="1"/>
          </p:cNvSpPr>
          <p:nvPr>
            <p:ph type="dt" sz="half" idx="10"/>
          </p:nvPr>
        </p:nvSpPr>
        <p:spPr/>
        <p:txBody>
          <a:bodyPr/>
          <a:lstStyle/>
          <a:p>
            <a:fld id="{B03A340F-B511-444E-A25F-813A6883B651}" type="datetimeFigureOut">
              <a:rPr lang="en-US" smtClean="0"/>
              <a:t>8/11/2026</a:t>
            </a:fld>
            <a:endParaRPr lang="en-US"/>
          </a:p>
        </p:txBody>
      </p:sp>
      <p:sp>
        <p:nvSpPr>
          <p:cNvPr id="6" name="Slide Number Placeholder 5">
            <a:extLst>
              <a:ext uri="{FF2B5EF4-FFF2-40B4-BE49-F238E27FC236}">
                <a16:creationId xmlns:a16="http://schemas.microsoft.com/office/drawing/2014/main" id="{D1D44F9B-0D22-D300-0AAA-1FCCFD20B14E}"/>
              </a:ext>
            </a:extLst>
          </p:cNvPr>
          <p:cNvSpPr>
            <a:spLocks noGrp="1"/>
          </p:cNvSpPr>
          <p:nvPr>
            <p:ph type="sldNum" sz="quarter" idx="12"/>
          </p:nvPr>
        </p:nvSpPr>
        <p:spPr/>
        <p:txBody>
          <a:bodyPr/>
          <a:lstStyle/>
          <a:p>
            <a:fld id="{01B9AD90-D8C5-42B1-AC8B-29A3D4B95D55}" type="slidenum">
              <a:rPr lang="en-US" smtClean="0"/>
              <a:t>‹#›</a:t>
            </a:fld>
            <a:endParaRPr lang="en-US"/>
          </a:p>
        </p:txBody>
      </p:sp>
      <p:sp>
        <p:nvSpPr>
          <p:cNvPr id="7" name="Rectangle 6">
            <a:extLst>
              <a:ext uri="{FF2B5EF4-FFF2-40B4-BE49-F238E27FC236}">
                <a16:creationId xmlns:a16="http://schemas.microsoft.com/office/drawing/2014/main" id="{A3F05F2E-94E9-01AF-341B-59DD0FF589CA}"/>
              </a:ext>
            </a:extLst>
          </p:cNvPr>
          <p:cNvSpPr/>
          <p:nvPr/>
        </p:nvSpPr>
        <p:spPr>
          <a:xfrm>
            <a:off x="0" y="-2"/>
            <a:ext cx="5194772" cy="6858001"/>
          </a:xfrm>
          <a:prstGeom prst="rect">
            <a:avLst/>
          </a:prstGeom>
          <a:solidFill>
            <a:srgbClr val="202C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B2340"/>
              </a:solidFill>
            </a:endParaRPr>
          </a:p>
        </p:txBody>
      </p:sp>
      <p:sp>
        <p:nvSpPr>
          <p:cNvPr id="9" name="TextBox 8">
            <a:extLst>
              <a:ext uri="{FF2B5EF4-FFF2-40B4-BE49-F238E27FC236}">
                <a16:creationId xmlns:a16="http://schemas.microsoft.com/office/drawing/2014/main" id="{CE977FED-09C7-29FE-4DF7-8D31EB535C54}"/>
              </a:ext>
            </a:extLst>
          </p:cNvPr>
          <p:cNvSpPr txBox="1"/>
          <p:nvPr/>
        </p:nvSpPr>
        <p:spPr>
          <a:xfrm>
            <a:off x="606159" y="2382253"/>
            <a:ext cx="3982453" cy="369332"/>
          </a:xfrm>
          <a:prstGeom prst="rect">
            <a:avLst/>
          </a:prstGeom>
          <a:noFill/>
        </p:spPr>
        <p:txBody>
          <a:bodyPr wrap="square" rtlCol="0">
            <a:spAutoFit/>
          </a:bodyPr>
          <a:lstStyle/>
          <a:p>
            <a:r>
              <a:rPr lang="en-US">
                <a:solidFill>
                  <a:schemeClr val="bg1"/>
                </a:solidFill>
                <a:latin typeface="Source Sans Pro" panose="020B0503030403020204" pitchFamily="34" charset="0"/>
              </a:rPr>
              <a:t>Click here to edit text style</a:t>
            </a:r>
          </a:p>
        </p:txBody>
      </p:sp>
      <p:sp>
        <p:nvSpPr>
          <p:cNvPr id="10" name="TextBox 9">
            <a:extLst>
              <a:ext uri="{FF2B5EF4-FFF2-40B4-BE49-F238E27FC236}">
                <a16:creationId xmlns:a16="http://schemas.microsoft.com/office/drawing/2014/main" id="{C4779309-1B96-5598-02F4-FE2A95144FC9}"/>
              </a:ext>
            </a:extLst>
          </p:cNvPr>
          <p:cNvSpPr txBox="1"/>
          <p:nvPr/>
        </p:nvSpPr>
        <p:spPr>
          <a:xfrm>
            <a:off x="218573" y="6352143"/>
            <a:ext cx="3982453" cy="261610"/>
          </a:xfrm>
          <a:prstGeom prst="rect">
            <a:avLst/>
          </a:prstGeom>
          <a:noFill/>
        </p:spPr>
        <p:txBody>
          <a:bodyPr wrap="square" rtlCol="0">
            <a:spAutoFit/>
          </a:bodyPr>
          <a:lstStyle/>
          <a:p>
            <a:r>
              <a:rPr lang="en-US" sz="1050">
                <a:solidFill>
                  <a:schemeClr val="bg1"/>
                </a:solidFill>
                <a:latin typeface="Source Sans Pro" panose="020B0503030403020204" pitchFamily="34" charset="0"/>
              </a:rPr>
              <a:t>Source</a:t>
            </a:r>
          </a:p>
        </p:txBody>
      </p:sp>
      <p:sp>
        <p:nvSpPr>
          <p:cNvPr id="5" name="Rectangle 4">
            <a:extLst>
              <a:ext uri="{FF2B5EF4-FFF2-40B4-BE49-F238E27FC236}">
                <a16:creationId xmlns:a16="http://schemas.microsoft.com/office/drawing/2014/main" id="{F37331A4-B14A-A74E-ACB6-641A042519B4}"/>
              </a:ext>
            </a:extLst>
          </p:cNvPr>
          <p:cNvSpPr>
            <a:spLocks noGrp="1" noRot="1" noMove="1" noResize="1" noEditPoints="1" noAdjustHandles="1" noChangeArrowheads="1" noChangeShapeType="1"/>
          </p:cNvSpPr>
          <p:nvPr/>
        </p:nvSpPr>
        <p:spPr>
          <a:xfrm>
            <a:off x="0" y="-2"/>
            <a:ext cx="5194772" cy="6858001"/>
          </a:xfrm>
          <a:prstGeom prst="rect">
            <a:avLst/>
          </a:prstGeom>
          <a:solidFill>
            <a:srgbClr val="202C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B2340"/>
              </a:solidFill>
            </a:endParaRPr>
          </a:p>
        </p:txBody>
      </p:sp>
      <p:sp>
        <p:nvSpPr>
          <p:cNvPr id="15" name="Content Placeholder 14">
            <a:extLst>
              <a:ext uri="{FF2B5EF4-FFF2-40B4-BE49-F238E27FC236}">
                <a16:creationId xmlns:a16="http://schemas.microsoft.com/office/drawing/2014/main" id="{50E3D441-E58F-03AF-F7D8-271010721E8E}"/>
              </a:ext>
            </a:extLst>
          </p:cNvPr>
          <p:cNvSpPr>
            <a:spLocks noGrp="1"/>
          </p:cNvSpPr>
          <p:nvPr>
            <p:ph sz="quarter" idx="13"/>
          </p:nvPr>
        </p:nvSpPr>
        <p:spPr>
          <a:xfrm>
            <a:off x="759562" y="2299536"/>
            <a:ext cx="3981450" cy="1981200"/>
          </a:xfrm>
        </p:spPr>
        <p:txBody>
          <a:bodyPr>
            <a:normAutofit/>
          </a:bodyPr>
          <a:lstStyle>
            <a:lvl1pPr>
              <a:defRPr sz="1800">
                <a:solidFill>
                  <a:schemeClr val="bg1"/>
                </a:solidFill>
                <a:latin typeface="Source Sans Pro" panose="020B0503030403020204" pitchFamily="34" charset="0"/>
              </a:defRPr>
            </a:lvl1pPr>
            <a:lvl2pPr>
              <a:defRPr sz="1800">
                <a:solidFill>
                  <a:schemeClr val="bg1"/>
                </a:solidFill>
                <a:latin typeface="Source Sans Pro" panose="020B0503030403020204" pitchFamily="34" charset="0"/>
              </a:defRPr>
            </a:lvl2pPr>
            <a:lvl3pPr>
              <a:defRPr sz="1800">
                <a:solidFill>
                  <a:schemeClr val="bg1"/>
                </a:solidFill>
                <a:latin typeface="Source Sans Pro" panose="020B0503030403020204" pitchFamily="34" charset="0"/>
              </a:defRPr>
            </a:lvl3pPr>
            <a:lvl4pPr>
              <a:defRPr sz="1800">
                <a:solidFill>
                  <a:schemeClr val="bg1"/>
                </a:solidFill>
                <a:latin typeface="Source Sans Pro" panose="020B0503030403020204" pitchFamily="34" charset="0"/>
              </a:defRPr>
            </a:lvl4pPr>
            <a:lvl5pPr>
              <a:defRPr sz="1800">
                <a:solidFill>
                  <a:schemeClr val="bg1"/>
                </a:solidFill>
                <a:latin typeface="Source Sans Pro" panose="020B0503030403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19">
            <a:extLst>
              <a:ext uri="{FF2B5EF4-FFF2-40B4-BE49-F238E27FC236}">
                <a16:creationId xmlns:a16="http://schemas.microsoft.com/office/drawing/2014/main" id="{4DB0FFC6-B79D-D3B6-44CC-D14D50FE1834}"/>
              </a:ext>
            </a:extLst>
          </p:cNvPr>
          <p:cNvSpPr>
            <a:spLocks noGrp="1"/>
          </p:cNvSpPr>
          <p:nvPr>
            <p:ph type="body" sz="quarter" idx="14"/>
          </p:nvPr>
        </p:nvSpPr>
        <p:spPr>
          <a:xfrm>
            <a:off x="759562" y="978485"/>
            <a:ext cx="3981450" cy="1122362"/>
          </a:xfrm>
        </p:spPr>
        <p:txBody>
          <a:bodyPr/>
          <a:lstStyle>
            <a:lvl1pPr>
              <a:defRPr b="1">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pic>
        <p:nvPicPr>
          <p:cNvPr id="2" name="Content Placeholder 12" descr="A blue and white state with a white star&#10;&#10;Description automatically generated">
            <a:extLst>
              <a:ext uri="{FF2B5EF4-FFF2-40B4-BE49-F238E27FC236}">
                <a16:creationId xmlns:a16="http://schemas.microsoft.com/office/drawing/2014/main" id="{D66F8D8C-844D-AC64-2DBC-80A0921982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26568" y="285562"/>
            <a:ext cx="761121" cy="753441"/>
          </a:xfrm>
          <a:prstGeom prst="rect">
            <a:avLst/>
          </a:prstGeom>
        </p:spPr>
      </p:pic>
    </p:spTree>
    <p:extLst>
      <p:ext uri="{BB962C8B-B14F-4D97-AF65-F5344CB8AC3E}">
        <p14:creationId xmlns:p14="http://schemas.microsoft.com/office/powerpoint/2010/main" val="6347613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theme" Target="../theme/theme2.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theme" Target="../theme/theme3.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18" Type="http://schemas.openxmlformats.org/officeDocument/2006/relationships/slideLayout" Target="../slideLayouts/slideLayout62.xml"/><Relationship Id="rId3" Type="http://schemas.openxmlformats.org/officeDocument/2006/relationships/slideLayout" Target="../slideLayouts/slideLayout47.xml"/><Relationship Id="rId21" Type="http://schemas.openxmlformats.org/officeDocument/2006/relationships/theme" Target="../theme/theme4.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17" Type="http://schemas.openxmlformats.org/officeDocument/2006/relationships/slideLayout" Target="../slideLayouts/slideLayout61.xml"/><Relationship Id="rId2" Type="http://schemas.openxmlformats.org/officeDocument/2006/relationships/slideLayout" Target="../slideLayouts/slideLayout46.xml"/><Relationship Id="rId16" Type="http://schemas.openxmlformats.org/officeDocument/2006/relationships/slideLayout" Target="../slideLayouts/slideLayout60.xml"/><Relationship Id="rId20" Type="http://schemas.openxmlformats.org/officeDocument/2006/relationships/slideLayout" Target="../slideLayouts/slideLayout64.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10" Type="http://schemas.openxmlformats.org/officeDocument/2006/relationships/slideLayout" Target="../slideLayouts/slideLayout54.xml"/><Relationship Id="rId19" Type="http://schemas.openxmlformats.org/officeDocument/2006/relationships/slideLayout" Target="../slideLayouts/slideLayout63.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DAA947-41B6-858A-B49B-E2C9B64E61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B573766-1105-9101-BA24-821DF7FFC21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AA2F65-678F-0BD3-2EA7-40F540EEAC3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3A340F-B511-444E-A25F-813A6883B651}" type="datetimeFigureOut">
              <a:rPr lang="en-US" smtClean="0"/>
              <a:t>8/11/2026</a:t>
            </a:fld>
            <a:endParaRPr lang="en-US"/>
          </a:p>
        </p:txBody>
      </p:sp>
      <p:sp>
        <p:nvSpPr>
          <p:cNvPr id="5" name="Footer Placeholder 4">
            <a:extLst>
              <a:ext uri="{FF2B5EF4-FFF2-40B4-BE49-F238E27FC236}">
                <a16:creationId xmlns:a16="http://schemas.microsoft.com/office/drawing/2014/main" id="{4E52170F-724D-B5C8-0326-544EFCD599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FFEA0FB-893F-E250-2156-489181C513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B9AD90-D8C5-42B1-AC8B-29A3D4B95D55}" type="slidenum">
              <a:rPr lang="en-US" smtClean="0"/>
              <a:t>‹#›</a:t>
            </a:fld>
            <a:endParaRPr lang="en-US"/>
          </a:p>
        </p:txBody>
      </p:sp>
    </p:spTree>
    <p:extLst>
      <p:ext uri="{BB962C8B-B14F-4D97-AF65-F5344CB8AC3E}">
        <p14:creationId xmlns:p14="http://schemas.microsoft.com/office/powerpoint/2010/main" val="1358009417"/>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9" r:id="rId9"/>
    <p:sldLayoutId id="2147483701" r:id="rId10"/>
    <p:sldLayoutId id="2147483702" r:id="rId11"/>
    <p:sldLayoutId id="2147483703" r:id="rId12"/>
    <p:sldLayoutId id="2147483704" r:id="rId13"/>
    <p:sldLayoutId id="2147483705" r:id="rId14"/>
    <p:sldLayoutId id="2147483719"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C1F5F2D-8545-43E6-8F55-560BCF3660E4}" type="datetimeFigureOut">
              <a:rPr lang="en-US" smtClean="0"/>
              <a:t>8/11/2026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3D5F361-244D-405E-83FB-111DEBBCE348}" type="slidenum">
              <a:rPr lang="en-US" smtClean="0"/>
              <a:t>‹#›</a:t>
            </a:fld>
            <a:endParaRPr lang="en-US"/>
          </a:p>
        </p:txBody>
      </p:sp>
    </p:spTree>
    <p:extLst>
      <p:ext uri="{BB962C8B-B14F-4D97-AF65-F5344CB8AC3E}">
        <p14:creationId xmlns:p14="http://schemas.microsoft.com/office/powerpoint/2010/main" val="4003172716"/>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 id="2147483698" r:id="rId15"/>
    <p:sldLayoutId id="2147483699" r:id="rId16"/>
    <p:sldLayoutId id="2147483720"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21B60A7-4027-5E29-9B64-284D4018D28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6D1A4F0-BEB8-7212-FB67-EC0EC85969E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CBA710-02C3-432C-20D6-F88905DB1D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8D374E3-51C7-4DCC-8E7E-8CB6C738FE02}" type="datetimeFigureOut">
              <a:rPr lang="en-US" smtClean="0"/>
              <a:t>8/11/2026</a:t>
            </a:fld>
            <a:endParaRPr lang="en-US"/>
          </a:p>
        </p:txBody>
      </p:sp>
      <p:sp>
        <p:nvSpPr>
          <p:cNvPr id="5" name="Footer Placeholder 4">
            <a:extLst>
              <a:ext uri="{FF2B5EF4-FFF2-40B4-BE49-F238E27FC236}">
                <a16:creationId xmlns:a16="http://schemas.microsoft.com/office/drawing/2014/main" id="{726CDC92-6773-8D23-CCA5-F3FD7770398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70CE086A-5C4A-C3B4-94B0-E33FC26B1D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69F5541-B91D-492A-BABB-A2303904A500}" type="slidenum">
              <a:rPr lang="en-US" smtClean="0"/>
              <a:t>‹#›</a:t>
            </a:fld>
            <a:endParaRPr lang="en-US"/>
          </a:p>
        </p:txBody>
      </p:sp>
    </p:spTree>
    <p:extLst>
      <p:ext uri="{BB962C8B-B14F-4D97-AF65-F5344CB8AC3E}">
        <p14:creationId xmlns:p14="http://schemas.microsoft.com/office/powerpoint/2010/main" val="323913237"/>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BA41D99-E1C2-45DE-9256-3313297A1320}" type="datetimeFigureOut">
              <a:rPr lang="en-US" smtClean="0"/>
              <a:t>8/11/2026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967C6AC-1FBE-422C-8DAC-79020C929FB4}" type="slidenum">
              <a:rPr lang="en-US" smtClean="0"/>
              <a:t>‹#›</a:t>
            </a:fld>
            <a:endParaRPr lang="en-US"/>
          </a:p>
        </p:txBody>
      </p:sp>
    </p:spTree>
    <p:extLst>
      <p:ext uri="{BB962C8B-B14F-4D97-AF65-F5344CB8AC3E}">
        <p14:creationId xmlns:p14="http://schemas.microsoft.com/office/powerpoint/2010/main" val="485915057"/>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8" r:id="rId17"/>
    <p:sldLayoutId id="2147483740" r:id="rId18"/>
    <p:sldLayoutId id="2147483741" r:id="rId19"/>
    <p:sldLayoutId id="2147483742"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4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hyperlink" Target="https://www.unitedforalice.org/county-reports/texas" TargetMode="External"/><Relationship Id="rId2" Type="http://schemas.openxmlformats.org/officeDocument/2006/relationships/image" Target="../media/image27.png"/><Relationship Id="rId1" Type="http://schemas.openxmlformats.org/officeDocument/2006/relationships/slideLayout" Target="../slideLayouts/slideLayout39.xml"/></Relationships>
</file>

<file path=ppt/slides/_rels/slide24.xml.rels><?xml version="1.0" encoding="UTF-8" standalone="yes"?>
<Relationships xmlns="http://schemas.openxmlformats.org/package/2006/relationships"><Relationship Id="rId3" Type="http://schemas.openxmlformats.org/officeDocument/2006/relationships/hyperlink" Target="https://www.unitedforalice.org/county-reports/texas" TargetMode="External"/><Relationship Id="rId2" Type="http://schemas.openxmlformats.org/officeDocument/2006/relationships/image" Target="../media/image28.png"/><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3" Type="http://schemas.openxmlformats.org/officeDocument/2006/relationships/hyperlink" Target="https://www.unitedforalice.org/county-reports/texas" TargetMode="External"/><Relationship Id="rId2" Type="http://schemas.openxmlformats.org/officeDocument/2006/relationships/image" Target="../media/image29.png"/><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9.xml"/><Relationship Id="rId4" Type="http://schemas.openxmlformats.org/officeDocument/2006/relationships/hyperlink" Target="https://www.unitedforalice.org/county-reports/texas"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hyperlink" Target="https://www.unitedforalice.org/county-reports/texas" TargetMode="External"/><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3.xml.rels><?xml version="1.0" encoding="UTF-8" standalone="yes"?>
<Relationships xmlns="http://schemas.openxmlformats.org/package/2006/relationships"><Relationship Id="rId3" Type="http://schemas.openxmlformats.org/officeDocument/2006/relationships/hyperlink" Target="https://www.unitedforalice.org/county-reports/texas" TargetMode="External"/><Relationship Id="rId2" Type="http://schemas.openxmlformats.org/officeDocument/2006/relationships/image" Target="../media/image35.png"/><Relationship Id="rId1" Type="http://schemas.openxmlformats.org/officeDocument/2006/relationships/slideLayout" Target="../slideLayouts/slideLayout22.xml"/></Relationships>
</file>

<file path=ppt/slides/_rels/slide34.xml.rels><?xml version="1.0" encoding="UTF-8" standalone="yes"?>
<Relationships xmlns="http://schemas.openxmlformats.org/package/2006/relationships"><Relationship Id="rId3" Type="http://schemas.openxmlformats.org/officeDocument/2006/relationships/hyperlink" Target="https://www.unitedforalice.org/county-reports/texas" TargetMode="External"/><Relationship Id="rId2" Type="http://schemas.openxmlformats.org/officeDocument/2006/relationships/image" Target="../media/image36.png"/><Relationship Id="rId1" Type="http://schemas.openxmlformats.org/officeDocument/2006/relationships/slideLayout" Target="../slideLayouts/slideLayout22.xml"/></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www.unitedforalice.org/county-reports/texas" TargetMode="External"/><Relationship Id="rId1" Type="http://schemas.openxmlformats.org/officeDocument/2006/relationships/slideLayout" Target="../slideLayouts/slideLayout19.xml"/><Relationship Id="rId4" Type="http://schemas.openxmlformats.org/officeDocument/2006/relationships/image" Target="../media/image38.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48.xml"/></Relationships>
</file>

<file path=ppt/slides/_rels/slide4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jpeg"/><Relationship Id="rId7" Type="http://schemas.openxmlformats.org/officeDocument/2006/relationships/image" Target="../media/image47.jpeg"/><Relationship Id="rId2" Type="http://schemas.openxmlformats.org/officeDocument/2006/relationships/image" Target="../media/image42.png"/><Relationship Id="rId1" Type="http://schemas.openxmlformats.org/officeDocument/2006/relationships/slideLayout" Target="../slideLayouts/slideLayout5.xml"/><Relationship Id="rId6" Type="http://schemas.openxmlformats.org/officeDocument/2006/relationships/image" Target="../media/image46.png"/><Relationship Id="rId5" Type="http://schemas.openxmlformats.org/officeDocument/2006/relationships/image" Target="../media/image45.jpeg"/><Relationship Id="rId4" Type="http://schemas.openxmlformats.org/officeDocument/2006/relationships/image" Target="../media/image44.jpeg"/><Relationship Id="rId9" Type="http://schemas.openxmlformats.org/officeDocument/2006/relationships/image" Target="../media/image49.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48A41-452A-048E-452A-71DD09D8E419}"/>
              </a:ext>
            </a:extLst>
          </p:cNvPr>
          <p:cNvSpPr>
            <a:spLocks noGrp="1"/>
          </p:cNvSpPr>
          <p:nvPr>
            <p:ph type="ctrTitle"/>
          </p:nvPr>
        </p:nvSpPr>
        <p:spPr>
          <a:xfrm>
            <a:off x="1214166" y="1079794"/>
            <a:ext cx="9763667" cy="2053488"/>
          </a:xfrm>
        </p:spPr>
        <p:txBody>
          <a:bodyPr>
            <a:normAutofit fontScale="90000"/>
          </a:bodyPr>
          <a:lstStyle/>
          <a:p>
            <a:pPr>
              <a:lnSpc>
                <a:spcPct val="100000"/>
              </a:lnSpc>
              <a:spcBef>
                <a:spcPts val="0"/>
              </a:spcBef>
              <a:spcAft>
                <a:spcPts val="1200"/>
              </a:spcAft>
            </a:pPr>
            <a:r>
              <a:rPr lang="en-US" sz="3600" b="1" dirty="0">
                <a:latin typeface="Arial" panose="020B0604020202020204" pitchFamily="34" charset="0"/>
                <a:cs typeface="Arial" panose="020B0604020202020204" pitchFamily="34" charset="0"/>
              </a:rPr>
              <a:t>Demographic Trends and Characteristics in Texas and Williamson County</a:t>
            </a:r>
            <a:br>
              <a:rPr lang="en-US" sz="3600" b="1" dirty="0">
                <a:solidFill>
                  <a:srgbClr val="4472C4">
                    <a:lumMod val="50000"/>
                  </a:srgbClr>
                </a:solidFill>
                <a:latin typeface="Arial" panose="020B0604020202020204" pitchFamily="34" charset="0"/>
                <a:cs typeface="Arial" panose="020B0604020202020204" pitchFamily="34" charset="0"/>
              </a:rPr>
            </a:br>
            <a:br>
              <a:rPr lang="en-US" sz="3200" dirty="0"/>
            </a:br>
            <a:endParaRPr lang="en-US" sz="3200" dirty="0">
              <a:effectLst/>
              <a:latin typeface="Verdana" panose="020B0604030504040204" pitchFamily="34" charset="0"/>
              <a:ea typeface="DengXian" panose="02010600030101010101" pitchFamily="2" charset="-122"/>
              <a:cs typeface="Calibri" panose="020F0502020204030204" pitchFamily="34" charset="0"/>
            </a:endParaRPr>
          </a:p>
        </p:txBody>
      </p:sp>
      <p:sp>
        <p:nvSpPr>
          <p:cNvPr id="4" name="TextBox 3">
            <a:extLst>
              <a:ext uri="{FF2B5EF4-FFF2-40B4-BE49-F238E27FC236}">
                <a16:creationId xmlns:a16="http://schemas.microsoft.com/office/drawing/2014/main" id="{CFAAA388-2325-C70F-2506-18EE8DDFF645}"/>
              </a:ext>
            </a:extLst>
          </p:cNvPr>
          <p:cNvSpPr txBox="1"/>
          <p:nvPr/>
        </p:nvSpPr>
        <p:spPr>
          <a:xfrm>
            <a:off x="5210355" y="5022465"/>
            <a:ext cx="6047117" cy="461665"/>
          </a:xfrm>
          <a:prstGeom prst="rect">
            <a:avLst/>
          </a:prstGeom>
          <a:noFill/>
        </p:spPr>
        <p:txBody>
          <a:bodyPr wrap="square" rtlCol="0">
            <a:spAutoFit/>
          </a:bodyPr>
          <a:lstStyle/>
          <a:p>
            <a:pPr algn="r"/>
            <a:r>
              <a:rPr lang="en-US" sz="2400" dirty="0"/>
              <a:t>June 15, 2026</a:t>
            </a:r>
          </a:p>
        </p:txBody>
      </p:sp>
      <p:sp>
        <p:nvSpPr>
          <p:cNvPr id="6" name="TextBox 5">
            <a:extLst>
              <a:ext uri="{FF2B5EF4-FFF2-40B4-BE49-F238E27FC236}">
                <a16:creationId xmlns:a16="http://schemas.microsoft.com/office/drawing/2014/main" id="{BCCFDD13-FB21-CD95-76C8-0E43C4883E90}"/>
              </a:ext>
            </a:extLst>
          </p:cNvPr>
          <p:cNvSpPr txBox="1"/>
          <p:nvPr/>
        </p:nvSpPr>
        <p:spPr>
          <a:xfrm>
            <a:off x="3608989" y="2775016"/>
            <a:ext cx="4974020" cy="1184940"/>
          </a:xfrm>
          <a:prstGeom prst="rect">
            <a:avLst/>
          </a:prstGeom>
          <a:noFill/>
        </p:spPr>
        <p:txBody>
          <a:bodyPr wrap="square" rtlCol="0">
            <a:spAutoFit/>
          </a:bodyPr>
          <a:lstStyle/>
          <a:p>
            <a:pPr algn="ctr"/>
            <a:r>
              <a:rPr lang="en-US" sz="2000" dirty="0"/>
              <a:t>Presented to</a:t>
            </a:r>
          </a:p>
          <a:p>
            <a:pPr algn="ctr"/>
            <a:endParaRPr lang="en-US" sz="2000" dirty="0"/>
          </a:p>
          <a:p>
            <a:pPr algn="ctr"/>
            <a:r>
              <a:rPr lang="en-US" sz="2000" b="1" dirty="0"/>
              <a:t>Georgetown Health Foundation</a:t>
            </a:r>
          </a:p>
          <a:p>
            <a:pPr algn="ctr"/>
            <a:endParaRPr lang="en-US" sz="1100" dirty="0"/>
          </a:p>
        </p:txBody>
      </p:sp>
    </p:spTree>
    <p:extLst>
      <p:ext uri="{BB962C8B-B14F-4D97-AF65-F5344CB8AC3E}">
        <p14:creationId xmlns:p14="http://schemas.microsoft.com/office/powerpoint/2010/main" val="31162152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CF834-690A-60A0-E21C-0B02706F914C}"/>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BF6936ED-C261-EC8D-0089-1BE71FB6C778}"/>
              </a:ext>
            </a:extLst>
          </p:cNvPr>
          <p:cNvSpPr>
            <a:spLocks noGrp="1"/>
          </p:cNvSpPr>
          <p:nvPr>
            <p:ph type="title"/>
          </p:nvPr>
        </p:nvSpPr>
        <p:spPr>
          <a:xfrm>
            <a:off x="220391" y="888526"/>
            <a:ext cx="4464149" cy="1009957"/>
          </a:xfrm>
        </p:spPr>
        <p:txBody>
          <a:bodyPr>
            <a:normAutofit fontScale="90000"/>
          </a:bodyPr>
          <a:lstStyle/>
          <a:p>
            <a:r>
              <a:rPr lang="en-US" dirty="0">
                <a:latin typeface="Aptos" panose="020B0004020202020204" pitchFamily="34" charset="0"/>
              </a:rPr>
              <a:t>Percent Population Change for Incorporated Places, 2020-2025</a:t>
            </a:r>
          </a:p>
        </p:txBody>
      </p:sp>
      <p:sp>
        <p:nvSpPr>
          <p:cNvPr id="7" name="TextBox 6">
            <a:extLst>
              <a:ext uri="{FF2B5EF4-FFF2-40B4-BE49-F238E27FC236}">
                <a16:creationId xmlns:a16="http://schemas.microsoft.com/office/drawing/2014/main" id="{BF4BE27B-F380-0251-C7B8-7DE3E55B2694}"/>
              </a:ext>
            </a:extLst>
          </p:cNvPr>
          <p:cNvSpPr txBox="1"/>
          <p:nvPr/>
        </p:nvSpPr>
        <p:spPr>
          <a:xfrm>
            <a:off x="436097" y="2457157"/>
            <a:ext cx="4032739" cy="2031325"/>
          </a:xfrm>
          <a:prstGeom prst="rect">
            <a:avLst/>
          </a:prstGeom>
          <a:noFill/>
        </p:spPr>
        <p:txBody>
          <a:bodyPr wrap="square" rtlCol="0">
            <a:spAutoFit/>
          </a:bodyPr>
          <a:lstStyle/>
          <a:p>
            <a:pPr marL="285750" indent="-285750">
              <a:buFont typeface="Wingdings" panose="05000000000000000000" pitchFamily="2" charset="2"/>
              <a:buChar char="§"/>
            </a:pPr>
            <a:r>
              <a:rPr lang="en-US" sz="1800" dirty="0">
                <a:solidFill>
                  <a:srgbClr val="000000"/>
                </a:solidFill>
                <a:effectLst/>
                <a:latin typeface="Arial" panose="020B0604020202020204" pitchFamily="34" charset="0"/>
              </a:rPr>
              <a:t>Growth in </a:t>
            </a:r>
            <a:r>
              <a:rPr lang="en-US" sz="1800" b="1" dirty="0">
                <a:solidFill>
                  <a:srgbClr val="000000"/>
                </a:solidFill>
                <a:effectLst/>
                <a:latin typeface="Arial" panose="020B0604020202020204" pitchFamily="34" charset="0"/>
              </a:rPr>
              <a:t>major urban </a:t>
            </a:r>
            <a:r>
              <a:rPr lang="en-US" sz="1800" dirty="0">
                <a:solidFill>
                  <a:srgbClr val="000000"/>
                </a:solidFill>
                <a:effectLst/>
                <a:latin typeface="Arial" panose="020B0604020202020204" pitchFamily="34" charset="0"/>
              </a:rPr>
              <a:t>centers </a:t>
            </a:r>
            <a:r>
              <a:rPr lang="en-US" sz="1800" b="1" dirty="0">
                <a:solidFill>
                  <a:srgbClr val="000000"/>
                </a:solidFill>
                <a:effectLst/>
                <a:latin typeface="Arial" panose="020B0604020202020204" pitchFamily="34" charset="0"/>
              </a:rPr>
              <a:t>slowed</a:t>
            </a:r>
            <a:r>
              <a:rPr lang="en-US" sz="1800" dirty="0">
                <a:solidFill>
                  <a:srgbClr val="000000"/>
                </a:solidFill>
                <a:effectLst/>
                <a:latin typeface="Arial" panose="020B0604020202020204" pitchFamily="34" charset="0"/>
              </a:rPr>
              <a:t> considerably.</a:t>
            </a:r>
          </a:p>
          <a:p>
            <a:pPr marL="285750" indent="-285750">
              <a:buFont typeface="Wingdings" panose="05000000000000000000" pitchFamily="2" charset="2"/>
              <a:buChar char="§"/>
            </a:pPr>
            <a:endParaRPr lang="en-US" dirty="0">
              <a:solidFill>
                <a:srgbClr val="000000"/>
              </a:solidFill>
              <a:latin typeface="Arial" panose="020B0604020202020204" pitchFamily="34" charset="0"/>
            </a:endParaRPr>
          </a:p>
          <a:p>
            <a:pPr marL="285750" indent="-285750">
              <a:buFont typeface="Wingdings" panose="05000000000000000000" pitchFamily="2" charset="2"/>
              <a:buChar char="§"/>
            </a:pPr>
            <a:r>
              <a:rPr lang="en-US" sz="1800" dirty="0">
                <a:solidFill>
                  <a:srgbClr val="000000"/>
                </a:solidFill>
                <a:effectLst/>
                <a:latin typeface="Arial" panose="020B0604020202020204" pitchFamily="34" charset="0"/>
              </a:rPr>
              <a:t>Small and midsized </a:t>
            </a:r>
            <a:r>
              <a:rPr lang="en-US" sz="1800" b="1" dirty="0">
                <a:solidFill>
                  <a:srgbClr val="000000"/>
                </a:solidFill>
                <a:effectLst/>
                <a:latin typeface="Arial" panose="020B0604020202020204" pitchFamily="34" charset="0"/>
              </a:rPr>
              <a:t>suburban</a:t>
            </a:r>
            <a:r>
              <a:rPr lang="en-US" sz="1800" dirty="0">
                <a:solidFill>
                  <a:srgbClr val="000000"/>
                </a:solidFill>
                <a:effectLst/>
                <a:latin typeface="Arial" panose="020B0604020202020204" pitchFamily="34" charset="0"/>
              </a:rPr>
              <a:t> and </a:t>
            </a:r>
            <a:r>
              <a:rPr lang="en-US" sz="1800" b="1" dirty="0">
                <a:solidFill>
                  <a:srgbClr val="000000"/>
                </a:solidFill>
                <a:effectLst/>
                <a:latin typeface="Arial" panose="020B0604020202020204" pitchFamily="34" charset="0"/>
              </a:rPr>
              <a:t>exurban</a:t>
            </a:r>
            <a:r>
              <a:rPr lang="en-US" sz="1800" dirty="0">
                <a:solidFill>
                  <a:srgbClr val="000000"/>
                </a:solidFill>
                <a:effectLst/>
                <a:latin typeface="Arial" panose="020B0604020202020204" pitchFamily="34" charset="0"/>
              </a:rPr>
              <a:t> cities within the Triangle region experienced the most </a:t>
            </a:r>
            <a:r>
              <a:rPr lang="en-US" sz="1800" b="1" dirty="0">
                <a:solidFill>
                  <a:srgbClr val="000000"/>
                </a:solidFill>
                <a:effectLst/>
                <a:latin typeface="Arial" panose="020B0604020202020204" pitchFamily="34" charset="0"/>
              </a:rPr>
              <a:t>rapid</a:t>
            </a:r>
            <a:r>
              <a:rPr lang="en-US" sz="1800" dirty="0">
                <a:solidFill>
                  <a:srgbClr val="000000"/>
                </a:solidFill>
                <a:effectLst/>
                <a:latin typeface="Arial" panose="020B0604020202020204" pitchFamily="34" charset="0"/>
              </a:rPr>
              <a:t> expansion.</a:t>
            </a:r>
            <a:endParaRPr lang="en-US" dirty="0"/>
          </a:p>
        </p:txBody>
      </p:sp>
      <p:sp>
        <p:nvSpPr>
          <p:cNvPr id="4" name="TextBox 3">
            <a:extLst>
              <a:ext uri="{FF2B5EF4-FFF2-40B4-BE49-F238E27FC236}">
                <a16:creationId xmlns:a16="http://schemas.microsoft.com/office/drawing/2014/main" id="{9A967CFC-CF9C-EB20-B43C-FDDE652D445B}"/>
              </a:ext>
            </a:extLst>
          </p:cNvPr>
          <p:cNvSpPr txBox="1"/>
          <p:nvPr/>
        </p:nvSpPr>
        <p:spPr>
          <a:xfrm>
            <a:off x="6375550" y="203898"/>
            <a:ext cx="4388038" cy="369332"/>
          </a:xfrm>
          <a:prstGeom prst="rect">
            <a:avLst/>
          </a:prstGeom>
          <a:solidFill>
            <a:srgbClr val="7030A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b="1" dirty="0"/>
              <a:t>Austin and San Antonio Area</a:t>
            </a:r>
          </a:p>
        </p:txBody>
      </p:sp>
      <p:pic>
        <p:nvPicPr>
          <p:cNvPr id="11" name="Picture 10" descr="Map of the Austin and San Antonio region showing percent population change from 2020 to 2025 by area. Shades of green indicate population growth, with darker greens representing higher growth rates, concentrated around Austin, San Antonio, and surrounding suburban communities.&#10;">
            <a:extLst>
              <a:ext uri="{FF2B5EF4-FFF2-40B4-BE49-F238E27FC236}">
                <a16:creationId xmlns:a16="http://schemas.microsoft.com/office/drawing/2014/main" id="{BB66C7CC-13B4-49C8-0525-1FFECFDF45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84652" y="704240"/>
            <a:ext cx="7052318" cy="5449520"/>
          </a:xfrm>
          <a:prstGeom prst="rect">
            <a:avLst/>
          </a:prstGeom>
        </p:spPr>
      </p:pic>
      <p:sp>
        <p:nvSpPr>
          <p:cNvPr id="2" name="Content Placeholder 4">
            <a:extLst>
              <a:ext uri="{FF2B5EF4-FFF2-40B4-BE49-F238E27FC236}">
                <a16:creationId xmlns:a16="http://schemas.microsoft.com/office/drawing/2014/main" id="{CB6C34D4-27E1-D45F-E303-493DD08B2B64}"/>
              </a:ext>
            </a:extLst>
          </p:cNvPr>
          <p:cNvSpPr txBox="1">
            <a:spLocks/>
          </p:cNvSpPr>
          <p:nvPr/>
        </p:nvSpPr>
        <p:spPr>
          <a:xfrm>
            <a:off x="179388" y="6378272"/>
            <a:ext cx="9459912" cy="27699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100" b="1"/>
              <a:t>Source: </a:t>
            </a:r>
            <a:r>
              <a:rPr lang="en-US" sz="1100">
                <a:solidFill>
                  <a:schemeClr val="bg1">
                    <a:lumMod val="50000"/>
                  </a:schemeClr>
                </a:solidFill>
                <a:latin typeface="Arial" panose="020B0604020202020204" pitchFamily="34" charset="0"/>
                <a:cs typeface="Arial" panose="020B0604020202020204" pitchFamily="34" charset="0"/>
              </a:rPr>
              <a:t>U.S. Census Bureau, Vintage 2025 Population Estimates</a:t>
            </a:r>
          </a:p>
        </p:txBody>
      </p:sp>
    </p:spTree>
    <p:extLst>
      <p:ext uri="{BB962C8B-B14F-4D97-AF65-F5344CB8AC3E}">
        <p14:creationId xmlns:p14="http://schemas.microsoft.com/office/powerpoint/2010/main" val="19676857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E7F9B6-0B90-92D6-4C5F-9B788466856B}"/>
              </a:ext>
            </a:extLst>
          </p:cNvPr>
          <p:cNvSpPr>
            <a:spLocks noGrp="1"/>
          </p:cNvSpPr>
          <p:nvPr>
            <p:ph type="title"/>
          </p:nvPr>
        </p:nvSpPr>
        <p:spPr/>
        <p:txBody>
          <a:bodyPr>
            <a:normAutofit/>
          </a:bodyPr>
          <a:lstStyle/>
          <a:p>
            <a:r>
              <a:rPr lang="en-US"/>
              <a:t>Median Household Income and Home Value</a:t>
            </a:r>
            <a:br>
              <a:rPr lang="en-US"/>
            </a:br>
            <a:r>
              <a:rPr lang="en-US"/>
              <a:t>in Texas, 2013-2023 </a:t>
            </a:r>
          </a:p>
        </p:txBody>
      </p:sp>
      <p:graphicFrame>
        <p:nvGraphicFramePr>
          <p:cNvPr id="7" name="Content Placeholder 6" descr="Line chart comparing median home value and median household income from 2013 to 2023. Median home value increased from $173,414 to $296,900, while median household income rose from $67,926 to $75,780, showing home values growing much faster than incomes over the period.">
            <a:extLst>
              <a:ext uri="{FF2B5EF4-FFF2-40B4-BE49-F238E27FC236}">
                <a16:creationId xmlns:a16="http://schemas.microsoft.com/office/drawing/2014/main" id="{530D20EF-987E-260F-7611-31AF4A74C846}"/>
              </a:ext>
            </a:extLst>
          </p:cNvPr>
          <p:cNvGraphicFramePr>
            <a:graphicFrameLocks noGrp="1"/>
          </p:cNvGraphicFramePr>
          <p:nvPr>
            <p:ph idx="1"/>
            <p:extLst>
              <p:ext uri="{D42A27DB-BD31-4B8C-83A1-F6EECF244321}">
                <p14:modId xmlns:p14="http://schemas.microsoft.com/office/powerpoint/2010/main" val="235347694"/>
              </p:ext>
            </p:extLst>
          </p:nvPr>
        </p:nvGraphicFramePr>
        <p:xfrm>
          <a:off x="838200" y="1414463"/>
          <a:ext cx="9459912" cy="4351337"/>
        </p:xfrm>
        <a:graphic>
          <a:graphicData uri="http://schemas.openxmlformats.org/drawingml/2006/chart">
            <c:chart xmlns:c="http://schemas.openxmlformats.org/drawingml/2006/chart" xmlns:r="http://schemas.openxmlformats.org/officeDocument/2006/relationships" r:id="rId3"/>
          </a:graphicData>
        </a:graphic>
      </p:graphicFrame>
      <p:sp>
        <p:nvSpPr>
          <p:cNvPr id="3" name="Content Placeholder 2">
            <a:extLst>
              <a:ext uri="{FF2B5EF4-FFF2-40B4-BE49-F238E27FC236}">
                <a16:creationId xmlns:a16="http://schemas.microsoft.com/office/drawing/2014/main" id="{D6F95158-171E-BB1B-0C9B-9D76B2EAD13E}"/>
              </a:ext>
            </a:extLst>
          </p:cNvPr>
          <p:cNvSpPr>
            <a:spLocks noGrp="1"/>
          </p:cNvSpPr>
          <p:nvPr>
            <p:ph sz="quarter" idx="13"/>
          </p:nvPr>
        </p:nvSpPr>
        <p:spPr/>
        <p:txBody>
          <a:bodyPr>
            <a:noAutofit/>
          </a:bodyPr>
          <a:lstStyle/>
          <a:p>
            <a:r>
              <a:rPr lang="en-US" sz="1100" b="1"/>
              <a:t>Source: </a:t>
            </a:r>
            <a:r>
              <a:rPr lang="en-US" sz="1100"/>
              <a:t>U.S. Census Bureau, American Community Survey, 1-Year, 2013, 2018, and  2023.</a:t>
            </a:r>
          </a:p>
          <a:p>
            <a:r>
              <a:rPr lang="en-US" sz="1100" b="1"/>
              <a:t>Note: </a:t>
            </a:r>
            <a:r>
              <a:rPr lang="en-US" sz="1100"/>
              <a:t>2023 Inflation-Adjusted Dollars.</a:t>
            </a:r>
          </a:p>
        </p:txBody>
      </p:sp>
      <p:grpSp>
        <p:nvGrpSpPr>
          <p:cNvPr id="16" name="Group 15">
            <a:extLst>
              <a:ext uri="{FF2B5EF4-FFF2-40B4-BE49-F238E27FC236}">
                <a16:creationId xmlns:a16="http://schemas.microsoft.com/office/drawing/2014/main" id="{BFDF1127-F265-6962-AC10-D9431C7297D6}"/>
              </a:ext>
              <a:ext uri="{C183D7F6-B498-43B3-948B-1728B52AA6E4}">
                <adec:decorative xmlns:adec="http://schemas.microsoft.com/office/drawing/2017/decorative" val="1"/>
              </a:ext>
            </a:extLst>
          </p:cNvPr>
          <p:cNvGrpSpPr/>
          <p:nvPr/>
        </p:nvGrpSpPr>
        <p:grpSpPr>
          <a:xfrm>
            <a:off x="9368641" y="1639929"/>
            <a:ext cx="783772" cy="1001486"/>
            <a:chOff x="9285514" y="1589314"/>
            <a:chExt cx="783772" cy="1001486"/>
          </a:xfrm>
        </p:grpSpPr>
        <p:cxnSp>
          <p:nvCxnSpPr>
            <p:cNvPr id="9" name="Straight Connector 8">
              <a:extLst>
                <a:ext uri="{FF2B5EF4-FFF2-40B4-BE49-F238E27FC236}">
                  <a16:creationId xmlns:a16="http://schemas.microsoft.com/office/drawing/2014/main" id="{C9F15EAC-3963-22C2-DD70-684A33C26BE8}"/>
                </a:ext>
              </a:extLst>
            </p:cNvPr>
            <p:cNvCxnSpPr>
              <a:cxnSpLocks/>
            </p:cNvCxnSpPr>
            <p:nvPr/>
          </p:nvCxnSpPr>
          <p:spPr>
            <a:xfrm>
              <a:off x="9285514" y="1589314"/>
              <a:ext cx="783772" cy="0"/>
            </a:xfrm>
            <a:prstGeom prst="line">
              <a:avLst/>
            </a:prstGeom>
            <a:ln w="28575"/>
          </p:spPr>
          <p:style>
            <a:lnRef idx="1">
              <a:schemeClr val="accent6"/>
            </a:lnRef>
            <a:fillRef idx="0">
              <a:schemeClr val="accent6"/>
            </a:fillRef>
            <a:effectRef idx="0">
              <a:schemeClr val="accent6"/>
            </a:effectRef>
            <a:fontRef idx="minor">
              <a:schemeClr val="tx1"/>
            </a:fontRef>
          </p:style>
        </p:cxnSp>
        <p:cxnSp>
          <p:nvCxnSpPr>
            <p:cNvPr id="11" name="Straight Connector 10">
              <a:extLst>
                <a:ext uri="{FF2B5EF4-FFF2-40B4-BE49-F238E27FC236}">
                  <a16:creationId xmlns:a16="http://schemas.microsoft.com/office/drawing/2014/main" id="{61DCA934-E8ED-CB5D-8F76-3ABF7763D27C}"/>
                </a:ext>
              </a:extLst>
            </p:cNvPr>
            <p:cNvCxnSpPr>
              <a:cxnSpLocks/>
            </p:cNvCxnSpPr>
            <p:nvPr/>
          </p:nvCxnSpPr>
          <p:spPr>
            <a:xfrm>
              <a:off x="9285514" y="2590800"/>
              <a:ext cx="783772" cy="0"/>
            </a:xfrm>
            <a:prstGeom prst="line">
              <a:avLst/>
            </a:prstGeom>
            <a:ln w="28575"/>
          </p:spPr>
          <p:style>
            <a:lnRef idx="1">
              <a:schemeClr val="accent6"/>
            </a:lnRef>
            <a:fillRef idx="0">
              <a:schemeClr val="accent6"/>
            </a:fillRef>
            <a:effectRef idx="0">
              <a:schemeClr val="accent6"/>
            </a:effectRef>
            <a:fontRef idx="minor">
              <a:schemeClr val="tx1"/>
            </a:fontRef>
          </p:style>
        </p:cxnSp>
        <p:cxnSp>
          <p:nvCxnSpPr>
            <p:cNvPr id="12" name="Straight Connector 11">
              <a:extLst>
                <a:ext uri="{FF2B5EF4-FFF2-40B4-BE49-F238E27FC236}">
                  <a16:creationId xmlns:a16="http://schemas.microsoft.com/office/drawing/2014/main" id="{0741F50E-3D9A-B662-0709-F415A2C6305B}"/>
                </a:ext>
              </a:extLst>
            </p:cNvPr>
            <p:cNvCxnSpPr>
              <a:cxnSpLocks/>
            </p:cNvCxnSpPr>
            <p:nvPr/>
          </p:nvCxnSpPr>
          <p:spPr>
            <a:xfrm>
              <a:off x="10069286" y="1589314"/>
              <a:ext cx="0" cy="1001486"/>
            </a:xfrm>
            <a:prstGeom prst="line">
              <a:avLst/>
            </a:prstGeom>
            <a:ln w="28575"/>
          </p:spPr>
          <p:style>
            <a:lnRef idx="1">
              <a:schemeClr val="accent6"/>
            </a:lnRef>
            <a:fillRef idx="0">
              <a:schemeClr val="accent6"/>
            </a:fillRef>
            <a:effectRef idx="0">
              <a:schemeClr val="accent6"/>
            </a:effectRef>
            <a:fontRef idx="minor">
              <a:schemeClr val="tx1"/>
            </a:fontRef>
          </p:style>
        </p:cxnSp>
      </p:grpSp>
      <p:sp>
        <p:nvSpPr>
          <p:cNvPr id="15" name="TextBox 14">
            <a:extLst>
              <a:ext uri="{FF2B5EF4-FFF2-40B4-BE49-F238E27FC236}">
                <a16:creationId xmlns:a16="http://schemas.microsoft.com/office/drawing/2014/main" id="{8B1DE401-C888-A744-A286-EBFF937B280C}"/>
              </a:ext>
            </a:extLst>
          </p:cNvPr>
          <p:cNvSpPr txBox="1"/>
          <p:nvPr/>
        </p:nvSpPr>
        <p:spPr>
          <a:xfrm>
            <a:off x="10152413" y="1674564"/>
            <a:ext cx="1683327" cy="1015663"/>
          </a:xfrm>
          <a:prstGeom prst="rect">
            <a:avLst/>
          </a:prstGeom>
          <a:noFill/>
        </p:spPr>
        <p:txBody>
          <a:bodyPr wrap="square" rtlCol="0">
            <a:spAutoFit/>
          </a:bodyPr>
          <a:lstStyle/>
          <a:p>
            <a:r>
              <a:rPr lang="en-US" sz="2000" b="1">
                <a:solidFill>
                  <a:schemeClr val="accent2"/>
                </a:solidFill>
              </a:rPr>
              <a:t>Median</a:t>
            </a:r>
          </a:p>
          <a:p>
            <a:r>
              <a:rPr lang="en-US" sz="2000" b="1">
                <a:solidFill>
                  <a:schemeClr val="accent2"/>
                </a:solidFill>
              </a:rPr>
              <a:t>Home</a:t>
            </a:r>
          </a:p>
          <a:p>
            <a:r>
              <a:rPr lang="en-US" sz="2000" b="1">
                <a:solidFill>
                  <a:schemeClr val="accent2"/>
                </a:solidFill>
              </a:rPr>
              <a:t>Value</a:t>
            </a:r>
          </a:p>
        </p:txBody>
      </p:sp>
      <p:grpSp>
        <p:nvGrpSpPr>
          <p:cNvPr id="17" name="Group 16">
            <a:extLst>
              <a:ext uri="{FF2B5EF4-FFF2-40B4-BE49-F238E27FC236}">
                <a16:creationId xmlns:a16="http://schemas.microsoft.com/office/drawing/2014/main" id="{98E4C1DC-325B-896D-B0C0-E274B3F24DEE}"/>
              </a:ext>
              <a:ext uri="{C183D7F6-B498-43B3-948B-1728B52AA6E4}">
                <adec:decorative xmlns:adec="http://schemas.microsoft.com/office/drawing/2017/decorative" val="1"/>
              </a:ext>
            </a:extLst>
          </p:cNvPr>
          <p:cNvGrpSpPr/>
          <p:nvPr/>
        </p:nvGrpSpPr>
        <p:grpSpPr>
          <a:xfrm>
            <a:off x="9368641" y="4046664"/>
            <a:ext cx="783772" cy="1001486"/>
            <a:chOff x="9285514" y="1589314"/>
            <a:chExt cx="783772" cy="1001486"/>
          </a:xfrm>
        </p:grpSpPr>
        <p:cxnSp>
          <p:nvCxnSpPr>
            <p:cNvPr id="18" name="Straight Connector 17">
              <a:extLst>
                <a:ext uri="{FF2B5EF4-FFF2-40B4-BE49-F238E27FC236}">
                  <a16:creationId xmlns:a16="http://schemas.microsoft.com/office/drawing/2014/main" id="{79276120-597E-82C0-41F1-89394D798274}"/>
                </a:ext>
              </a:extLst>
            </p:cNvPr>
            <p:cNvCxnSpPr>
              <a:cxnSpLocks/>
            </p:cNvCxnSpPr>
            <p:nvPr/>
          </p:nvCxnSpPr>
          <p:spPr>
            <a:xfrm>
              <a:off x="9285514" y="1589314"/>
              <a:ext cx="783772" cy="0"/>
            </a:xfrm>
            <a:prstGeom prst="line">
              <a:avLst/>
            </a:prstGeom>
            <a:ln w="28575">
              <a:solidFill>
                <a:schemeClr val="accent1"/>
              </a:solidFill>
            </a:ln>
          </p:spPr>
          <p:style>
            <a:lnRef idx="1">
              <a:schemeClr val="accent6"/>
            </a:lnRef>
            <a:fillRef idx="0">
              <a:schemeClr val="accent6"/>
            </a:fillRef>
            <a:effectRef idx="0">
              <a:schemeClr val="accent6"/>
            </a:effectRef>
            <a:fontRef idx="minor">
              <a:schemeClr val="tx1"/>
            </a:fontRef>
          </p:style>
        </p:cxnSp>
        <p:cxnSp>
          <p:nvCxnSpPr>
            <p:cNvPr id="19" name="Straight Connector 18">
              <a:extLst>
                <a:ext uri="{FF2B5EF4-FFF2-40B4-BE49-F238E27FC236}">
                  <a16:creationId xmlns:a16="http://schemas.microsoft.com/office/drawing/2014/main" id="{F9A72921-B9BA-E507-7CB5-F499308B89DD}"/>
                </a:ext>
              </a:extLst>
            </p:cNvPr>
            <p:cNvCxnSpPr>
              <a:cxnSpLocks/>
            </p:cNvCxnSpPr>
            <p:nvPr/>
          </p:nvCxnSpPr>
          <p:spPr>
            <a:xfrm>
              <a:off x="9285514" y="2590800"/>
              <a:ext cx="783772" cy="0"/>
            </a:xfrm>
            <a:prstGeom prst="line">
              <a:avLst/>
            </a:prstGeom>
            <a:ln w="28575">
              <a:solidFill>
                <a:schemeClr val="accent1"/>
              </a:solidFill>
            </a:ln>
          </p:spPr>
          <p:style>
            <a:lnRef idx="1">
              <a:schemeClr val="accent6"/>
            </a:lnRef>
            <a:fillRef idx="0">
              <a:schemeClr val="accent6"/>
            </a:fillRef>
            <a:effectRef idx="0">
              <a:schemeClr val="accent6"/>
            </a:effectRef>
            <a:fontRef idx="minor">
              <a:schemeClr val="tx1"/>
            </a:fontRef>
          </p:style>
        </p:cxnSp>
        <p:cxnSp>
          <p:nvCxnSpPr>
            <p:cNvPr id="20" name="Straight Connector 19">
              <a:extLst>
                <a:ext uri="{FF2B5EF4-FFF2-40B4-BE49-F238E27FC236}">
                  <a16:creationId xmlns:a16="http://schemas.microsoft.com/office/drawing/2014/main" id="{D8764622-89A9-7439-6D62-D3E7F5D16322}"/>
                </a:ext>
              </a:extLst>
            </p:cNvPr>
            <p:cNvCxnSpPr>
              <a:cxnSpLocks/>
            </p:cNvCxnSpPr>
            <p:nvPr/>
          </p:nvCxnSpPr>
          <p:spPr>
            <a:xfrm>
              <a:off x="10069286" y="1589314"/>
              <a:ext cx="0" cy="1001486"/>
            </a:xfrm>
            <a:prstGeom prst="line">
              <a:avLst/>
            </a:prstGeom>
            <a:ln w="28575">
              <a:solidFill>
                <a:schemeClr val="accent1"/>
              </a:solidFill>
            </a:ln>
          </p:spPr>
          <p:style>
            <a:lnRef idx="1">
              <a:schemeClr val="accent6"/>
            </a:lnRef>
            <a:fillRef idx="0">
              <a:schemeClr val="accent6"/>
            </a:fillRef>
            <a:effectRef idx="0">
              <a:schemeClr val="accent6"/>
            </a:effectRef>
            <a:fontRef idx="minor">
              <a:schemeClr val="tx1"/>
            </a:fontRef>
          </p:style>
        </p:cxnSp>
      </p:grpSp>
      <p:sp>
        <p:nvSpPr>
          <p:cNvPr id="21" name="TextBox 20">
            <a:extLst>
              <a:ext uri="{FF2B5EF4-FFF2-40B4-BE49-F238E27FC236}">
                <a16:creationId xmlns:a16="http://schemas.microsoft.com/office/drawing/2014/main" id="{87B0842A-5DBE-C0CA-2135-B4A6F327E44A}"/>
              </a:ext>
            </a:extLst>
          </p:cNvPr>
          <p:cNvSpPr txBox="1"/>
          <p:nvPr/>
        </p:nvSpPr>
        <p:spPr>
          <a:xfrm>
            <a:off x="10164454" y="3997852"/>
            <a:ext cx="1683327" cy="1015663"/>
          </a:xfrm>
          <a:prstGeom prst="rect">
            <a:avLst/>
          </a:prstGeom>
          <a:noFill/>
        </p:spPr>
        <p:txBody>
          <a:bodyPr wrap="square" rtlCol="0">
            <a:spAutoFit/>
          </a:bodyPr>
          <a:lstStyle/>
          <a:p>
            <a:r>
              <a:rPr lang="en-US" sz="2000" b="1">
                <a:solidFill>
                  <a:schemeClr val="accent1"/>
                </a:solidFill>
              </a:rPr>
              <a:t>Median</a:t>
            </a:r>
          </a:p>
          <a:p>
            <a:r>
              <a:rPr lang="en-US" sz="2000" b="1">
                <a:solidFill>
                  <a:schemeClr val="accent1"/>
                </a:solidFill>
              </a:rPr>
              <a:t>Household</a:t>
            </a:r>
          </a:p>
          <a:p>
            <a:r>
              <a:rPr lang="en-US" sz="2000" b="1">
                <a:solidFill>
                  <a:schemeClr val="accent1"/>
                </a:solidFill>
              </a:rPr>
              <a:t>Income</a:t>
            </a:r>
          </a:p>
        </p:txBody>
      </p:sp>
      <p:pic>
        <p:nvPicPr>
          <p:cNvPr id="1028" name="Picture 4">
            <a:extLst>
              <a:ext uri="{FF2B5EF4-FFF2-40B4-BE49-F238E27FC236}">
                <a16:creationId xmlns:a16="http://schemas.microsoft.com/office/drawing/2014/main" id="{7654073D-252E-09FD-8D00-78488F2E3201}"/>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81700" y="3314700"/>
            <a:ext cx="228600" cy="228600"/>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Group 23">
            <a:extLst>
              <a:ext uri="{FF2B5EF4-FFF2-40B4-BE49-F238E27FC236}">
                <a16:creationId xmlns:a16="http://schemas.microsoft.com/office/drawing/2014/main" id="{288FB7FD-6572-7E4D-7375-1A67A02EA648}"/>
              </a:ext>
              <a:ext uri="{C183D7F6-B498-43B3-948B-1728B52AA6E4}">
                <adec:decorative xmlns:adec="http://schemas.microsoft.com/office/drawing/2017/decorative" val="1"/>
              </a:ext>
            </a:extLst>
          </p:cNvPr>
          <p:cNvGrpSpPr/>
          <p:nvPr/>
        </p:nvGrpSpPr>
        <p:grpSpPr>
          <a:xfrm>
            <a:off x="2904468" y="3344917"/>
            <a:ext cx="336988" cy="336988"/>
            <a:chOff x="438150" y="3429000"/>
            <a:chExt cx="336988" cy="336988"/>
          </a:xfrm>
        </p:grpSpPr>
        <p:sp>
          <p:nvSpPr>
            <p:cNvPr id="23" name="Oval 22">
              <a:extLst>
                <a:ext uri="{FF2B5EF4-FFF2-40B4-BE49-F238E27FC236}">
                  <a16:creationId xmlns:a16="http://schemas.microsoft.com/office/drawing/2014/main" id="{8C0BCE7E-C4C4-02C0-86A3-513EF0AABCAE}"/>
                </a:ext>
              </a:extLst>
            </p:cNvPr>
            <p:cNvSpPr/>
            <p:nvPr/>
          </p:nvSpPr>
          <p:spPr>
            <a:xfrm>
              <a:off x="438150" y="3429000"/>
              <a:ext cx="336988" cy="336988"/>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0" name="Picture 6">
              <a:extLst>
                <a:ext uri="{FF2B5EF4-FFF2-40B4-BE49-F238E27FC236}">
                  <a16:creationId xmlns:a16="http://schemas.microsoft.com/office/drawing/2014/main" id="{7EBCFE4D-1822-5F31-1A6B-A903766382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2344" y="3473029"/>
              <a:ext cx="228600" cy="2286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5" name="Group 24">
            <a:extLst>
              <a:ext uri="{FF2B5EF4-FFF2-40B4-BE49-F238E27FC236}">
                <a16:creationId xmlns:a16="http://schemas.microsoft.com/office/drawing/2014/main" id="{089C350B-CE3F-1D61-8738-293767CC1FB5}"/>
              </a:ext>
              <a:ext uri="{C183D7F6-B498-43B3-948B-1728B52AA6E4}">
                <adec:decorative xmlns:adec="http://schemas.microsoft.com/office/drawing/2017/decorative" val="1"/>
              </a:ext>
            </a:extLst>
          </p:cNvPr>
          <p:cNvGrpSpPr/>
          <p:nvPr/>
        </p:nvGrpSpPr>
        <p:grpSpPr>
          <a:xfrm>
            <a:off x="5813206" y="2779986"/>
            <a:ext cx="336988" cy="336988"/>
            <a:chOff x="438150" y="3429000"/>
            <a:chExt cx="336988" cy="336988"/>
          </a:xfrm>
        </p:grpSpPr>
        <p:sp>
          <p:nvSpPr>
            <p:cNvPr id="26" name="Oval 25">
              <a:extLst>
                <a:ext uri="{FF2B5EF4-FFF2-40B4-BE49-F238E27FC236}">
                  <a16:creationId xmlns:a16="http://schemas.microsoft.com/office/drawing/2014/main" id="{349B3E14-0BE1-BA54-2642-38E3328DAA20}"/>
                </a:ext>
              </a:extLst>
            </p:cNvPr>
            <p:cNvSpPr/>
            <p:nvPr/>
          </p:nvSpPr>
          <p:spPr>
            <a:xfrm>
              <a:off x="438150" y="3429000"/>
              <a:ext cx="336988" cy="336988"/>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6">
              <a:extLst>
                <a:ext uri="{FF2B5EF4-FFF2-40B4-BE49-F238E27FC236}">
                  <a16:creationId xmlns:a16="http://schemas.microsoft.com/office/drawing/2014/main" id="{0C78622D-E910-B740-FDF0-3D39471FC2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2344" y="3473029"/>
              <a:ext cx="228600" cy="2286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8" name="Group 27">
            <a:extLst>
              <a:ext uri="{FF2B5EF4-FFF2-40B4-BE49-F238E27FC236}">
                <a16:creationId xmlns:a16="http://schemas.microsoft.com/office/drawing/2014/main" id="{41253C8A-1820-D0F7-388A-A7BC8894BBFA}"/>
              </a:ext>
              <a:ext uri="{C183D7F6-B498-43B3-948B-1728B52AA6E4}">
                <adec:decorative xmlns:adec="http://schemas.microsoft.com/office/drawing/2017/decorative" val="1"/>
              </a:ext>
            </a:extLst>
          </p:cNvPr>
          <p:cNvGrpSpPr/>
          <p:nvPr/>
        </p:nvGrpSpPr>
        <p:grpSpPr>
          <a:xfrm>
            <a:off x="8687374" y="2003697"/>
            <a:ext cx="336988" cy="336988"/>
            <a:chOff x="438150" y="3429000"/>
            <a:chExt cx="336988" cy="336988"/>
          </a:xfrm>
        </p:grpSpPr>
        <p:sp>
          <p:nvSpPr>
            <p:cNvPr id="29" name="Oval 28">
              <a:extLst>
                <a:ext uri="{FF2B5EF4-FFF2-40B4-BE49-F238E27FC236}">
                  <a16:creationId xmlns:a16="http://schemas.microsoft.com/office/drawing/2014/main" id="{97CAC609-7E2A-3172-77C9-6D5984C51683}"/>
                </a:ext>
              </a:extLst>
            </p:cNvPr>
            <p:cNvSpPr/>
            <p:nvPr/>
          </p:nvSpPr>
          <p:spPr>
            <a:xfrm>
              <a:off x="438150" y="3429000"/>
              <a:ext cx="336988" cy="336988"/>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6">
              <a:extLst>
                <a:ext uri="{FF2B5EF4-FFF2-40B4-BE49-F238E27FC236}">
                  <a16:creationId xmlns:a16="http://schemas.microsoft.com/office/drawing/2014/main" id="{346AFB92-9587-7C65-2A8F-157F8921E8F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2344" y="3473029"/>
              <a:ext cx="228600" cy="2286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5" name="Group 34">
            <a:extLst>
              <a:ext uri="{FF2B5EF4-FFF2-40B4-BE49-F238E27FC236}">
                <a16:creationId xmlns:a16="http://schemas.microsoft.com/office/drawing/2014/main" id="{C9E77F25-6E0E-E6F9-D786-348EDB8CC45F}"/>
              </a:ext>
              <a:ext uri="{C183D7F6-B498-43B3-948B-1728B52AA6E4}">
                <adec:decorative xmlns:adec="http://schemas.microsoft.com/office/drawing/2017/decorative" val="1"/>
              </a:ext>
            </a:extLst>
          </p:cNvPr>
          <p:cNvGrpSpPr/>
          <p:nvPr/>
        </p:nvGrpSpPr>
        <p:grpSpPr>
          <a:xfrm>
            <a:off x="2904468" y="4468871"/>
            <a:ext cx="336988" cy="369332"/>
            <a:chOff x="324557" y="4447356"/>
            <a:chExt cx="336988" cy="369332"/>
          </a:xfrm>
        </p:grpSpPr>
        <p:sp>
          <p:nvSpPr>
            <p:cNvPr id="32" name="Oval 31">
              <a:extLst>
                <a:ext uri="{FF2B5EF4-FFF2-40B4-BE49-F238E27FC236}">
                  <a16:creationId xmlns:a16="http://schemas.microsoft.com/office/drawing/2014/main" id="{F8595544-B388-4BAE-C55F-1CD4ABA664B3}"/>
                </a:ext>
              </a:extLst>
            </p:cNvPr>
            <p:cNvSpPr/>
            <p:nvPr/>
          </p:nvSpPr>
          <p:spPr>
            <a:xfrm>
              <a:off x="324557" y="4463528"/>
              <a:ext cx="336988" cy="33698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F1786D11-E5ED-01D3-74D7-595DD3D6CB25}"/>
                </a:ext>
              </a:extLst>
            </p:cNvPr>
            <p:cNvSpPr txBox="1"/>
            <p:nvPr/>
          </p:nvSpPr>
          <p:spPr>
            <a:xfrm>
              <a:off x="336598" y="4447356"/>
              <a:ext cx="312906" cy="369332"/>
            </a:xfrm>
            <a:prstGeom prst="rect">
              <a:avLst/>
            </a:prstGeom>
            <a:noFill/>
          </p:spPr>
          <p:txBody>
            <a:bodyPr wrap="none" rtlCol="0">
              <a:spAutoFit/>
            </a:bodyPr>
            <a:lstStyle/>
            <a:p>
              <a:r>
                <a:rPr lang="en-US" b="1">
                  <a:solidFill>
                    <a:schemeClr val="bg1"/>
                  </a:solidFill>
                  <a:latin typeface="+mj-lt"/>
                </a:rPr>
                <a:t>$</a:t>
              </a:r>
            </a:p>
          </p:txBody>
        </p:sp>
      </p:grpSp>
      <p:grpSp>
        <p:nvGrpSpPr>
          <p:cNvPr id="36" name="Group 35">
            <a:extLst>
              <a:ext uri="{FF2B5EF4-FFF2-40B4-BE49-F238E27FC236}">
                <a16:creationId xmlns:a16="http://schemas.microsoft.com/office/drawing/2014/main" id="{77EC09E9-6E72-9E90-8B29-01695C1A3851}"/>
              </a:ext>
              <a:ext uri="{C183D7F6-B498-43B3-948B-1728B52AA6E4}">
                <adec:decorative xmlns:adec="http://schemas.microsoft.com/office/drawing/2017/decorative" val="1"/>
              </a:ext>
            </a:extLst>
          </p:cNvPr>
          <p:cNvGrpSpPr/>
          <p:nvPr/>
        </p:nvGrpSpPr>
        <p:grpSpPr>
          <a:xfrm>
            <a:off x="5813206" y="4416876"/>
            <a:ext cx="336988" cy="369332"/>
            <a:chOff x="324557" y="4447356"/>
            <a:chExt cx="336988" cy="369332"/>
          </a:xfrm>
        </p:grpSpPr>
        <p:sp>
          <p:nvSpPr>
            <p:cNvPr id="37" name="Oval 36">
              <a:extLst>
                <a:ext uri="{FF2B5EF4-FFF2-40B4-BE49-F238E27FC236}">
                  <a16:creationId xmlns:a16="http://schemas.microsoft.com/office/drawing/2014/main" id="{BAA1550D-0421-3679-30C6-54AE2B98AA3C}"/>
                </a:ext>
              </a:extLst>
            </p:cNvPr>
            <p:cNvSpPr/>
            <p:nvPr/>
          </p:nvSpPr>
          <p:spPr>
            <a:xfrm>
              <a:off x="324557" y="4463528"/>
              <a:ext cx="336988" cy="33698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8CD59C1A-C3F4-9C38-C10D-9DA7977EDAD8}"/>
                </a:ext>
              </a:extLst>
            </p:cNvPr>
            <p:cNvSpPr txBox="1"/>
            <p:nvPr/>
          </p:nvSpPr>
          <p:spPr>
            <a:xfrm>
              <a:off x="336598" y="4447356"/>
              <a:ext cx="312906" cy="369332"/>
            </a:xfrm>
            <a:prstGeom prst="rect">
              <a:avLst/>
            </a:prstGeom>
            <a:noFill/>
          </p:spPr>
          <p:txBody>
            <a:bodyPr wrap="none" rtlCol="0">
              <a:spAutoFit/>
            </a:bodyPr>
            <a:lstStyle/>
            <a:p>
              <a:r>
                <a:rPr lang="en-US" b="1">
                  <a:solidFill>
                    <a:schemeClr val="bg1"/>
                  </a:solidFill>
                  <a:latin typeface="+mj-lt"/>
                </a:rPr>
                <a:t>$</a:t>
              </a:r>
            </a:p>
          </p:txBody>
        </p:sp>
      </p:grpSp>
      <p:grpSp>
        <p:nvGrpSpPr>
          <p:cNvPr id="39" name="Group 38">
            <a:extLst>
              <a:ext uri="{FF2B5EF4-FFF2-40B4-BE49-F238E27FC236}">
                <a16:creationId xmlns:a16="http://schemas.microsoft.com/office/drawing/2014/main" id="{6638790D-37A7-369B-43B7-F048CF5F00A7}"/>
              </a:ext>
              <a:ext uri="{C183D7F6-B498-43B3-948B-1728B52AA6E4}">
                <adec:decorative xmlns:adec="http://schemas.microsoft.com/office/drawing/2017/decorative" val="1"/>
              </a:ext>
            </a:extLst>
          </p:cNvPr>
          <p:cNvGrpSpPr/>
          <p:nvPr/>
        </p:nvGrpSpPr>
        <p:grpSpPr>
          <a:xfrm>
            <a:off x="8687374" y="4400704"/>
            <a:ext cx="336988" cy="369332"/>
            <a:chOff x="324557" y="4447356"/>
            <a:chExt cx="336988" cy="369332"/>
          </a:xfrm>
        </p:grpSpPr>
        <p:sp>
          <p:nvSpPr>
            <p:cNvPr id="40" name="Oval 39">
              <a:extLst>
                <a:ext uri="{FF2B5EF4-FFF2-40B4-BE49-F238E27FC236}">
                  <a16:creationId xmlns:a16="http://schemas.microsoft.com/office/drawing/2014/main" id="{2C978744-B6DB-3039-41A2-85B206CFBBBB}"/>
                </a:ext>
              </a:extLst>
            </p:cNvPr>
            <p:cNvSpPr/>
            <p:nvPr/>
          </p:nvSpPr>
          <p:spPr>
            <a:xfrm>
              <a:off x="324557" y="4463528"/>
              <a:ext cx="336988" cy="33698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0BA385C6-7961-F7C5-91DA-DB85EE2906AC}"/>
                </a:ext>
              </a:extLst>
            </p:cNvPr>
            <p:cNvSpPr txBox="1"/>
            <p:nvPr/>
          </p:nvSpPr>
          <p:spPr>
            <a:xfrm>
              <a:off x="336598" y="4447356"/>
              <a:ext cx="312906" cy="369332"/>
            </a:xfrm>
            <a:prstGeom prst="rect">
              <a:avLst/>
            </a:prstGeom>
            <a:noFill/>
          </p:spPr>
          <p:txBody>
            <a:bodyPr wrap="none" rtlCol="0">
              <a:spAutoFit/>
            </a:bodyPr>
            <a:lstStyle/>
            <a:p>
              <a:r>
                <a:rPr lang="en-US" b="1">
                  <a:solidFill>
                    <a:schemeClr val="bg1"/>
                  </a:solidFill>
                  <a:latin typeface="+mj-lt"/>
                </a:rPr>
                <a:t>$</a:t>
              </a:r>
            </a:p>
          </p:txBody>
        </p:sp>
      </p:grpSp>
    </p:spTree>
    <p:extLst>
      <p:ext uri="{BB962C8B-B14F-4D97-AF65-F5344CB8AC3E}">
        <p14:creationId xmlns:p14="http://schemas.microsoft.com/office/powerpoint/2010/main" val="20250880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5374F-CD76-BBA1-326D-203B5E85DB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2835BF-F718-0AA9-E92F-DB3ED8CA5338}"/>
              </a:ext>
            </a:extLst>
          </p:cNvPr>
          <p:cNvSpPr>
            <a:spLocks noGrp="1"/>
          </p:cNvSpPr>
          <p:nvPr>
            <p:ph type="ctrTitle"/>
          </p:nvPr>
        </p:nvSpPr>
        <p:spPr/>
        <p:txBody>
          <a:bodyPr/>
          <a:lstStyle/>
          <a:p>
            <a:r>
              <a:rPr lang="en-US"/>
              <a:t>Drivers of Population Growth</a:t>
            </a:r>
          </a:p>
        </p:txBody>
      </p:sp>
      <p:sp>
        <p:nvSpPr>
          <p:cNvPr id="4" name="Slide Number Placeholder 3">
            <a:extLst>
              <a:ext uri="{FF2B5EF4-FFF2-40B4-BE49-F238E27FC236}">
                <a16:creationId xmlns:a16="http://schemas.microsoft.com/office/drawing/2014/main" id="{17E302A5-462A-F0CB-BE17-394D1A1C3E6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B9AD90-D8C5-42B1-AC8B-29A3D4B95D55}"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71739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3181EE-6AAB-8B32-1861-DF0A8221D46C}"/>
              </a:ext>
            </a:extLst>
          </p:cNvPr>
          <p:cNvSpPr>
            <a:spLocks noGrp="1"/>
          </p:cNvSpPr>
          <p:nvPr>
            <p:ph type="title"/>
          </p:nvPr>
        </p:nvSpPr>
        <p:spPr>
          <a:xfrm>
            <a:off x="396167" y="436246"/>
            <a:ext cx="11295089" cy="702253"/>
          </a:xfrm>
        </p:spPr>
        <p:txBody>
          <a:bodyPr>
            <a:noAutofit/>
          </a:bodyPr>
          <a:lstStyle/>
          <a:p>
            <a:pPr algn="l"/>
            <a:r>
              <a:rPr lang="en-US" sz="4000">
                <a:latin typeface="Trade Gothic Next Heavy" panose="020B0903040303020004" pitchFamily="34" charset="0"/>
              </a:rPr>
              <a:t>Texas Daily Population Growth and Components of Change, 2020-2025</a:t>
            </a:r>
          </a:p>
        </p:txBody>
      </p:sp>
      <p:sp>
        <p:nvSpPr>
          <p:cNvPr id="12" name="Title 1">
            <a:extLst>
              <a:ext uri="{FF2B5EF4-FFF2-40B4-BE49-F238E27FC236}">
                <a16:creationId xmlns:a16="http://schemas.microsoft.com/office/drawing/2014/main" id="{7B04019D-C480-AB65-6F1E-3B9E046AF2D1}"/>
              </a:ext>
            </a:extLst>
          </p:cNvPr>
          <p:cNvSpPr txBox="1">
            <a:spLocks/>
          </p:cNvSpPr>
          <p:nvPr/>
        </p:nvSpPr>
        <p:spPr>
          <a:xfrm>
            <a:off x="396168" y="1402271"/>
            <a:ext cx="8301519" cy="702253"/>
          </a:xfrm>
          <a:prstGeom prst="rect">
            <a:avLst/>
          </a:prstGeom>
        </p:spPr>
        <p:txBody>
          <a:bodyPr vert="horz" lIns="91440" tIns="45720" rIns="91440" bIns="45720" rtlCol="0" anchor="ctr">
            <a:normAutofit fontScale="62500" lnSpcReduction="20000"/>
          </a:bodyPr>
          <a:lstStyle>
            <a:lvl1pPr algn="ctr" defTabSz="914400" rtl="0" eaLnBrk="1" latinLnBrk="0" hangingPunct="1">
              <a:lnSpc>
                <a:spcPct val="90000"/>
              </a:lnSpc>
              <a:spcBef>
                <a:spcPct val="0"/>
              </a:spcBef>
              <a:buNone/>
              <a:defRPr sz="2800" b="1" kern="1200">
                <a:solidFill>
                  <a:schemeClr val="tx1"/>
                </a:solidFill>
                <a:latin typeface="Arial" panose="020B0604020202020204" pitchFamily="34" charset="0"/>
                <a:ea typeface="+mj-ea"/>
                <a:cs typeface="Arial" panose="020B0604020202020204" pitchFamily="34" charset="0"/>
              </a:defRPr>
            </a:lvl1pPr>
          </a:lstStyle>
          <a:p>
            <a:pPr algn="l">
              <a:lnSpc>
                <a:spcPct val="120000"/>
              </a:lnSpc>
            </a:pPr>
            <a:r>
              <a:rPr lang="en-US" b="0" dirty="0"/>
              <a:t>Reduced international and domestic migration drove the decline, while natural increase made up 40% of growth, up from about 25% since 2020. </a:t>
            </a:r>
            <a:endParaRPr lang="en-US" sz="2000" b="0" dirty="0"/>
          </a:p>
        </p:txBody>
      </p:sp>
      <p:graphicFrame>
        <p:nvGraphicFramePr>
          <p:cNvPr id="5" name="Table 4" descr="Yearly daily average population change">
            <a:extLst>
              <a:ext uri="{FF2B5EF4-FFF2-40B4-BE49-F238E27FC236}">
                <a16:creationId xmlns:a16="http://schemas.microsoft.com/office/drawing/2014/main" id="{960B470C-01F5-2309-3FAB-D6C384C707C2}"/>
              </a:ext>
            </a:extLst>
          </p:cNvPr>
          <p:cNvGraphicFramePr>
            <a:graphicFrameLocks noGrp="1"/>
          </p:cNvGraphicFramePr>
          <p:nvPr/>
        </p:nvGraphicFramePr>
        <p:xfrm>
          <a:off x="930594" y="2259829"/>
          <a:ext cx="9451914" cy="518160"/>
        </p:xfrm>
        <a:graphic>
          <a:graphicData uri="http://schemas.openxmlformats.org/drawingml/2006/table">
            <a:tbl>
              <a:tblPr firstRow="1" bandRow="1">
                <a:tableStyleId>{5C22544A-7EE6-4342-B048-85BDC9FD1C3A}</a:tableStyleId>
              </a:tblPr>
              <a:tblGrid>
                <a:gridCol w="1507806">
                  <a:extLst>
                    <a:ext uri="{9D8B030D-6E8A-4147-A177-3AD203B41FA5}">
                      <a16:colId xmlns:a16="http://schemas.microsoft.com/office/drawing/2014/main" val="915201548"/>
                    </a:ext>
                  </a:extLst>
                </a:gridCol>
                <a:gridCol w="1513840">
                  <a:extLst>
                    <a:ext uri="{9D8B030D-6E8A-4147-A177-3AD203B41FA5}">
                      <a16:colId xmlns:a16="http://schemas.microsoft.com/office/drawing/2014/main" val="2860093786"/>
                    </a:ext>
                  </a:extLst>
                </a:gridCol>
                <a:gridCol w="1524000">
                  <a:extLst>
                    <a:ext uri="{9D8B030D-6E8A-4147-A177-3AD203B41FA5}">
                      <a16:colId xmlns:a16="http://schemas.microsoft.com/office/drawing/2014/main" val="250246000"/>
                    </a:ext>
                  </a:extLst>
                </a:gridCol>
                <a:gridCol w="1503680">
                  <a:extLst>
                    <a:ext uri="{9D8B030D-6E8A-4147-A177-3AD203B41FA5}">
                      <a16:colId xmlns:a16="http://schemas.microsoft.com/office/drawing/2014/main" val="4241550185"/>
                    </a:ext>
                  </a:extLst>
                </a:gridCol>
                <a:gridCol w="1534160">
                  <a:extLst>
                    <a:ext uri="{9D8B030D-6E8A-4147-A177-3AD203B41FA5}">
                      <a16:colId xmlns:a16="http://schemas.microsoft.com/office/drawing/2014/main" val="904429063"/>
                    </a:ext>
                  </a:extLst>
                </a:gridCol>
                <a:gridCol w="1868428">
                  <a:extLst>
                    <a:ext uri="{9D8B030D-6E8A-4147-A177-3AD203B41FA5}">
                      <a16:colId xmlns:a16="http://schemas.microsoft.com/office/drawing/2014/main" val="3060447366"/>
                    </a:ext>
                  </a:extLst>
                </a:gridCol>
              </a:tblGrid>
              <a:tr h="370840">
                <a:tc>
                  <a:txBody>
                    <a:bodyPr/>
                    <a:lstStyle/>
                    <a:p>
                      <a:pPr algn="ctr"/>
                      <a:r>
                        <a:rPr lang="en-US" dirty="0">
                          <a:solidFill>
                            <a:schemeClr val="tx1"/>
                          </a:solidFill>
                        </a:rPr>
                        <a:t>917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a:solidFill>
                            <a:schemeClr val="tx1"/>
                          </a:solidFill>
                        </a:rPr>
                        <a:t>1,494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a:solidFill>
                            <a:schemeClr val="tx1"/>
                          </a:solidFill>
                        </a:rPr>
                        <a:t>1,647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a:solidFill>
                            <a:schemeClr val="tx1"/>
                          </a:solidFill>
                        </a:rPr>
                        <a:t>1,642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a:solidFill>
                            <a:schemeClr val="tx1"/>
                          </a:solidFill>
                        </a:rPr>
                        <a:t>1,072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400" dirty="0">
                          <a:solidFill>
                            <a:schemeClr val="tx1"/>
                          </a:solidFill>
                        </a:rPr>
                        <a:t>Daily Average Population Change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44367583"/>
                  </a:ext>
                </a:extLst>
              </a:tr>
            </a:tbl>
          </a:graphicData>
        </a:graphic>
      </p:graphicFrame>
      <p:graphicFrame>
        <p:nvGraphicFramePr>
          <p:cNvPr id="7" name="Content Placeholder 6" descr="Stacked bar chart showing Texas daily population growth and its components from 2020-2021 to 2024-2025. Daily growth peaked at 1,647 people in 2022-2023 before declining to 1,072 in 2024-2025, driven by lower domestic and international migration, while natural increase remained relatively stable and accounted for a larger share of growth.">
            <a:extLst>
              <a:ext uri="{FF2B5EF4-FFF2-40B4-BE49-F238E27FC236}">
                <a16:creationId xmlns:a16="http://schemas.microsoft.com/office/drawing/2014/main" id="{6CBC18DE-28E5-F062-EB63-8F2F895865EB}"/>
              </a:ext>
            </a:extLst>
          </p:cNvPr>
          <p:cNvGraphicFramePr>
            <a:graphicFrameLocks noGrp="1"/>
          </p:cNvGraphicFramePr>
          <p:nvPr>
            <p:ph idx="1"/>
          </p:nvPr>
        </p:nvGraphicFramePr>
        <p:xfrm>
          <a:off x="817327" y="2682343"/>
          <a:ext cx="10306396" cy="3259622"/>
        </p:xfrm>
        <a:graphic>
          <a:graphicData uri="http://schemas.openxmlformats.org/drawingml/2006/chart">
            <c:chart xmlns:c="http://schemas.openxmlformats.org/drawingml/2006/chart" xmlns:r="http://schemas.openxmlformats.org/officeDocument/2006/relationships" r:id="rId3"/>
          </a:graphicData>
        </a:graphic>
      </p:graphicFrame>
      <p:sp>
        <p:nvSpPr>
          <p:cNvPr id="4" name="Content Placeholder 3">
            <a:extLst>
              <a:ext uri="{FF2B5EF4-FFF2-40B4-BE49-F238E27FC236}">
                <a16:creationId xmlns:a16="http://schemas.microsoft.com/office/drawing/2014/main" id="{E7BD4764-2554-FCCF-2DF8-F35EDBEC42DC}"/>
              </a:ext>
            </a:extLst>
          </p:cNvPr>
          <p:cNvSpPr>
            <a:spLocks noGrp="1"/>
          </p:cNvSpPr>
          <p:nvPr>
            <p:ph sz="quarter" idx="13"/>
          </p:nvPr>
        </p:nvSpPr>
        <p:spPr>
          <a:xfrm>
            <a:off x="179388" y="6356350"/>
            <a:ext cx="10137804" cy="365125"/>
          </a:xfrm>
        </p:spPr>
        <p:txBody>
          <a:bodyPr>
            <a:noAutofit/>
          </a:bodyPr>
          <a:lstStyle/>
          <a:p>
            <a:r>
              <a:rPr lang="en-US" sz="1100" b="1"/>
              <a:t>Source: </a:t>
            </a:r>
            <a:r>
              <a:rPr lang="en-US" sz="1100">
                <a:solidFill>
                  <a:schemeClr val="bg1">
                    <a:lumMod val="50000"/>
                  </a:schemeClr>
                </a:solidFill>
                <a:latin typeface="Arial" panose="020B0604020202020204" pitchFamily="34" charset="0"/>
                <a:cs typeface="Arial" panose="020B0604020202020204" pitchFamily="34" charset="0"/>
              </a:rPr>
              <a:t>U.S. Census Bureau, Vintage 2025 Population Estimates</a:t>
            </a:r>
          </a:p>
          <a:p>
            <a:r>
              <a:rPr lang="en-US" sz="1100" b="1">
                <a:solidFill>
                  <a:schemeClr val="bg1">
                    <a:lumMod val="50000"/>
                  </a:schemeClr>
                </a:solidFill>
              </a:rPr>
              <a:t>Note:</a:t>
            </a:r>
            <a:r>
              <a:rPr lang="en-US" sz="1100">
                <a:solidFill>
                  <a:schemeClr val="bg1">
                    <a:lumMod val="50000"/>
                  </a:schemeClr>
                </a:solidFill>
              </a:rPr>
              <a:t> Components of change may not add to the total population change due to the minor residual components in the Census Bureau’s Population Estimates</a:t>
            </a:r>
            <a:endParaRPr lang="en-US" sz="1100" b="1"/>
          </a:p>
        </p:txBody>
      </p:sp>
    </p:spTree>
    <p:extLst>
      <p:ext uri="{BB962C8B-B14F-4D97-AF65-F5344CB8AC3E}">
        <p14:creationId xmlns:p14="http://schemas.microsoft.com/office/powerpoint/2010/main" val="24555257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E28E9F4-61ED-3F75-F40C-9EA80FD2C16A}"/>
              </a:ext>
            </a:extLst>
          </p:cNvPr>
          <p:cNvSpPr txBox="1">
            <a:spLocks/>
          </p:cNvSpPr>
          <p:nvPr/>
        </p:nvSpPr>
        <p:spPr>
          <a:xfrm>
            <a:off x="387662" y="306087"/>
            <a:ext cx="4495837" cy="2339141"/>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2800" b="1" kern="1200">
                <a:solidFill>
                  <a:schemeClr val="tx1"/>
                </a:solidFill>
                <a:latin typeface="Arial" panose="020B0604020202020204" pitchFamily="34" charset="0"/>
                <a:ea typeface="+mj-ea"/>
                <a:cs typeface="Arial" panose="020B0604020202020204" pitchFamily="34" charset="0"/>
              </a:defRPr>
            </a:lvl1pPr>
          </a:lstStyle>
          <a:p>
            <a:r>
              <a:rPr lang="en-US" sz="4000">
                <a:latin typeface="Trade Gothic Next Heavy" panose="020B0903040303020004" pitchFamily="34" charset="0"/>
                <a:cs typeface="Arial"/>
              </a:rPr>
              <a:t>High net domestic migration persists in suburban counties</a:t>
            </a:r>
            <a:endParaRPr lang="en-US" sz="4000">
              <a:latin typeface="Trade Gothic Next Heavy" panose="020B0903040303020004" pitchFamily="34" charset="0"/>
            </a:endParaRPr>
          </a:p>
        </p:txBody>
      </p:sp>
      <p:pic>
        <p:nvPicPr>
          <p:cNvPr id="5" name="Picture 4" descr="Map of Texas counties showing estimated net domestic migration from 2024 to 2025, with net losses across much of South and West Texas and net gains concentrated in major metropolitan and suburban counties.">
            <a:extLst>
              <a:ext uri="{FF2B5EF4-FFF2-40B4-BE49-F238E27FC236}">
                <a16:creationId xmlns:a16="http://schemas.microsoft.com/office/drawing/2014/main" id="{22B0343A-37C0-C5AE-BA70-F2B993CF0CC4}"/>
              </a:ext>
            </a:extLst>
          </p:cNvPr>
          <p:cNvPicPr>
            <a:picLocks noChangeAspect="1"/>
          </p:cNvPicPr>
          <p:nvPr/>
        </p:nvPicPr>
        <p:blipFill>
          <a:blip r:embed="rId3">
            <a:extLst>
              <a:ext uri="{28A0092B-C50C-407E-A947-70E740481C1C}">
                <a14:useLocalDpi xmlns:a14="http://schemas.microsoft.com/office/drawing/2010/main" val="0"/>
              </a:ext>
            </a:extLst>
          </a:blip>
          <a:srcRect l="4093" t="2396" r="9738" b="2293"/>
          <a:stretch>
            <a:fillRect/>
          </a:stretch>
        </p:blipFill>
        <p:spPr>
          <a:xfrm>
            <a:off x="4838159" y="105679"/>
            <a:ext cx="7231490" cy="6180821"/>
          </a:xfrm>
          <a:prstGeom prst="rect">
            <a:avLst/>
          </a:prstGeom>
        </p:spPr>
      </p:pic>
      <p:sp>
        <p:nvSpPr>
          <p:cNvPr id="2" name="Title 1">
            <a:extLst>
              <a:ext uri="{FF2B5EF4-FFF2-40B4-BE49-F238E27FC236}">
                <a16:creationId xmlns:a16="http://schemas.microsoft.com/office/drawing/2014/main" id="{84AE8AC1-1457-E261-197D-248736751BF8}"/>
              </a:ext>
            </a:extLst>
          </p:cNvPr>
          <p:cNvSpPr>
            <a:spLocks noGrp="1"/>
          </p:cNvSpPr>
          <p:nvPr>
            <p:ph type="title"/>
          </p:nvPr>
        </p:nvSpPr>
        <p:spPr>
          <a:xfrm>
            <a:off x="8926286" y="264783"/>
            <a:ext cx="3004457" cy="1095931"/>
          </a:xfrm>
        </p:spPr>
        <p:txBody>
          <a:bodyPr>
            <a:normAutofit fontScale="90000"/>
          </a:bodyPr>
          <a:lstStyle/>
          <a:p>
            <a:r>
              <a:rPr lang="en-US" sz="1800"/>
              <a:t>Estimates Net Domestic Migration Across Texas Counties</a:t>
            </a:r>
            <a:br>
              <a:rPr lang="en-US" sz="1800"/>
            </a:br>
            <a:r>
              <a:rPr lang="en-US" sz="1800" b="0" i="1"/>
              <a:t>From July 1, 2024 to</a:t>
            </a:r>
            <a:br>
              <a:rPr lang="en-US" sz="1800" b="0" i="1"/>
            </a:br>
            <a:r>
              <a:rPr lang="en-US" sz="1800" b="0" i="1"/>
              <a:t>July 1, 2025</a:t>
            </a:r>
            <a:endParaRPr lang="en-US" sz="1800"/>
          </a:p>
        </p:txBody>
      </p:sp>
      <p:sp>
        <p:nvSpPr>
          <p:cNvPr id="10" name="Text Placeholder 3">
            <a:extLst>
              <a:ext uri="{FF2B5EF4-FFF2-40B4-BE49-F238E27FC236}">
                <a16:creationId xmlns:a16="http://schemas.microsoft.com/office/drawing/2014/main" id="{56F79B11-5204-26DA-F5FC-B071A5266DDD}"/>
              </a:ext>
            </a:extLst>
          </p:cNvPr>
          <p:cNvSpPr txBox="1">
            <a:spLocks/>
          </p:cNvSpPr>
          <p:nvPr/>
        </p:nvSpPr>
        <p:spPr>
          <a:xfrm>
            <a:off x="387661" y="4083557"/>
            <a:ext cx="4369395" cy="4424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Texas saw its</a:t>
            </a:r>
          </a:p>
        </p:txBody>
      </p:sp>
      <p:sp>
        <p:nvSpPr>
          <p:cNvPr id="6" name="Text Placeholder 3">
            <a:extLst>
              <a:ext uri="{FF2B5EF4-FFF2-40B4-BE49-F238E27FC236}">
                <a16:creationId xmlns:a16="http://schemas.microsoft.com/office/drawing/2014/main" id="{D5BC1192-A8D7-598F-E4DA-FD4073AD7D66}"/>
              </a:ext>
            </a:extLst>
          </p:cNvPr>
          <p:cNvSpPr txBox="1">
            <a:spLocks/>
          </p:cNvSpPr>
          <p:nvPr/>
        </p:nvSpPr>
        <p:spPr>
          <a:xfrm>
            <a:off x="387662" y="4465865"/>
            <a:ext cx="4450497" cy="119742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400" b="1">
                <a:solidFill>
                  <a:schemeClr val="accent1"/>
                </a:solidFill>
                <a:latin typeface="Trade Gothic Next Heavy" panose="020B0903040303020004" pitchFamily="34" charset="0"/>
                <a:cs typeface="Aktiv Grotesk Ex XBold" panose="020B0904020203020204" pitchFamily="34" charset="0"/>
              </a:rPr>
              <a:t>lowest domestic migration </a:t>
            </a:r>
            <a:endParaRPr lang="en-US" sz="4400">
              <a:solidFill>
                <a:schemeClr val="accent1"/>
              </a:solidFill>
              <a:latin typeface="Trade Gothic Next Heavy" panose="020B0903040303020004" pitchFamily="34" charset="0"/>
              <a:cs typeface="Aktiv Grotesk Ex XBold" panose="020B0904020203020204" pitchFamily="34" charset="0"/>
            </a:endParaRPr>
          </a:p>
        </p:txBody>
      </p:sp>
      <p:sp>
        <p:nvSpPr>
          <p:cNvPr id="7" name="Text Placeholder 3">
            <a:extLst>
              <a:ext uri="{FF2B5EF4-FFF2-40B4-BE49-F238E27FC236}">
                <a16:creationId xmlns:a16="http://schemas.microsoft.com/office/drawing/2014/main" id="{B0832F78-3471-2B88-E682-2D194E4ECF79}"/>
              </a:ext>
            </a:extLst>
          </p:cNvPr>
          <p:cNvSpPr txBox="1">
            <a:spLocks/>
          </p:cNvSpPr>
          <p:nvPr/>
        </p:nvSpPr>
        <p:spPr>
          <a:xfrm>
            <a:off x="387661" y="5793782"/>
            <a:ext cx="4369395" cy="4927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t>in over a decade.</a:t>
            </a:r>
          </a:p>
        </p:txBody>
      </p:sp>
      <p:sp>
        <p:nvSpPr>
          <p:cNvPr id="3" name="Content Placeholder 2">
            <a:extLst>
              <a:ext uri="{FF2B5EF4-FFF2-40B4-BE49-F238E27FC236}">
                <a16:creationId xmlns:a16="http://schemas.microsoft.com/office/drawing/2014/main" id="{57ACE27E-EA3F-2E11-571E-4F70E4740480}"/>
              </a:ext>
            </a:extLst>
          </p:cNvPr>
          <p:cNvSpPr>
            <a:spLocks noGrp="1"/>
          </p:cNvSpPr>
          <p:nvPr>
            <p:ph sz="quarter" idx="13"/>
          </p:nvPr>
        </p:nvSpPr>
        <p:spPr/>
        <p:txBody>
          <a:bodyPr/>
          <a:lstStyle/>
          <a:p>
            <a:r>
              <a:rPr lang="en-US" b="1"/>
              <a:t>Source: </a:t>
            </a:r>
            <a:r>
              <a:rPr lang="en-US"/>
              <a:t>U.S. Census Bureau, Vintage 2025 Population Estimates</a:t>
            </a:r>
          </a:p>
        </p:txBody>
      </p:sp>
    </p:spTree>
    <p:extLst>
      <p:ext uri="{BB962C8B-B14F-4D97-AF65-F5344CB8AC3E}">
        <p14:creationId xmlns:p14="http://schemas.microsoft.com/office/powerpoint/2010/main" val="26293386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3FD955D-F564-4BF3-8D26-DA04796FD5C7}"/>
              </a:ext>
            </a:extLst>
          </p:cNvPr>
          <p:cNvSpPr>
            <a:spLocks noGrp="1"/>
          </p:cNvSpPr>
          <p:nvPr>
            <p:ph type="title"/>
          </p:nvPr>
        </p:nvSpPr>
        <p:spPr>
          <a:xfrm>
            <a:off x="279364" y="532411"/>
            <a:ext cx="4773225" cy="1741293"/>
          </a:xfrm>
        </p:spPr>
        <p:txBody>
          <a:bodyPr>
            <a:noAutofit/>
          </a:bodyPr>
          <a:lstStyle/>
          <a:p>
            <a:pPr algn="l"/>
            <a:r>
              <a:rPr lang="en-US" sz="4000" b="1" dirty="0">
                <a:latin typeface="Trade Gothic Next Heavy" panose="020B0903040303020004" pitchFamily="34" charset="0"/>
                <a:cs typeface="Arial"/>
              </a:rPr>
              <a:t>A majority of Texas counties saw more deaths than births</a:t>
            </a:r>
            <a:endParaRPr lang="en-US" sz="4000" b="1" dirty="0">
              <a:latin typeface="Trade Gothic Next Heavy" panose="020B0903040303020004" pitchFamily="34" charset="0"/>
            </a:endParaRPr>
          </a:p>
        </p:txBody>
      </p:sp>
      <p:sp>
        <p:nvSpPr>
          <p:cNvPr id="19" name="Text Placeholder 3">
            <a:extLst>
              <a:ext uri="{FF2B5EF4-FFF2-40B4-BE49-F238E27FC236}">
                <a16:creationId xmlns:a16="http://schemas.microsoft.com/office/drawing/2014/main" id="{00AC7B9F-AFCF-0327-BEDD-00AE6B783827}"/>
              </a:ext>
            </a:extLst>
          </p:cNvPr>
          <p:cNvSpPr txBox="1">
            <a:spLocks/>
          </p:cNvSpPr>
          <p:nvPr/>
        </p:nvSpPr>
        <p:spPr>
          <a:xfrm>
            <a:off x="387663" y="3463924"/>
            <a:ext cx="2558824" cy="81875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6000" b="1" dirty="0">
                <a:solidFill>
                  <a:schemeClr val="accent1"/>
                </a:solidFill>
                <a:latin typeface="Trade Gothic Next Heavy" panose="020B0903040303020004" pitchFamily="34" charset="0"/>
                <a:cs typeface="Aktiv Grotesk Ex XBold" panose="020B0904020203020204" pitchFamily="34" charset="0"/>
              </a:rPr>
              <a:t>134</a:t>
            </a:r>
            <a:endParaRPr lang="en-US" sz="6000" dirty="0">
              <a:solidFill>
                <a:schemeClr val="accent1"/>
              </a:solidFill>
              <a:latin typeface="Trade Gothic Next Heavy" panose="020B0903040303020004" pitchFamily="34" charset="0"/>
              <a:cs typeface="Aktiv Grotesk Ex XBold" panose="020B0904020203020204" pitchFamily="34" charset="0"/>
            </a:endParaRPr>
          </a:p>
        </p:txBody>
      </p:sp>
      <p:sp>
        <p:nvSpPr>
          <p:cNvPr id="20" name="Text Placeholder 3">
            <a:extLst>
              <a:ext uri="{FF2B5EF4-FFF2-40B4-BE49-F238E27FC236}">
                <a16:creationId xmlns:a16="http://schemas.microsoft.com/office/drawing/2014/main" id="{AB71F1BD-5D23-44EF-8426-75766B36ADB9}"/>
              </a:ext>
            </a:extLst>
          </p:cNvPr>
          <p:cNvSpPr txBox="1">
            <a:spLocks/>
          </p:cNvSpPr>
          <p:nvPr/>
        </p:nvSpPr>
        <p:spPr>
          <a:xfrm>
            <a:off x="387664" y="4287378"/>
            <a:ext cx="4173008" cy="17246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counties experienced natural population decline, with most located in rural areas.</a:t>
            </a:r>
            <a:endParaRPr lang="en-US" sz="2400" dirty="0"/>
          </a:p>
        </p:txBody>
      </p:sp>
      <p:pic>
        <p:nvPicPr>
          <p:cNvPr id="22" name="Picture 21" descr="Choropleth map of Texas counties showing estimated natural population change from July 2024 to July 2025. Counties are shaded from brown (population decrease or no natural change) to teal (highest natural increase), with the strongest gains concentrated around major metropolitan areas such as Dallas-Fort Worth, Houston, Austin, and the Rio Grande Valley.">
            <a:extLst>
              <a:ext uri="{FF2B5EF4-FFF2-40B4-BE49-F238E27FC236}">
                <a16:creationId xmlns:a16="http://schemas.microsoft.com/office/drawing/2014/main" id="{6FEF823F-BC23-8F9F-E2CA-0F9574E01D1F}"/>
              </a:ext>
            </a:extLst>
          </p:cNvPr>
          <p:cNvPicPr>
            <a:picLocks noChangeAspect="1"/>
          </p:cNvPicPr>
          <p:nvPr/>
        </p:nvPicPr>
        <p:blipFill>
          <a:blip r:embed="rId3">
            <a:extLst>
              <a:ext uri="{28A0092B-C50C-407E-A947-70E740481C1C}">
                <a14:useLocalDpi xmlns:a14="http://schemas.microsoft.com/office/drawing/2010/main" val="0"/>
              </a:ext>
            </a:extLst>
          </a:blip>
          <a:srcRect l="2120" r="9759"/>
          <a:stretch>
            <a:fillRect/>
          </a:stretch>
        </p:blipFill>
        <p:spPr>
          <a:xfrm>
            <a:off x="5173042" y="-24653"/>
            <a:ext cx="7042538" cy="6175543"/>
          </a:xfrm>
          <a:prstGeom prst="rect">
            <a:avLst/>
          </a:prstGeom>
        </p:spPr>
      </p:pic>
      <p:sp>
        <p:nvSpPr>
          <p:cNvPr id="23" name="TextBox 22">
            <a:extLst>
              <a:ext uri="{FF2B5EF4-FFF2-40B4-BE49-F238E27FC236}">
                <a16:creationId xmlns:a16="http://schemas.microsoft.com/office/drawing/2014/main" id="{17652E85-DA3E-AA49-A3DE-BA88C9CC6318}"/>
              </a:ext>
            </a:extLst>
          </p:cNvPr>
          <p:cNvSpPr txBox="1"/>
          <p:nvPr/>
        </p:nvSpPr>
        <p:spPr>
          <a:xfrm>
            <a:off x="9122617" y="360730"/>
            <a:ext cx="3069383" cy="923330"/>
          </a:xfrm>
          <a:prstGeom prst="rect">
            <a:avLst/>
          </a:prstGeom>
          <a:noFill/>
        </p:spPr>
        <p:txBody>
          <a:bodyPr wrap="square" rtlCol="0">
            <a:spAutoFit/>
          </a:bodyPr>
          <a:lstStyle/>
          <a:p>
            <a:r>
              <a:rPr lang="en-US" b="1" dirty="0"/>
              <a:t>Estimates Natural Change Across Texas Counties</a:t>
            </a:r>
          </a:p>
          <a:p>
            <a:r>
              <a:rPr lang="en-US" dirty="0"/>
              <a:t>From July 2024 to July 2025</a:t>
            </a:r>
          </a:p>
        </p:txBody>
      </p:sp>
      <p:sp>
        <p:nvSpPr>
          <p:cNvPr id="8" name="Content Placeholder 4">
            <a:extLst>
              <a:ext uri="{FF2B5EF4-FFF2-40B4-BE49-F238E27FC236}">
                <a16:creationId xmlns:a16="http://schemas.microsoft.com/office/drawing/2014/main" id="{20740A07-E516-07D1-8711-FEDAA326EFE6}"/>
              </a:ext>
            </a:extLst>
          </p:cNvPr>
          <p:cNvSpPr txBox="1">
            <a:spLocks/>
          </p:cNvSpPr>
          <p:nvPr/>
        </p:nvSpPr>
        <p:spPr>
          <a:xfrm>
            <a:off x="179388" y="6378272"/>
            <a:ext cx="9459912" cy="27699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100" b="1"/>
              <a:t>Source: </a:t>
            </a:r>
            <a:r>
              <a:rPr lang="en-US" sz="1100">
                <a:solidFill>
                  <a:schemeClr val="bg1">
                    <a:lumMod val="50000"/>
                  </a:schemeClr>
                </a:solidFill>
                <a:latin typeface="Arial" panose="020B0604020202020204" pitchFamily="34" charset="0"/>
                <a:cs typeface="Arial" panose="020B0604020202020204" pitchFamily="34" charset="0"/>
              </a:rPr>
              <a:t>U.S. Census Bureau, Vintage 2025 Population Estimates</a:t>
            </a:r>
          </a:p>
        </p:txBody>
      </p:sp>
    </p:spTree>
    <p:extLst>
      <p:ext uri="{BB962C8B-B14F-4D97-AF65-F5344CB8AC3E}">
        <p14:creationId xmlns:p14="http://schemas.microsoft.com/office/powerpoint/2010/main" val="3774564496"/>
      </p:ext>
    </p:extLst>
  </p:cSld>
  <p:clrMapOvr>
    <a:masterClrMapping/>
  </p:clrMapOvr>
  <mc:AlternateContent xmlns:mc="http://schemas.openxmlformats.org/markup-compatibility/2006" xmlns:p14="http://schemas.microsoft.com/office/powerpoint/2010/main">
    <mc:Choice Requires="p14">
      <p:transition spd="slow" p14:dur="2000" advClick="0" advTm="1126"/>
    </mc:Choice>
    <mc:Fallback xmlns="">
      <p:transition spd="slow" advClick="0" advTm="1126"/>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0365E-B877-FEE9-5A8E-686342417D1A}"/>
              </a:ext>
            </a:extLst>
          </p:cNvPr>
          <p:cNvSpPr>
            <a:spLocks noGrp="1"/>
          </p:cNvSpPr>
          <p:nvPr>
            <p:ph type="title"/>
          </p:nvPr>
        </p:nvSpPr>
        <p:spPr>
          <a:xfrm>
            <a:off x="-141149" y="195176"/>
            <a:ext cx="12192000" cy="1061357"/>
          </a:xfrm>
        </p:spPr>
        <p:txBody>
          <a:bodyPr>
            <a:normAutofit/>
          </a:bodyPr>
          <a:lstStyle/>
          <a:p>
            <a:r>
              <a:rPr lang="en-US" sz="2800" b="1">
                <a:latin typeface="Aptos" panose="020B0004020202020204" pitchFamily="34" charset="0"/>
              </a:rPr>
              <a:t>Texas Fertility Rates, 2007-2024</a:t>
            </a:r>
            <a:br>
              <a:rPr lang="en-US" sz="2800" b="1">
                <a:latin typeface="Aptos" panose="020B0004020202020204" pitchFamily="34" charset="0"/>
              </a:rPr>
            </a:br>
            <a:r>
              <a:rPr lang="en-US" sz="2400" b="0">
                <a:latin typeface="Aptos" panose="020B0004020202020204" pitchFamily="34" charset="0"/>
              </a:rPr>
              <a:t>Births per 1,000 women aged</a:t>
            </a:r>
            <a:r>
              <a:rPr lang="en-US" sz="2400" b="0" baseline="0">
                <a:latin typeface="Aptos" panose="020B0004020202020204" pitchFamily="34" charset="0"/>
              </a:rPr>
              <a:t> 15-44</a:t>
            </a:r>
            <a:r>
              <a:rPr lang="en-US" sz="2400" b="0">
                <a:latin typeface="Aptos" panose="020B0004020202020204" pitchFamily="34" charset="0"/>
              </a:rPr>
              <a:t> </a:t>
            </a:r>
            <a:endParaRPr lang="en-US" b="0">
              <a:latin typeface="Aptos" panose="020B0004020202020204" pitchFamily="34" charset="0"/>
            </a:endParaRPr>
          </a:p>
        </p:txBody>
      </p:sp>
      <p:sp>
        <p:nvSpPr>
          <p:cNvPr id="4" name="Content Placeholder 3">
            <a:extLst>
              <a:ext uri="{FF2B5EF4-FFF2-40B4-BE49-F238E27FC236}">
                <a16:creationId xmlns:a16="http://schemas.microsoft.com/office/drawing/2014/main" id="{4A0E0E39-3896-1440-ABB7-7156709E7C8B}"/>
              </a:ext>
            </a:extLst>
          </p:cNvPr>
          <p:cNvSpPr>
            <a:spLocks noGrp="1"/>
          </p:cNvSpPr>
          <p:nvPr>
            <p:ph sz="quarter" idx="13"/>
          </p:nvPr>
        </p:nvSpPr>
        <p:spPr/>
        <p:txBody>
          <a:bodyPr/>
          <a:lstStyle/>
          <a:p>
            <a:r>
              <a:rPr lang="en-US" sz="1000" b="1" kern="900">
                <a:solidFill>
                  <a:schemeClr val="bg1">
                    <a:lumMod val="50000"/>
                  </a:schemeClr>
                </a:solidFill>
                <a:latin typeface="Arial" panose="020B0604020202020204" pitchFamily="34" charset="0"/>
                <a:cs typeface="Arial" panose="020B0604020202020204" pitchFamily="34" charset="0"/>
              </a:rPr>
              <a:t>Source</a:t>
            </a:r>
            <a:r>
              <a:rPr lang="en-US" sz="1000" kern="900">
                <a:solidFill>
                  <a:schemeClr val="bg1">
                    <a:lumMod val="50000"/>
                  </a:schemeClr>
                </a:solidFill>
                <a:latin typeface="Arial" panose="020B0604020202020204" pitchFamily="34" charset="0"/>
                <a:cs typeface="Arial" panose="020B0604020202020204" pitchFamily="34" charset="0"/>
              </a:rPr>
              <a:t>: Centers for Disease Control and Prevention, National Center for Health Statistics. Natality on CDC WONDER Online Database, 2007-2024.</a:t>
            </a:r>
          </a:p>
        </p:txBody>
      </p:sp>
      <p:graphicFrame>
        <p:nvGraphicFramePr>
          <p:cNvPr id="13" name="Content Placeholder 12" descr="Line graph showing U.S. birth rates per 1,000 women ages 15–44 from 2007 to 2024 by race and ethnicity. Four lines are shown: Hispanic or Latino (blue), Asian or Pacific Islander, not Hispanic (orange), Black or African American, not Hispanic (green), and White, not Hispanic (yellow). Hispanic or Latino women have the highest birth rates throughout the period, declining from about 102.9 in 2007 to around 70.9 in 2024. Asian or Pacific Islander, Black, and White women show lower and more similar rates, all generally declining from the mid‑60s in 2007 to roughly 53.1 (Asian or Pacific Islander), 48.7 (Black or African American), and 52.0 (White) by 2024. A vertical dashed line marks the year 2020. Overall, all groups experience a long-term decline in birth rates, with slight increases after 2021 for some groups.">
            <a:extLst>
              <a:ext uri="{FF2B5EF4-FFF2-40B4-BE49-F238E27FC236}">
                <a16:creationId xmlns:a16="http://schemas.microsoft.com/office/drawing/2014/main" id="{94F92421-F1E1-5B8E-9719-7FF1F231AFF7}"/>
              </a:ext>
            </a:extLst>
          </p:cNvPr>
          <p:cNvGraphicFramePr>
            <a:graphicFrameLocks noGrp="1"/>
          </p:cNvGraphicFramePr>
          <p:nvPr>
            <p:ph idx="1"/>
          </p:nvPr>
        </p:nvGraphicFramePr>
        <p:xfrm>
          <a:off x="440872" y="1177365"/>
          <a:ext cx="11201294" cy="461701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99566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238A97-D241-49A1-E3D9-C65FE3CF0054}"/>
              </a:ext>
            </a:extLst>
          </p:cNvPr>
          <p:cNvSpPr>
            <a:spLocks noGrp="1"/>
          </p:cNvSpPr>
          <p:nvPr>
            <p:ph type="title"/>
          </p:nvPr>
        </p:nvSpPr>
        <p:spPr/>
        <p:txBody>
          <a:bodyPr/>
          <a:lstStyle/>
          <a:p>
            <a:r>
              <a:rPr lang="en-US"/>
              <a:t>Texas Fertility Rates by Age Group of Mothers, 2009 and 2024</a:t>
            </a:r>
          </a:p>
        </p:txBody>
      </p:sp>
      <p:sp>
        <p:nvSpPr>
          <p:cNvPr id="2" name="Rectangle 1">
            <a:extLst>
              <a:ext uri="{FF2B5EF4-FFF2-40B4-BE49-F238E27FC236}">
                <a16:creationId xmlns:a16="http://schemas.microsoft.com/office/drawing/2014/main" id="{5915B7FA-40AD-4062-A96F-733EF2BEB95B}"/>
              </a:ext>
            </a:extLst>
          </p:cNvPr>
          <p:cNvSpPr/>
          <p:nvPr/>
        </p:nvSpPr>
        <p:spPr>
          <a:xfrm>
            <a:off x="180108" y="6369703"/>
            <a:ext cx="10283537" cy="42575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US" sz="1000" b="1" i="0" u="none" strike="noStrike" kern="900" cap="none" spc="0" normalizeH="0" baseline="0" noProof="0">
                <a:ln>
                  <a:noFill/>
                </a:ln>
                <a:solidFill>
                  <a:prstClr val="white">
                    <a:lumMod val="50000"/>
                  </a:prstClr>
                </a:solidFill>
                <a:effectLst/>
                <a:uLnTx/>
                <a:uFillTx/>
                <a:latin typeface="Arial" panose="020B0604020202020204" pitchFamily="34" charset="0"/>
                <a:ea typeface="+mn-ea"/>
                <a:cs typeface="Arial" panose="020B0604020202020204" pitchFamily="34" charset="0"/>
              </a:rPr>
              <a:t>Note: </a:t>
            </a:r>
            <a:r>
              <a:rPr kumimoji="0" lang="en-US" sz="1000" b="0" i="0" u="none" strike="noStrike" kern="900" cap="none" spc="0" normalizeH="0" baseline="0" noProof="0">
                <a:ln>
                  <a:noFill/>
                </a:ln>
                <a:solidFill>
                  <a:prstClr val="white">
                    <a:lumMod val="50000"/>
                  </a:prstClr>
                </a:solidFill>
                <a:effectLst/>
                <a:uLnTx/>
                <a:uFillTx/>
                <a:latin typeface="Arial" panose="020B0604020202020204" pitchFamily="34" charset="0"/>
                <a:ea typeface="+mn-ea"/>
                <a:cs typeface="Arial" panose="020B0604020202020204" pitchFamily="34" charset="0"/>
              </a:rPr>
              <a:t>Birth rate is expressed as births per 1,000 women ages 15–44 during the calendar year. </a:t>
            </a:r>
          </a:p>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US" sz="1000" b="1" i="0" u="none" strike="noStrike" kern="900" cap="none" spc="0" normalizeH="0" baseline="0" noProof="0">
                <a:ln>
                  <a:noFill/>
                </a:ln>
                <a:solidFill>
                  <a:prstClr val="white">
                    <a:lumMod val="50000"/>
                  </a:prstClr>
                </a:solidFill>
                <a:effectLst/>
                <a:uLnTx/>
                <a:uFillTx/>
                <a:latin typeface="Arial" panose="020B0604020202020204" pitchFamily="34" charset="0"/>
                <a:ea typeface="+mn-ea"/>
                <a:cs typeface="Arial" panose="020B0604020202020204" pitchFamily="34" charset="0"/>
              </a:rPr>
              <a:t>Source: </a:t>
            </a:r>
            <a:r>
              <a:rPr kumimoji="0" lang="en-US" sz="1000" b="0" i="0" u="none" strike="noStrike" kern="900" cap="none" spc="0" normalizeH="0" baseline="0" noProof="0">
                <a:ln>
                  <a:noFill/>
                </a:ln>
                <a:solidFill>
                  <a:prstClr val="white">
                    <a:lumMod val="50000"/>
                  </a:prstClr>
                </a:solidFill>
                <a:effectLst/>
                <a:uLnTx/>
                <a:uFillTx/>
                <a:latin typeface="Arial" panose="020B0604020202020204" pitchFamily="34" charset="0"/>
                <a:ea typeface="+mn-ea"/>
                <a:cs typeface="Arial" panose="020B0604020202020204" pitchFamily="34" charset="0"/>
              </a:rPr>
              <a:t>Centers for Disease Control and Prevention, National Center for Health Statistics.</a:t>
            </a:r>
          </a:p>
        </p:txBody>
      </p:sp>
      <p:sp>
        <p:nvSpPr>
          <p:cNvPr id="4" name="Slide Number Placeholder 3">
            <a:extLst>
              <a:ext uri="{FF2B5EF4-FFF2-40B4-BE49-F238E27FC236}">
                <a16:creationId xmlns:a16="http://schemas.microsoft.com/office/drawing/2014/main" id="{72661845-8FCC-4ADD-814E-FD58F4FE5B9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041240-ECAE-4494-9DAC-38E9F7D3A8CC}"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graphicFrame>
        <p:nvGraphicFramePr>
          <p:cNvPr id="6" name="Chart 5" descr="Bar chart comparing Texas fertility rates by mothers’ age group in 2009 and 2024, showing large declines among teens and ages 20–29, little change for ages 30–34, and modest increases among ages 35–44, indicating a shift toward older maternal ages.">
            <a:extLst>
              <a:ext uri="{FF2B5EF4-FFF2-40B4-BE49-F238E27FC236}">
                <a16:creationId xmlns:a16="http://schemas.microsoft.com/office/drawing/2014/main" id="{F0F94A42-A3BC-281A-B617-7230F3540618}"/>
              </a:ext>
            </a:extLst>
          </p:cNvPr>
          <p:cNvGraphicFramePr>
            <a:graphicFrameLocks/>
          </p:cNvGraphicFramePr>
          <p:nvPr/>
        </p:nvGraphicFramePr>
        <p:xfrm>
          <a:off x="920535" y="1036940"/>
          <a:ext cx="10612704" cy="511272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620036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C2107-7FB2-4ACE-BC7E-6206A4F75D01}"/>
              </a:ext>
            </a:extLst>
          </p:cNvPr>
          <p:cNvSpPr>
            <a:spLocks noGrp="1"/>
          </p:cNvSpPr>
          <p:nvPr>
            <p:ph type="ctrTitle"/>
          </p:nvPr>
        </p:nvSpPr>
        <p:spPr>
          <a:xfrm>
            <a:off x="621440" y="3319096"/>
            <a:ext cx="9688198" cy="2025308"/>
          </a:xfrm>
        </p:spPr>
        <p:txBody>
          <a:bodyPr>
            <a:normAutofit fontScale="90000"/>
          </a:bodyPr>
          <a:lstStyle/>
          <a:p>
            <a:pPr marL="0" indent="0"/>
            <a:r>
              <a:rPr lang="en-US" sz="5400" dirty="0"/>
              <a:t>Social and Economic Characteristics</a:t>
            </a:r>
            <a:br>
              <a:rPr lang="en-US" sz="5400" dirty="0"/>
            </a:br>
            <a:br>
              <a:rPr lang="en-US" sz="5400" dirty="0"/>
            </a:br>
            <a:r>
              <a:rPr lang="en-US" sz="4900" dirty="0"/>
              <a:t>Williamson County</a:t>
            </a:r>
          </a:p>
        </p:txBody>
      </p:sp>
    </p:spTree>
    <p:extLst>
      <p:ext uri="{BB962C8B-B14F-4D97-AF65-F5344CB8AC3E}">
        <p14:creationId xmlns:p14="http://schemas.microsoft.com/office/powerpoint/2010/main" val="8273142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445AA1E-6F4C-D642-B541-044AF0589D38}"/>
              </a:ext>
            </a:extLst>
          </p:cNvPr>
          <p:cNvSpPr txBox="1">
            <a:spLocks noGrp="1"/>
          </p:cNvSpPr>
          <p:nvPr>
            <p:ph type="title" idx="4294967295"/>
          </p:nvPr>
        </p:nvSpPr>
        <p:spPr>
          <a:xfrm>
            <a:off x="507498" y="0"/>
            <a:ext cx="10515600" cy="102389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200" b="1" i="0" u="none" strike="noStrike" kern="1200" cap="none" spc="0" normalizeH="0" baseline="0" noProof="0" dirty="0">
                <a:ln>
                  <a:noFill/>
                </a:ln>
                <a:solidFill>
                  <a:schemeClr val="tx1"/>
                </a:solidFill>
                <a:effectLst/>
                <a:uLnTx/>
                <a:uFillTx/>
                <a:latin typeface="+mn-lt"/>
                <a:ea typeface="+mj-ea"/>
                <a:cs typeface="Arial" panose="020B0604020202020204" pitchFamily="34" charset="0"/>
              </a:rPr>
              <a:t>Williamson County 2000-2020</a:t>
            </a:r>
          </a:p>
        </p:txBody>
      </p:sp>
      <p:sp>
        <p:nvSpPr>
          <p:cNvPr id="10" name="TextBox 9">
            <a:extLst>
              <a:ext uri="{FF2B5EF4-FFF2-40B4-BE49-F238E27FC236}">
                <a16:creationId xmlns:a16="http://schemas.microsoft.com/office/drawing/2014/main" id="{FC8AD8EE-811C-0E82-B4E8-D86CF0EF374E}"/>
              </a:ext>
            </a:extLst>
          </p:cNvPr>
          <p:cNvSpPr txBox="1"/>
          <p:nvPr/>
        </p:nvSpPr>
        <p:spPr>
          <a:xfrm>
            <a:off x="1807028" y="1170950"/>
            <a:ext cx="2423885" cy="954107"/>
          </a:xfrm>
          <a:prstGeom prst="rect">
            <a:avLst/>
          </a:prstGeom>
          <a:noFill/>
        </p:spPr>
        <p:txBody>
          <a:bodyPr wrap="square" rtlCol="0">
            <a:spAutoFit/>
          </a:bodyPr>
          <a:lstStyle/>
          <a:p>
            <a:pPr algn="ctr"/>
            <a:r>
              <a:rPr lang="en-US" sz="2800" b="1" dirty="0"/>
              <a:t>2000</a:t>
            </a:r>
          </a:p>
          <a:p>
            <a:pPr algn="ctr"/>
            <a:r>
              <a:rPr lang="en-US" sz="2800" b="1" dirty="0"/>
              <a:t>Pop. 249,967 </a:t>
            </a:r>
          </a:p>
        </p:txBody>
      </p:sp>
      <p:sp>
        <p:nvSpPr>
          <p:cNvPr id="14" name="TextBox 13">
            <a:extLst>
              <a:ext uri="{FF2B5EF4-FFF2-40B4-BE49-F238E27FC236}">
                <a16:creationId xmlns:a16="http://schemas.microsoft.com/office/drawing/2014/main" id="{E3E1CF98-A060-6993-B60F-D4E9BAC12C56}"/>
              </a:ext>
            </a:extLst>
          </p:cNvPr>
          <p:cNvSpPr txBox="1"/>
          <p:nvPr/>
        </p:nvSpPr>
        <p:spPr>
          <a:xfrm>
            <a:off x="5096972" y="1170950"/>
            <a:ext cx="2423885" cy="954107"/>
          </a:xfrm>
          <a:prstGeom prst="rect">
            <a:avLst/>
          </a:prstGeom>
          <a:noFill/>
        </p:spPr>
        <p:txBody>
          <a:bodyPr wrap="square" rtlCol="0">
            <a:spAutoFit/>
          </a:bodyPr>
          <a:lstStyle/>
          <a:p>
            <a:pPr algn="ctr"/>
            <a:r>
              <a:rPr lang="en-US" sz="2800" b="1" dirty="0"/>
              <a:t>2010</a:t>
            </a:r>
          </a:p>
          <a:p>
            <a:pPr algn="ctr"/>
            <a:r>
              <a:rPr lang="en-US" sz="2800" b="1" dirty="0"/>
              <a:t>Pop. 422,679 </a:t>
            </a:r>
          </a:p>
        </p:txBody>
      </p:sp>
      <p:sp>
        <p:nvSpPr>
          <p:cNvPr id="13" name="TextBox 12">
            <a:extLst>
              <a:ext uri="{FF2B5EF4-FFF2-40B4-BE49-F238E27FC236}">
                <a16:creationId xmlns:a16="http://schemas.microsoft.com/office/drawing/2014/main" id="{C1E11420-E131-184A-1637-17E073F793DC}"/>
              </a:ext>
            </a:extLst>
          </p:cNvPr>
          <p:cNvSpPr txBox="1"/>
          <p:nvPr/>
        </p:nvSpPr>
        <p:spPr>
          <a:xfrm>
            <a:off x="8599213" y="1155732"/>
            <a:ext cx="2423885" cy="954107"/>
          </a:xfrm>
          <a:prstGeom prst="rect">
            <a:avLst/>
          </a:prstGeom>
          <a:noFill/>
        </p:spPr>
        <p:txBody>
          <a:bodyPr wrap="square" rtlCol="0">
            <a:spAutoFit/>
          </a:bodyPr>
          <a:lstStyle/>
          <a:p>
            <a:pPr algn="ctr"/>
            <a:r>
              <a:rPr lang="en-US" sz="2800" b="1" dirty="0"/>
              <a:t>2020</a:t>
            </a:r>
          </a:p>
          <a:p>
            <a:pPr algn="ctr"/>
            <a:r>
              <a:rPr lang="en-US" sz="2800" b="1" dirty="0"/>
              <a:t>Pop. 609,017 </a:t>
            </a:r>
          </a:p>
        </p:txBody>
      </p:sp>
      <p:pic>
        <p:nvPicPr>
          <p:cNvPr id="9" name="Picture 8" descr="Three pie charts showing the racial and ethnic composition of Williamson County in 2000, 2010, and 2020. The population grew from 249,967 in 2000 to 609,017 in 2020, while the Hispanic share increased from 17.2% to 24.2% and the non-Hispanic White share declined from 73.5% to 55.2%. The shares of non-Hispanic Asian, Black, and other populations also increased over the period.">
            <a:extLst>
              <a:ext uri="{FF2B5EF4-FFF2-40B4-BE49-F238E27FC236}">
                <a16:creationId xmlns:a16="http://schemas.microsoft.com/office/drawing/2014/main" id="{15611D25-E2B6-63BE-725A-20F8FD796422}"/>
              </a:ext>
            </a:extLst>
          </p:cNvPr>
          <p:cNvPicPr>
            <a:picLocks noChangeAspect="1"/>
          </p:cNvPicPr>
          <p:nvPr/>
        </p:nvPicPr>
        <p:blipFill>
          <a:blip r:embed="rId3"/>
          <a:srcRect t="13318"/>
          <a:stretch>
            <a:fillRect/>
          </a:stretch>
        </p:blipFill>
        <p:spPr>
          <a:xfrm>
            <a:off x="702612" y="2241681"/>
            <a:ext cx="10457865" cy="3542262"/>
          </a:xfrm>
          <a:prstGeom prst="rect">
            <a:avLst/>
          </a:prstGeom>
        </p:spPr>
      </p:pic>
      <p:sp>
        <p:nvSpPr>
          <p:cNvPr id="5" name="TextBox 4">
            <a:extLst>
              <a:ext uri="{FF2B5EF4-FFF2-40B4-BE49-F238E27FC236}">
                <a16:creationId xmlns:a16="http://schemas.microsoft.com/office/drawing/2014/main" id="{3D83C928-BF6F-FA27-009C-EFAD36909A17}"/>
              </a:ext>
            </a:extLst>
          </p:cNvPr>
          <p:cNvSpPr txBox="1"/>
          <p:nvPr/>
        </p:nvSpPr>
        <p:spPr>
          <a:xfrm>
            <a:off x="8491818" y="5810837"/>
            <a:ext cx="2965076" cy="646331"/>
          </a:xfrm>
          <a:prstGeom prst="rect">
            <a:avLst/>
          </a:prstGeom>
          <a:noFill/>
          <a:ln w="38100">
            <a:solidFill>
              <a:srgbClr val="FF0000"/>
            </a:solidFill>
          </a:ln>
        </p:spPr>
        <p:txBody>
          <a:bodyPr wrap="square" rtlCol="0">
            <a:spAutoFit/>
          </a:bodyPr>
          <a:lstStyle/>
          <a:p>
            <a:r>
              <a:rPr lang="en-US" b="1" dirty="0"/>
              <a:t>2025 Pop. 752,827</a:t>
            </a:r>
          </a:p>
          <a:p>
            <a:r>
              <a:rPr lang="en-US" b="1" dirty="0"/>
              <a:t>23.6% increase from 2020</a:t>
            </a:r>
          </a:p>
        </p:txBody>
      </p:sp>
      <p:sp>
        <p:nvSpPr>
          <p:cNvPr id="2" name="TextBox 1">
            <a:extLst>
              <a:ext uri="{FF2B5EF4-FFF2-40B4-BE49-F238E27FC236}">
                <a16:creationId xmlns:a16="http://schemas.microsoft.com/office/drawing/2014/main" id="{17ED7B45-DAB3-2F39-214D-5E77F26DBF4A}"/>
              </a:ext>
            </a:extLst>
          </p:cNvPr>
          <p:cNvSpPr txBox="1"/>
          <p:nvPr/>
        </p:nvSpPr>
        <p:spPr>
          <a:xfrm>
            <a:off x="1074056" y="6408057"/>
            <a:ext cx="5857903" cy="492443"/>
          </a:xfrm>
          <a:prstGeom prst="rect">
            <a:avLst/>
          </a:prstGeom>
          <a:noFill/>
        </p:spPr>
        <p:txBody>
          <a:bodyPr wrap="square" rtlCol="0">
            <a:spAutoFit/>
          </a:bodyPr>
          <a:lstStyle/>
          <a:p>
            <a:r>
              <a:rPr lang="en-US" sz="800" b="1" kern="1200" dirty="0">
                <a:solidFill>
                  <a:schemeClr val="bg1">
                    <a:lumMod val="50000"/>
                  </a:schemeClr>
                </a:solidFill>
                <a:latin typeface="+mn-lt"/>
                <a:ea typeface="+mn-ea"/>
                <a:cs typeface="+mn-cs"/>
              </a:rPr>
              <a:t>Source</a:t>
            </a:r>
            <a:r>
              <a:rPr lang="en-US" sz="800" kern="1200" dirty="0">
                <a:solidFill>
                  <a:schemeClr val="bg1">
                    <a:lumMod val="50000"/>
                  </a:schemeClr>
                </a:solidFill>
                <a:latin typeface="+mn-lt"/>
                <a:ea typeface="+mn-ea"/>
                <a:cs typeface="+mn-cs"/>
              </a:rPr>
              <a:t>: U.S. Census Bureau, Decennial Census P.L. 94-171 Redistricting Data, Vintage 2025 Population Estimates</a:t>
            </a:r>
          </a:p>
          <a:p>
            <a:endParaRPr lang="en-US" dirty="0"/>
          </a:p>
        </p:txBody>
      </p:sp>
    </p:spTree>
    <p:extLst>
      <p:ext uri="{BB962C8B-B14F-4D97-AF65-F5344CB8AC3E}">
        <p14:creationId xmlns:p14="http://schemas.microsoft.com/office/powerpoint/2010/main" val="1231764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2ABB9F-924B-9218-CC9B-EAAE1B07463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About the Texas Demographic Center</a:t>
            </a:r>
          </a:p>
        </p:txBody>
      </p:sp>
      <p:sp>
        <p:nvSpPr>
          <p:cNvPr id="19" name="Rectangle 18">
            <a:extLst>
              <a:ext uri="{FF2B5EF4-FFF2-40B4-BE49-F238E27FC236}">
                <a16:creationId xmlns:a16="http://schemas.microsoft.com/office/drawing/2014/main" id="{3960BF66-C09E-9F6D-010C-2061646AD210}"/>
              </a:ext>
              <a:ext uri="{C183D7F6-B498-43B3-948B-1728B52AA6E4}">
                <adec:decorative xmlns:adec="http://schemas.microsoft.com/office/drawing/2017/decorative" val="1"/>
              </a:ext>
            </a:extLst>
          </p:cNvPr>
          <p:cNvSpPr/>
          <p:nvPr/>
        </p:nvSpPr>
        <p:spPr>
          <a:xfrm>
            <a:off x="4154400" y="0"/>
            <a:ext cx="8037600"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A9DBB977-614A-7772-4D93-326C6C3ABF1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147" y="561810"/>
            <a:ext cx="3841052" cy="1643970"/>
          </a:xfrm>
          <a:prstGeom prst="rect">
            <a:avLst/>
          </a:prstGeom>
        </p:spPr>
      </p:pic>
      <p:sp>
        <p:nvSpPr>
          <p:cNvPr id="11" name="Content Placeholder 2">
            <a:extLst>
              <a:ext uri="{FF2B5EF4-FFF2-40B4-BE49-F238E27FC236}">
                <a16:creationId xmlns:a16="http://schemas.microsoft.com/office/drawing/2014/main" id="{20F77F15-8052-4AC5-AC54-551ABC9B0AC5}"/>
              </a:ext>
            </a:extLst>
          </p:cNvPr>
          <p:cNvSpPr txBox="1">
            <a:spLocks/>
          </p:cNvSpPr>
          <p:nvPr/>
        </p:nvSpPr>
        <p:spPr>
          <a:xfrm>
            <a:off x="639136" y="2946311"/>
            <a:ext cx="2683824" cy="757167"/>
          </a:xfrm>
          <a:prstGeom prst="rect">
            <a:avLst/>
          </a:prstGeom>
        </p:spPr>
        <p:txBody>
          <a:bodyPr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b="1" dirty="0">
                <a:latin typeface="Arial" panose="020B0604020202020204" pitchFamily="34" charset="0"/>
                <a:cs typeface="Arial" panose="020B0604020202020204" pitchFamily="34" charset="0"/>
              </a:rPr>
              <a:t>State Demographer</a:t>
            </a:r>
          </a:p>
          <a:p>
            <a:pPr marL="0" indent="0">
              <a:buFont typeface="Arial" panose="020B0604020202020204" pitchFamily="34" charset="0"/>
              <a:buNone/>
            </a:pPr>
            <a:r>
              <a:rPr lang="en-US" sz="1600" dirty="0">
                <a:latin typeface="Arial" panose="020B0604020202020204" pitchFamily="34" charset="0"/>
                <a:cs typeface="Arial" panose="020B0604020202020204" pitchFamily="34" charset="0"/>
              </a:rPr>
              <a:t>Lloyd B. Potter, PhD</a:t>
            </a:r>
          </a:p>
        </p:txBody>
      </p:sp>
      <p:sp>
        <p:nvSpPr>
          <p:cNvPr id="10" name="Content Placeholder 2">
            <a:extLst>
              <a:ext uri="{FF2B5EF4-FFF2-40B4-BE49-F238E27FC236}">
                <a16:creationId xmlns:a16="http://schemas.microsoft.com/office/drawing/2014/main" id="{701F363C-3883-7F6D-2FBD-944AC7C5295D}"/>
              </a:ext>
            </a:extLst>
          </p:cNvPr>
          <p:cNvSpPr txBox="1">
            <a:spLocks/>
          </p:cNvSpPr>
          <p:nvPr/>
        </p:nvSpPr>
        <p:spPr>
          <a:xfrm>
            <a:off x="639136" y="4338968"/>
            <a:ext cx="2820588" cy="1643970"/>
          </a:xfrm>
          <a:prstGeom prst="rect">
            <a:avLst/>
          </a:prstGeom>
        </p:spPr>
        <p:txBody>
          <a:bodyPr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b="1" dirty="0">
                <a:latin typeface="Arial" panose="020B0604020202020204" pitchFamily="34" charset="0"/>
                <a:cs typeface="Arial" panose="020B0604020202020204" pitchFamily="34" charset="0"/>
              </a:rPr>
              <a:t>Affiliated with</a:t>
            </a:r>
          </a:p>
          <a:p>
            <a:pPr marL="0" indent="0">
              <a:buFont typeface="Arial" panose="020B0604020202020204" pitchFamily="34" charset="0"/>
              <a:buNone/>
            </a:pPr>
            <a:r>
              <a:rPr lang="en-US" sz="1600" dirty="0">
                <a:latin typeface="Arial" panose="020B0604020202020204" pitchFamily="34" charset="0"/>
                <a:cs typeface="Arial" panose="020B0604020202020204" pitchFamily="34" charset="0"/>
              </a:rPr>
              <a:t>The University of Texas at San Antonio</a:t>
            </a:r>
          </a:p>
          <a:p>
            <a:pPr marL="0" indent="0">
              <a:buFont typeface="Arial" panose="020B0604020202020204" pitchFamily="34" charset="0"/>
              <a:buNone/>
            </a:pPr>
            <a:r>
              <a:rPr lang="en-US" sz="1600" dirty="0">
                <a:latin typeface="Arial" panose="020B0604020202020204" pitchFamily="34" charset="0"/>
                <a:cs typeface="Arial" panose="020B0604020202020204" pitchFamily="34" charset="0"/>
              </a:rPr>
              <a:t>Institute for Demographic and Socioeconomic Research (IDSER) </a:t>
            </a:r>
          </a:p>
          <a:p>
            <a:endParaRPr lang="en-US" sz="1600" dirty="0"/>
          </a:p>
        </p:txBody>
      </p:sp>
      <p:cxnSp>
        <p:nvCxnSpPr>
          <p:cNvPr id="13" name="Straight Connector 12">
            <a:extLst>
              <a:ext uri="{FF2B5EF4-FFF2-40B4-BE49-F238E27FC236}">
                <a16:creationId xmlns:a16="http://schemas.microsoft.com/office/drawing/2014/main" id="{A554E8C7-B1FB-1B76-96AA-20B9EE266D25}"/>
              </a:ext>
              <a:ext uri="{C183D7F6-B498-43B3-948B-1728B52AA6E4}">
                <adec:decorative xmlns:adec="http://schemas.microsoft.com/office/drawing/2017/decorative" val="1"/>
              </a:ext>
            </a:extLst>
          </p:cNvPr>
          <p:cNvCxnSpPr/>
          <p:nvPr/>
        </p:nvCxnSpPr>
        <p:spPr>
          <a:xfrm>
            <a:off x="639136" y="2889911"/>
            <a:ext cx="0" cy="757167"/>
          </a:xfrm>
          <a:prstGeom prst="line">
            <a:avLst/>
          </a:prstGeom>
          <a:ln w="38100">
            <a:solidFill>
              <a:srgbClr val="A3213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8DDCC75-81EB-6A11-AF13-BD3BF3F29F06}"/>
              </a:ext>
              <a:ext uri="{C183D7F6-B498-43B3-948B-1728B52AA6E4}">
                <adec:decorative xmlns:adec="http://schemas.microsoft.com/office/drawing/2017/decorative" val="1"/>
              </a:ext>
            </a:extLst>
          </p:cNvPr>
          <p:cNvCxnSpPr>
            <a:cxnSpLocks/>
          </p:cNvCxnSpPr>
          <p:nvPr/>
        </p:nvCxnSpPr>
        <p:spPr>
          <a:xfrm>
            <a:off x="622358" y="4282567"/>
            <a:ext cx="0" cy="945416"/>
          </a:xfrm>
          <a:prstGeom prst="line">
            <a:avLst/>
          </a:prstGeom>
          <a:ln w="38100">
            <a:solidFill>
              <a:srgbClr val="A32135"/>
            </a:solidFill>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57F2D814-5E05-BD63-6A31-A6675F1C60DA}"/>
              </a:ext>
            </a:extLst>
          </p:cNvPr>
          <p:cNvSpPr txBox="1"/>
          <p:nvPr/>
        </p:nvSpPr>
        <p:spPr>
          <a:xfrm>
            <a:off x="4860392" y="833153"/>
            <a:ext cx="2419198" cy="369332"/>
          </a:xfrm>
          <a:prstGeom prst="rect">
            <a:avLst/>
          </a:prstGeom>
          <a:noFill/>
        </p:spPr>
        <p:txBody>
          <a:bodyPr wrap="square" rtlCol="0" anchor="ctr">
            <a:spAutoFit/>
          </a:bodyPr>
          <a:lstStyle/>
          <a:p>
            <a:r>
              <a:rPr lang="en-US" b="1" dirty="0">
                <a:solidFill>
                  <a:srgbClr val="8B2233"/>
                </a:solidFill>
              </a:rPr>
              <a:t>Major Function</a:t>
            </a:r>
          </a:p>
        </p:txBody>
      </p:sp>
      <p:sp>
        <p:nvSpPr>
          <p:cNvPr id="16" name="TextBox 15">
            <a:extLst>
              <a:ext uri="{FF2B5EF4-FFF2-40B4-BE49-F238E27FC236}">
                <a16:creationId xmlns:a16="http://schemas.microsoft.com/office/drawing/2014/main" id="{616EAC64-618A-C49D-0C6E-BDDDC0AC8904}"/>
              </a:ext>
            </a:extLst>
          </p:cNvPr>
          <p:cNvSpPr txBox="1"/>
          <p:nvPr/>
        </p:nvSpPr>
        <p:spPr>
          <a:xfrm>
            <a:off x="4604802" y="1214518"/>
            <a:ext cx="7040640" cy="338554"/>
          </a:xfrm>
          <a:prstGeom prst="rect">
            <a:avLst/>
          </a:prstGeom>
          <a:noFill/>
        </p:spPr>
        <p:txBody>
          <a:bodyPr wrap="square" rtlCol="0">
            <a:spAutoFit/>
          </a:bodyPr>
          <a:lstStyle/>
          <a:p>
            <a:r>
              <a:rPr lang="en-US" sz="1600" dirty="0"/>
              <a:t>Produce annual population estimates and biennial population projections</a:t>
            </a:r>
          </a:p>
        </p:txBody>
      </p:sp>
      <p:sp>
        <p:nvSpPr>
          <p:cNvPr id="12" name="TextBox 11">
            <a:extLst>
              <a:ext uri="{FF2B5EF4-FFF2-40B4-BE49-F238E27FC236}">
                <a16:creationId xmlns:a16="http://schemas.microsoft.com/office/drawing/2014/main" id="{2E8C9A56-633A-474C-5096-20680D38F110}"/>
              </a:ext>
            </a:extLst>
          </p:cNvPr>
          <p:cNvSpPr txBox="1"/>
          <p:nvPr/>
        </p:nvSpPr>
        <p:spPr>
          <a:xfrm>
            <a:off x="4860392" y="2248334"/>
            <a:ext cx="2419198" cy="369332"/>
          </a:xfrm>
          <a:prstGeom prst="rect">
            <a:avLst/>
          </a:prstGeom>
          <a:noFill/>
        </p:spPr>
        <p:txBody>
          <a:bodyPr wrap="square" rtlCol="0" anchor="ctr">
            <a:spAutoFit/>
          </a:bodyPr>
          <a:lstStyle/>
          <a:p>
            <a:r>
              <a:rPr lang="en-US" b="1" dirty="0">
                <a:solidFill>
                  <a:srgbClr val="8B2233"/>
                </a:solidFill>
              </a:rPr>
              <a:t>Other Services</a:t>
            </a:r>
          </a:p>
        </p:txBody>
      </p:sp>
      <p:sp>
        <p:nvSpPr>
          <p:cNvPr id="17" name="TextBox 16">
            <a:extLst>
              <a:ext uri="{FF2B5EF4-FFF2-40B4-BE49-F238E27FC236}">
                <a16:creationId xmlns:a16="http://schemas.microsoft.com/office/drawing/2014/main" id="{4749E93A-34FD-C783-3B05-19362745E260}"/>
              </a:ext>
            </a:extLst>
          </p:cNvPr>
          <p:cNvSpPr txBox="1"/>
          <p:nvPr/>
        </p:nvSpPr>
        <p:spPr>
          <a:xfrm>
            <a:off x="4604802" y="2621273"/>
            <a:ext cx="7040640" cy="1815882"/>
          </a:xfrm>
          <a:prstGeom prst="rect">
            <a:avLst/>
          </a:prstGeom>
          <a:noFill/>
        </p:spPr>
        <p:txBody>
          <a:bodyPr wrap="square" rtlCol="0">
            <a:spAutoFit/>
          </a:bodyPr>
          <a:lstStyle/>
          <a:p>
            <a:pPr marL="285750" indent="-285750">
              <a:buFont typeface="Arial" panose="020B0604020202020204" pitchFamily="34" charset="0"/>
              <a:buChar char="•"/>
            </a:pPr>
            <a:r>
              <a:rPr lang="en-US" sz="1600" dirty="0"/>
              <a:t>Disseminate demographic and socioeconomic information from the Census Bureau and other reliable sources.</a:t>
            </a:r>
          </a:p>
          <a:p>
            <a:endParaRPr lang="en-US" sz="1600" dirty="0"/>
          </a:p>
          <a:p>
            <a:pPr marL="285750" indent="-285750">
              <a:buFont typeface="Arial" panose="020B0604020202020204" pitchFamily="34" charset="0"/>
              <a:buChar char="•"/>
            </a:pPr>
            <a:r>
              <a:rPr lang="en-US" sz="1600" dirty="0"/>
              <a:t>Provide training and technical expertise.</a:t>
            </a:r>
          </a:p>
          <a:p>
            <a:endParaRPr lang="en-US" sz="1600" dirty="0"/>
          </a:p>
          <a:p>
            <a:pPr marL="285750" indent="-285750">
              <a:buFont typeface="Arial" panose="020B0604020202020204" pitchFamily="34" charset="0"/>
              <a:buChar char="•"/>
            </a:pPr>
            <a:r>
              <a:rPr lang="en-US" sz="1600" dirty="0"/>
              <a:t>Custom data analyses.</a:t>
            </a:r>
          </a:p>
          <a:p>
            <a:pPr marL="285750" indent="-285750">
              <a:buFont typeface="Arial" panose="020B0604020202020204" pitchFamily="34" charset="0"/>
              <a:buChar char="•"/>
            </a:pPr>
            <a:endParaRPr lang="en-US" sz="1600" dirty="0"/>
          </a:p>
        </p:txBody>
      </p:sp>
      <p:sp>
        <p:nvSpPr>
          <p:cNvPr id="15" name="TextBox 14">
            <a:extLst>
              <a:ext uri="{FF2B5EF4-FFF2-40B4-BE49-F238E27FC236}">
                <a16:creationId xmlns:a16="http://schemas.microsoft.com/office/drawing/2014/main" id="{3C625269-F684-F67E-4A93-6450102DB69E}"/>
              </a:ext>
            </a:extLst>
          </p:cNvPr>
          <p:cNvSpPr txBox="1"/>
          <p:nvPr/>
        </p:nvSpPr>
        <p:spPr>
          <a:xfrm>
            <a:off x="4860392" y="4858651"/>
            <a:ext cx="1768022" cy="369332"/>
          </a:xfrm>
          <a:prstGeom prst="rect">
            <a:avLst/>
          </a:prstGeom>
          <a:noFill/>
        </p:spPr>
        <p:txBody>
          <a:bodyPr wrap="square" rtlCol="0" anchor="ctr">
            <a:spAutoFit/>
          </a:bodyPr>
          <a:lstStyle/>
          <a:p>
            <a:r>
              <a:rPr lang="en-US" b="1" dirty="0">
                <a:solidFill>
                  <a:srgbClr val="8B2233"/>
                </a:solidFill>
              </a:rPr>
              <a:t>Partnerships</a:t>
            </a:r>
          </a:p>
        </p:txBody>
      </p:sp>
      <p:sp>
        <p:nvSpPr>
          <p:cNvPr id="18" name="TextBox 17">
            <a:extLst>
              <a:ext uri="{FF2B5EF4-FFF2-40B4-BE49-F238E27FC236}">
                <a16:creationId xmlns:a16="http://schemas.microsoft.com/office/drawing/2014/main" id="{93C3A843-0D4C-4FA7-C0FC-2E73FFDAE9FF}"/>
              </a:ext>
            </a:extLst>
          </p:cNvPr>
          <p:cNvSpPr txBox="1"/>
          <p:nvPr/>
        </p:nvSpPr>
        <p:spPr>
          <a:xfrm>
            <a:off x="4604802" y="5227983"/>
            <a:ext cx="2718288" cy="830997"/>
          </a:xfrm>
          <a:prstGeom prst="rect">
            <a:avLst/>
          </a:prstGeom>
          <a:noFill/>
        </p:spPr>
        <p:txBody>
          <a:bodyPr wrap="square" rtlCol="0">
            <a:spAutoFit/>
          </a:bodyPr>
          <a:lstStyle/>
          <a:p>
            <a:pPr marL="285750" indent="-285750">
              <a:buFont typeface="Arial" panose="020B0604020202020204" pitchFamily="34" charset="0"/>
              <a:buChar char="•"/>
            </a:pPr>
            <a:r>
              <a:rPr lang="en-US" sz="1600" dirty="0"/>
              <a:t>U.S. Census Bureau</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TDC Affiliates</a:t>
            </a:r>
          </a:p>
        </p:txBody>
      </p:sp>
      <p:pic>
        <p:nvPicPr>
          <p:cNvPr id="4" name="Picture 3">
            <a:extLst>
              <a:ext uri="{FF2B5EF4-FFF2-40B4-BE49-F238E27FC236}">
                <a16:creationId xmlns:a16="http://schemas.microsoft.com/office/drawing/2014/main" id="{A8C94FB6-4D6A-D036-8B50-4E47EC4DE35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03038" y="4908337"/>
            <a:ext cx="255561" cy="269959"/>
          </a:xfrm>
          <a:prstGeom prst="rect">
            <a:avLst/>
          </a:prstGeom>
        </p:spPr>
      </p:pic>
      <p:pic>
        <p:nvPicPr>
          <p:cNvPr id="6" name="Picture 5">
            <a:extLst>
              <a:ext uri="{FF2B5EF4-FFF2-40B4-BE49-F238E27FC236}">
                <a16:creationId xmlns:a16="http://schemas.microsoft.com/office/drawing/2014/main" id="{F6EF3F45-9B17-57C3-DC2C-B57636BA62FE}"/>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03038" y="898600"/>
            <a:ext cx="269959" cy="269959"/>
          </a:xfrm>
          <a:prstGeom prst="rect">
            <a:avLst/>
          </a:prstGeom>
        </p:spPr>
      </p:pic>
      <p:pic>
        <p:nvPicPr>
          <p:cNvPr id="8" name="Picture 7">
            <a:extLst>
              <a:ext uri="{FF2B5EF4-FFF2-40B4-BE49-F238E27FC236}">
                <a16:creationId xmlns:a16="http://schemas.microsoft.com/office/drawing/2014/main" id="{06FA96C7-EAA3-B96F-AE4E-9BAE0DF76510}"/>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04802" y="2301756"/>
            <a:ext cx="269959" cy="273558"/>
          </a:xfrm>
          <a:prstGeom prst="rect">
            <a:avLst/>
          </a:prstGeom>
        </p:spPr>
      </p:pic>
    </p:spTree>
    <p:extLst>
      <p:ext uri="{BB962C8B-B14F-4D97-AF65-F5344CB8AC3E}">
        <p14:creationId xmlns:p14="http://schemas.microsoft.com/office/powerpoint/2010/main" val="10051613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F7CE8E-7545-9CAA-9C77-FDBC8819DBA2}"/>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79FC1FB7-4D04-19C9-FD22-B01F6318D15E}"/>
              </a:ext>
            </a:extLst>
          </p:cNvPr>
          <p:cNvSpPr>
            <a:spLocks noGrp="1"/>
          </p:cNvSpPr>
          <p:nvPr>
            <p:ph type="title"/>
          </p:nvPr>
        </p:nvSpPr>
        <p:spPr>
          <a:xfrm>
            <a:off x="0" y="14061"/>
            <a:ext cx="12192000" cy="1325563"/>
          </a:xfrm>
        </p:spPr>
        <p:txBody>
          <a:bodyPr/>
          <a:lstStyle/>
          <a:p>
            <a:r>
              <a:rPr lang="en-US" dirty="0"/>
              <a:t>Components of Population Change, 2024-2025,</a:t>
            </a:r>
            <a:br>
              <a:rPr lang="en-US" dirty="0"/>
            </a:br>
            <a:r>
              <a:rPr lang="en-US" dirty="0"/>
              <a:t>Williamson County, TX</a:t>
            </a:r>
          </a:p>
        </p:txBody>
      </p:sp>
      <p:graphicFrame>
        <p:nvGraphicFramePr>
          <p:cNvPr id="2" name="Chart 1" descr="Pie chart showing the components of population change in Williamson County, Texas, from 2024 to 2025. The county added 23,814 residents, averaging 65 new residents per day, with most growth driven by domestic migration (14,764), followed by international migration (4,618) and natural increase (4,552).">
            <a:extLst>
              <a:ext uri="{FF2B5EF4-FFF2-40B4-BE49-F238E27FC236}">
                <a16:creationId xmlns:a16="http://schemas.microsoft.com/office/drawing/2014/main" id="{DDA2FAE2-5679-9313-3A82-947036DB0671}"/>
              </a:ext>
            </a:extLst>
          </p:cNvPr>
          <p:cNvGraphicFramePr>
            <a:graphicFrameLocks/>
          </p:cNvGraphicFramePr>
          <p:nvPr>
            <p:extLst>
              <p:ext uri="{D42A27DB-BD31-4B8C-83A1-F6EECF244321}">
                <p14:modId xmlns:p14="http://schemas.microsoft.com/office/powerpoint/2010/main" val="2183080525"/>
              </p:ext>
            </p:extLst>
          </p:nvPr>
        </p:nvGraphicFramePr>
        <p:xfrm>
          <a:off x="329454" y="1216959"/>
          <a:ext cx="6266328" cy="468630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F04ADB15-61F2-CD35-C90A-A7152C89269F}"/>
              </a:ext>
            </a:extLst>
          </p:cNvPr>
          <p:cNvSpPr txBox="1"/>
          <p:nvPr/>
        </p:nvSpPr>
        <p:spPr>
          <a:xfrm>
            <a:off x="7342414" y="1879270"/>
            <a:ext cx="4593772" cy="2246769"/>
          </a:xfrm>
          <a:prstGeom prst="rect">
            <a:avLst/>
          </a:prstGeom>
          <a:noFill/>
        </p:spPr>
        <p:txBody>
          <a:bodyPr wrap="square" rtlCol="0">
            <a:spAutoFit/>
          </a:bodyPr>
          <a:lstStyle/>
          <a:p>
            <a:pPr marL="285750" indent="-285750">
              <a:buFont typeface="Wingdings" panose="05000000000000000000" pitchFamily="2" charset="2"/>
              <a:buChar char="Ø"/>
            </a:pPr>
            <a:r>
              <a:rPr lang="en-US" sz="2800" dirty="0"/>
              <a:t> 23,814 new residents between 2024-2025</a:t>
            </a:r>
          </a:p>
          <a:p>
            <a:pPr marL="285750" indent="-285750">
              <a:buFont typeface="Wingdings" panose="05000000000000000000" pitchFamily="2" charset="2"/>
              <a:buChar char="Ø"/>
            </a:pPr>
            <a:endParaRPr lang="en-US" sz="2800" dirty="0"/>
          </a:p>
          <a:p>
            <a:pPr marL="285750" indent="-285750">
              <a:buFont typeface="Wingdings" panose="05000000000000000000" pitchFamily="2" charset="2"/>
              <a:buChar char="Ø"/>
            </a:pPr>
            <a:endParaRPr lang="en-US" sz="2800" dirty="0"/>
          </a:p>
          <a:p>
            <a:pPr marL="285750" indent="-285750">
              <a:buFont typeface="Wingdings" panose="05000000000000000000" pitchFamily="2" charset="2"/>
              <a:buChar char="Ø"/>
            </a:pPr>
            <a:r>
              <a:rPr lang="en-US" sz="2800" dirty="0"/>
              <a:t> 65 new residents per day </a:t>
            </a:r>
          </a:p>
        </p:txBody>
      </p:sp>
      <p:sp>
        <p:nvSpPr>
          <p:cNvPr id="10" name="Content Placeholder 2">
            <a:extLst>
              <a:ext uri="{FF2B5EF4-FFF2-40B4-BE49-F238E27FC236}">
                <a16:creationId xmlns:a16="http://schemas.microsoft.com/office/drawing/2014/main" id="{6A59895A-A1E1-8B15-FBB1-E6AD541E7509}"/>
              </a:ext>
            </a:extLst>
          </p:cNvPr>
          <p:cNvSpPr>
            <a:spLocks noGrp="1"/>
          </p:cNvSpPr>
          <p:nvPr>
            <p:ph sz="quarter" idx="13"/>
          </p:nvPr>
        </p:nvSpPr>
        <p:spPr>
          <a:xfrm>
            <a:off x="128588" y="6269665"/>
            <a:ext cx="9459912" cy="365125"/>
          </a:xfrm>
        </p:spPr>
        <p:txBody>
          <a:bodyPr>
            <a:normAutofit fontScale="25000" lnSpcReduction="20000"/>
          </a:bodyPr>
          <a:lstStyle/>
          <a:p>
            <a:r>
              <a:rPr lang="fr-FR" sz="3100" dirty="0"/>
              <a:t>Source: US Census Bureau, 2025 Vintage Population </a:t>
            </a:r>
            <a:r>
              <a:rPr lang="fr-FR" sz="3100" dirty="0" err="1"/>
              <a:t>Estimates</a:t>
            </a:r>
            <a:endParaRPr lang="fr-FR" sz="3100" dirty="0"/>
          </a:p>
          <a:p>
            <a:r>
              <a:rPr lang="en-US" sz="3100" dirty="0"/>
              <a:t>1 Total population change includes a residual. This residual represents the change in population that cannot be attributed to any specific demographic component. See Population Estimates Terms and Definitions at https://www.census.gov/programs-surveys/popest/about/glossary.html.											</a:t>
            </a:r>
            <a:r>
              <a:rPr lang="en-US" dirty="0"/>
              <a:t>			</a:t>
            </a:r>
          </a:p>
          <a:p>
            <a:endParaRPr lang="en-US" dirty="0"/>
          </a:p>
        </p:txBody>
      </p:sp>
    </p:spTree>
    <p:extLst>
      <p:ext uri="{BB962C8B-B14F-4D97-AF65-F5344CB8AC3E}">
        <p14:creationId xmlns:p14="http://schemas.microsoft.com/office/powerpoint/2010/main" val="9579561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7897C-8D98-A7BD-0439-CF00D5FF6096}"/>
              </a:ext>
            </a:extLst>
          </p:cNvPr>
          <p:cNvSpPr>
            <a:spLocks noGrp="1"/>
          </p:cNvSpPr>
          <p:nvPr>
            <p:ph type="title"/>
          </p:nvPr>
        </p:nvSpPr>
        <p:spPr/>
        <p:txBody>
          <a:bodyPr/>
          <a:lstStyle/>
          <a:p>
            <a:pPr algn="ctr"/>
            <a:r>
              <a:rPr lang="en-US" dirty="0"/>
              <a:t>Williamson County</a:t>
            </a:r>
            <a:br>
              <a:rPr lang="en-US" dirty="0"/>
            </a:br>
            <a:r>
              <a:rPr lang="en-US" dirty="0"/>
              <a:t>Population Pyramid</a:t>
            </a:r>
          </a:p>
        </p:txBody>
      </p:sp>
      <p:sp>
        <p:nvSpPr>
          <p:cNvPr id="3" name="Content Placeholder 2">
            <a:extLst>
              <a:ext uri="{FF2B5EF4-FFF2-40B4-BE49-F238E27FC236}">
                <a16:creationId xmlns:a16="http://schemas.microsoft.com/office/drawing/2014/main" id="{DC302E79-F0F7-868F-5C8E-512370A26D33}"/>
              </a:ext>
            </a:extLst>
          </p:cNvPr>
          <p:cNvSpPr>
            <a:spLocks noGrp="1"/>
          </p:cNvSpPr>
          <p:nvPr>
            <p:ph sz="quarter" idx="13"/>
          </p:nvPr>
        </p:nvSpPr>
        <p:spPr/>
        <p:txBody>
          <a:bodyPr/>
          <a:lstStyle/>
          <a:p>
            <a:r>
              <a:rPr lang="en-US" dirty="0"/>
              <a:t>Largest age group is between 35-44 years</a:t>
            </a:r>
          </a:p>
          <a:p>
            <a:r>
              <a:rPr lang="en-US" dirty="0"/>
              <a:t>Small population under 5 years</a:t>
            </a:r>
          </a:p>
        </p:txBody>
      </p:sp>
      <p:sp>
        <p:nvSpPr>
          <p:cNvPr id="7" name="TextBox 6">
            <a:extLst>
              <a:ext uri="{FF2B5EF4-FFF2-40B4-BE49-F238E27FC236}">
                <a16:creationId xmlns:a16="http://schemas.microsoft.com/office/drawing/2014/main" id="{20551151-45E0-A647-8B74-97632D2AC91F}"/>
              </a:ext>
            </a:extLst>
          </p:cNvPr>
          <p:cNvSpPr txBox="1"/>
          <p:nvPr/>
        </p:nvSpPr>
        <p:spPr>
          <a:xfrm>
            <a:off x="266700" y="5835491"/>
            <a:ext cx="4702629" cy="492443"/>
          </a:xfrm>
          <a:prstGeom prst="rect">
            <a:avLst/>
          </a:prstGeom>
          <a:noFill/>
        </p:spPr>
        <p:txBody>
          <a:bodyPr wrap="square" rtlCol="0">
            <a:spAutoFit/>
          </a:bodyPr>
          <a:lstStyle/>
          <a:p>
            <a:r>
              <a:rPr lang="en-US" sz="800" b="1" kern="1200" dirty="0">
                <a:solidFill>
                  <a:schemeClr val="bg1">
                    <a:lumMod val="50000"/>
                  </a:schemeClr>
                </a:solidFill>
                <a:latin typeface="+mn-lt"/>
                <a:ea typeface="+mn-ea"/>
                <a:cs typeface="+mn-cs"/>
              </a:rPr>
              <a:t>Source</a:t>
            </a:r>
            <a:r>
              <a:rPr lang="en-US" sz="800" kern="1200" dirty="0">
                <a:solidFill>
                  <a:schemeClr val="bg1">
                    <a:lumMod val="50000"/>
                  </a:schemeClr>
                </a:solidFill>
                <a:latin typeface="+mn-lt"/>
                <a:ea typeface="+mn-ea"/>
                <a:cs typeface="+mn-cs"/>
              </a:rPr>
              <a:t>: U.S. Census Bureau, 2024 ACS 5-year Estimates</a:t>
            </a:r>
          </a:p>
          <a:p>
            <a:endParaRPr lang="en-US" dirty="0"/>
          </a:p>
        </p:txBody>
      </p:sp>
      <p:pic>
        <p:nvPicPr>
          <p:cNvPr id="5" name="Picture 4" descr="Population pyramid for Williamson County showing the age and sex distribution of residents. The largest age groups are adults ages 35 to 44, while children under age 5 make up a relatively smaller share of the population. Females outnumber males in many older age groups.">
            <a:extLst>
              <a:ext uri="{FF2B5EF4-FFF2-40B4-BE49-F238E27FC236}">
                <a16:creationId xmlns:a16="http://schemas.microsoft.com/office/drawing/2014/main" id="{5224DDC3-0009-AB7D-0F14-61E1DB1B111E}"/>
              </a:ext>
            </a:extLst>
          </p:cNvPr>
          <p:cNvPicPr>
            <a:picLocks noChangeAspect="1"/>
          </p:cNvPicPr>
          <p:nvPr/>
        </p:nvPicPr>
        <p:blipFill>
          <a:blip r:embed="rId2"/>
          <a:stretch>
            <a:fillRect/>
          </a:stretch>
        </p:blipFill>
        <p:spPr>
          <a:xfrm>
            <a:off x="4730943" y="48126"/>
            <a:ext cx="7194357" cy="6761747"/>
          </a:xfrm>
          <a:prstGeom prst="rect">
            <a:avLst/>
          </a:prstGeom>
        </p:spPr>
      </p:pic>
    </p:spTree>
    <p:extLst>
      <p:ext uri="{BB962C8B-B14F-4D97-AF65-F5344CB8AC3E}">
        <p14:creationId xmlns:p14="http://schemas.microsoft.com/office/powerpoint/2010/main" val="2063597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3">
            <a:extLst>
              <a:ext uri="{FF2B5EF4-FFF2-40B4-BE49-F238E27FC236}">
                <a16:creationId xmlns:a16="http://schemas.microsoft.com/office/drawing/2014/main" id="{520435F1-203B-EDE6-58CE-C14C9083B06B}"/>
              </a:ext>
            </a:extLst>
          </p:cNvPr>
          <p:cNvSpPr>
            <a:spLocks noGrp="1"/>
          </p:cNvSpPr>
          <p:nvPr>
            <p:ph type="title"/>
          </p:nvPr>
        </p:nvSpPr>
        <p:spPr>
          <a:xfrm>
            <a:off x="0" y="101600"/>
            <a:ext cx="12192000" cy="995153"/>
          </a:xfrm>
        </p:spPr>
        <p:txBody>
          <a:bodyPr>
            <a:normAutofit/>
          </a:bodyPr>
          <a:lstStyle/>
          <a:p>
            <a:r>
              <a:rPr lang="en-US" dirty="0">
                <a:latin typeface="Aptos" panose="020B0004020202020204" pitchFamily="34" charset="0"/>
              </a:rPr>
              <a:t>Percentage of Families Whose Income in the Past 12 Months </a:t>
            </a:r>
            <a:br>
              <a:rPr lang="en-US" dirty="0">
                <a:latin typeface="Aptos" panose="020B0004020202020204" pitchFamily="34" charset="0"/>
              </a:rPr>
            </a:br>
            <a:r>
              <a:rPr lang="en-US" dirty="0">
                <a:latin typeface="Aptos" panose="020B0004020202020204" pitchFamily="34" charset="0"/>
              </a:rPr>
              <a:t>is Below the Poverty Level, </a:t>
            </a:r>
            <a:r>
              <a:rPr lang="en-US" dirty="0">
                <a:solidFill>
                  <a:srgbClr val="A32135"/>
                </a:solidFill>
                <a:latin typeface="Aptos" panose="020B0004020202020204" pitchFamily="34" charset="0"/>
              </a:rPr>
              <a:t>Williamson County</a:t>
            </a:r>
          </a:p>
        </p:txBody>
      </p:sp>
      <p:sp>
        <p:nvSpPr>
          <p:cNvPr id="16" name="Content Placeholder 2">
            <a:extLst>
              <a:ext uri="{FF2B5EF4-FFF2-40B4-BE49-F238E27FC236}">
                <a16:creationId xmlns:a16="http://schemas.microsoft.com/office/drawing/2014/main" id="{72A78676-159F-1B28-3CEC-B1C081D996D7}"/>
              </a:ext>
            </a:extLst>
          </p:cNvPr>
          <p:cNvSpPr>
            <a:spLocks noGrp="1"/>
          </p:cNvSpPr>
          <p:nvPr>
            <p:ph sz="quarter" idx="13"/>
          </p:nvPr>
        </p:nvSpPr>
        <p:spPr>
          <a:xfrm>
            <a:off x="179388" y="6356350"/>
            <a:ext cx="9459912" cy="365125"/>
          </a:xfrm>
        </p:spPr>
        <p:txBody>
          <a:bodyPr/>
          <a:lstStyle/>
          <a:p>
            <a:r>
              <a:rPr lang="en-US" dirty="0"/>
              <a:t>Source: U.S. Census Bureau, ACS 2024 1-year Estimates </a:t>
            </a:r>
          </a:p>
        </p:txBody>
      </p:sp>
      <p:graphicFrame>
        <p:nvGraphicFramePr>
          <p:cNvPr id="11" name="Content Placeholder 10">
            <a:extLst>
              <a:ext uri="{FF2B5EF4-FFF2-40B4-BE49-F238E27FC236}">
                <a16:creationId xmlns:a16="http://schemas.microsoft.com/office/drawing/2014/main" id="{C278ED25-5E12-F112-58BC-28E364E4DE7F}"/>
              </a:ext>
            </a:extLst>
          </p:cNvPr>
          <p:cNvGraphicFramePr>
            <a:graphicFrameLocks noGrp="1"/>
          </p:cNvGraphicFramePr>
          <p:nvPr>
            <p:ph idx="1"/>
            <p:extLst>
              <p:ext uri="{D42A27DB-BD31-4B8C-83A1-F6EECF244321}">
                <p14:modId xmlns:p14="http://schemas.microsoft.com/office/powerpoint/2010/main" val="2134008609"/>
              </p:ext>
            </p:extLst>
          </p:nvPr>
        </p:nvGraphicFramePr>
        <p:xfrm>
          <a:off x="672354" y="1270747"/>
          <a:ext cx="10681448" cy="4484596"/>
        </p:xfrm>
        <a:graphic>
          <a:graphicData uri="http://schemas.openxmlformats.org/drawingml/2006/table">
            <a:tbl>
              <a:tblPr firstRow="1" bandRow="1">
                <a:tableStyleId>{5C22544A-7EE6-4342-B048-85BDC9FD1C3A}</a:tableStyleId>
              </a:tblPr>
              <a:tblGrid>
                <a:gridCol w="8533372">
                  <a:extLst>
                    <a:ext uri="{9D8B030D-6E8A-4147-A177-3AD203B41FA5}">
                      <a16:colId xmlns:a16="http://schemas.microsoft.com/office/drawing/2014/main" val="4252345013"/>
                    </a:ext>
                  </a:extLst>
                </a:gridCol>
                <a:gridCol w="2148076">
                  <a:extLst>
                    <a:ext uri="{9D8B030D-6E8A-4147-A177-3AD203B41FA5}">
                      <a16:colId xmlns:a16="http://schemas.microsoft.com/office/drawing/2014/main" val="3124408675"/>
                    </a:ext>
                  </a:extLst>
                </a:gridCol>
              </a:tblGrid>
              <a:tr h="401104">
                <a:tc>
                  <a:txBody>
                    <a:bodyPr/>
                    <a:lstStyle/>
                    <a:p>
                      <a:pPr algn="l" fontAlgn="b">
                        <a:buNone/>
                      </a:pPr>
                      <a:r>
                        <a:rPr lang="en-US" sz="2000" u="none" strike="noStrike" dirty="0">
                          <a:effectLst/>
                        </a:rPr>
                        <a:t> All families</a:t>
                      </a:r>
                      <a:endParaRPr lang="en-US" sz="2000" b="0" i="0" u="none" strike="noStrike" dirty="0">
                        <a:solidFill>
                          <a:srgbClr val="000000"/>
                        </a:solidFill>
                        <a:effectLst/>
                        <a:latin typeface="Calibri" panose="020F0502020204030204" pitchFamily="34" charset="0"/>
                      </a:endParaRPr>
                    </a:p>
                  </a:txBody>
                  <a:tcPr marL="153257" marR="17029" marT="17029" marB="0" anchor="b">
                    <a:solidFill>
                      <a:schemeClr val="accent1"/>
                    </a:solidFill>
                  </a:tcPr>
                </a:tc>
                <a:tc>
                  <a:txBody>
                    <a:bodyPr/>
                    <a:lstStyle/>
                    <a:p>
                      <a:pPr algn="r" fontAlgn="b">
                        <a:buNone/>
                      </a:pPr>
                      <a:r>
                        <a:rPr lang="en-US" sz="2000" u="none" strike="noStrike">
                          <a:effectLst/>
                        </a:rPr>
                        <a:t>3.90%</a:t>
                      </a:r>
                      <a:endParaRPr lang="en-US" sz="2000" b="0" i="0" u="none" strike="noStrike">
                        <a:solidFill>
                          <a:srgbClr val="000000"/>
                        </a:solidFill>
                        <a:effectLst/>
                        <a:latin typeface="Calibri" panose="020F0502020204030204" pitchFamily="34" charset="0"/>
                      </a:endParaRPr>
                    </a:p>
                  </a:txBody>
                  <a:tcPr marL="17029" marR="17029" marT="17029" marB="0" anchor="b"/>
                </a:tc>
                <a:extLst>
                  <a:ext uri="{0D108BD9-81ED-4DB2-BD59-A6C34878D82A}">
                    <a16:rowId xmlns:a16="http://schemas.microsoft.com/office/drawing/2014/main" val="312324052"/>
                  </a:ext>
                </a:extLst>
              </a:tr>
              <a:tr h="401104">
                <a:tc>
                  <a:txBody>
                    <a:bodyPr/>
                    <a:lstStyle/>
                    <a:p>
                      <a:pPr algn="l" fontAlgn="b">
                        <a:buNone/>
                      </a:pPr>
                      <a:r>
                        <a:rPr lang="en-US" sz="2000" u="none" strike="noStrike">
                          <a:effectLst/>
                        </a:rPr>
                        <a:t>  With related children under 18 years</a:t>
                      </a:r>
                      <a:endParaRPr lang="en-US" sz="2000" b="0" i="0" u="none" strike="noStrike">
                        <a:solidFill>
                          <a:srgbClr val="000000"/>
                        </a:solidFill>
                        <a:effectLst/>
                        <a:latin typeface="Calibri" panose="020F0502020204030204" pitchFamily="34" charset="0"/>
                      </a:endParaRPr>
                    </a:p>
                  </a:txBody>
                  <a:tcPr marL="306515" marR="17029" marT="17029" marB="0" anchor="b"/>
                </a:tc>
                <a:tc>
                  <a:txBody>
                    <a:bodyPr/>
                    <a:lstStyle/>
                    <a:p>
                      <a:pPr algn="r" fontAlgn="b">
                        <a:buNone/>
                      </a:pPr>
                      <a:r>
                        <a:rPr lang="en-US" sz="2000" u="none" strike="noStrike" dirty="0">
                          <a:effectLst/>
                        </a:rPr>
                        <a:t>4.90%</a:t>
                      </a:r>
                      <a:endParaRPr lang="en-US" sz="2000" b="0" i="0" u="none" strike="noStrike" dirty="0">
                        <a:solidFill>
                          <a:srgbClr val="000000"/>
                        </a:solidFill>
                        <a:effectLst/>
                        <a:latin typeface="Calibri" panose="020F0502020204030204" pitchFamily="34" charset="0"/>
                      </a:endParaRPr>
                    </a:p>
                  </a:txBody>
                  <a:tcPr marL="17029" marR="17029" marT="17029" marB="0" anchor="b"/>
                </a:tc>
                <a:extLst>
                  <a:ext uri="{0D108BD9-81ED-4DB2-BD59-A6C34878D82A}">
                    <a16:rowId xmlns:a16="http://schemas.microsoft.com/office/drawing/2014/main" val="2111560586"/>
                  </a:ext>
                </a:extLst>
              </a:tr>
              <a:tr h="401104">
                <a:tc>
                  <a:txBody>
                    <a:bodyPr/>
                    <a:lstStyle/>
                    <a:p>
                      <a:pPr algn="l" fontAlgn="b">
                        <a:buNone/>
                      </a:pPr>
                      <a:r>
                        <a:rPr lang="en-US" sz="2000" u="none" strike="noStrike">
                          <a:effectLst/>
                        </a:rPr>
                        <a:t>With related children  under 5 years only</a:t>
                      </a:r>
                      <a:endParaRPr lang="en-US" sz="2000" b="0" i="0" u="none" strike="noStrike">
                        <a:solidFill>
                          <a:srgbClr val="000000"/>
                        </a:solidFill>
                        <a:effectLst/>
                        <a:latin typeface="Calibri" panose="020F0502020204030204" pitchFamily="34" charset="0"/>
                      </a:endParaRPr>
                    </a:p>
                  </a:txBody>
                  <a:tcPr marL="459772" marR="17029" marT="17029" marB="0" anchor="b"/>
                </a:tc>
                <a:tc>
                  <a:txBody>
                    <a:bodyPr/>
                    <a:lstStyle/>
                    <a:p>
                      <a:pPr algn="r" fontAlgn="b">
                        <a:buNone/>
                      </a:pPr>
                      <a:r>
                        <a:rPr lang="en-US" sz="2000" u="none" strike="noStrike">
                          <a:effectLst/>
                        </a:rPr>
                        <a:t>8.70%</a:t>
                      </a:r>
                      <a:endParaRPr lang="en-US" sz="2000" b="0" i="0" u="none" strike="noStrike">
                        <a:solidFill>
                          <a:srgbClr val="000000"/>
                        </a:solidFill>
                        <a:effectLst/>
                        <a:latin typeface="Calibri" panose="020F0502020204030204" pitchFamily="34" charset="0"/>
                      </a:endParaRPr>
                    </a:p>
                  </a:txBody>
                  <a:tcPr marL="17029" marR="17029" marT="17029" marB="0" anchor="b"/>
                </a:tc>
                <a:extLst>
                  <a:ext uri="{0D108BD9-81ED-4DB2-BD59-A6C34878D82A}">
                    <a16:rowId xmlns:a16="http://schemas.microsoft.com/office/drawing/2014/main" val="2518935957"/>
                  </a:ext>
                </a:extLst>
              </a:tr>
              <a:tr h="437330">
                <a:tc>
                  <a:txBody>
                    <a:bodyPr/>
                    <a:lstStyle/>
                    <a:p>
                      <a:pPr algn="l" fontAlgn="b">
                        <a:buNone/>
                      </a:pPr>
                      <a:endParaRPr lang="en-US" sz="2000" b="0" i="0" u="none" strike="noStrike">
                        <a:solidFill>
                          <a:srgbClr val="000000"/>
                        </a:solidFill>
                        <a:effectLst/>
                        <a:latin typeface="Calibri" panose="020F0502020204030204" pitchFamily="34" charset="0"/>
                      </a:endParaRPr>
                    </a:p>
                  </a:txBody>
                  <a:tcPr marL="459772" marR="17029" marT="17029" marB="0" anchor="b"/>
                </a:tc>
                <a:tc>
                  <a:txBody>
                    <a:bodyPr/>
                    <a:lstStyle/>
                    <a:p>
                      <a:pPr algn="l" fontAlgn="b">
                        <a:buNone/>
                      </a:pPr>
                      <a:endParaRPr lang="en-US" sz="2000" b="0" i="0" u="none" strike="noStrike">
                        <a:solidFill>
                          <a:srgbClr val="000000"/>
                        </a:solidFill>
                        <a:effectLst/>
                        <a:latin typeface="Calibri" panose="020F0502020204030204" pitchFamily="34" charset="0"/>
                      </a:endParaRPr>
                    </a:p>
                  </a:txBody>
                  <a:tcPr marL="17029" marR="17029" marT="17029" marB="0" anchor="b"/>
                </a:tc>
                <a:extLst>
                  <a:ext uri="{0D108BD9-81ED-4DB2-BD59-A6C34878D82A}">
                    <a16:rowId xmlns:a16="http://schemas.microsoft.com/office/drawing/2014/main" val="2268307535"/>
                  </a:ext>
                </a:extLst>
              </a:tr>
              <a:tr h="401104">
                <a:tc>
                  <a:txBody>
                    <a:bodyPr/>
                    <a:lstStyle/>
                    <a:p>
                      <a:pPr algn="l" fontAlgn="b">
                        <a:buNone/>
                      </a:pPr>
                      <a:r>
                        <a:rPr lang="en-US" sz="2000" b="1" u="none" strike="noStrike" dirty="0">
                          <a:solidFill>
                            <a:schemeClr val="bg1"/>
                          </a:solidFill>
                          <a:effectLst/>
                        </a:rPr>
                        <a:t>Married couple families</a:t>
                      </a:r>
                      <a:endParaRPr lang="en-US" sz="2000" b="1" i="0" u="none" strike="noStrike" dirty="0">
                        <a:solidFill>
                          <a:schemeClr val="bg1"/>
                        </a:solidFill>
                        <a:effectLst/>
                        <a:latin typeface="Calibri" panose="020F0502020204030204" pitchFamily="34" charset="0"/>
                      </a:endParaRPr>
                    </a:p>
                  </a:txBody>
                  <a:tcPr marL="306515" marR="17029" marT="17029" marB="0" anchor="b">
                    <a:solidFill>
                      <a:schemeClr val="accent1"/>
                    </a:solidFill>
                  </a:tcPr>
                </a:tc>
                <a:tc>
                  <a:txBody>
                    <a:bodyPr/>
                    <a:lstStyle/>
                    <a:p>
                      <a:pPr algn="r" fontAlgn="b">
                        <a:buNone/>
                      </a:pPr>
                      <a:r>
                        <a:rPr lang="en-US" sz="2000" u="none" strike="noStrike">
                          <a:effectLst/>
                        </a:rPr>
                        <a:t>2.20%</a:t>
                      </a:r>
                      <a:endParaRPr lang="en-US" sz="2000" b="0" i="0" u="none" strike="noStrike">
                        <a:solidFill>
                          <a:srgbClr val="000000"/>
                        </a:solidFill>
                        <a:effectLst/>
                        <a:latin typeface="Calibri" panose="020F0502020204030204" pitchFamily="34" charset="0"/>
                      </a:endParaRPr>
                    </a:p>
                  </a:txBody>
                  <a:tcPr marL="17029" marR="17029" marT="17029" marB="0" anchor="b"/>
                </a:tc>
                <a:extLst>
                  <a:ext uri="{0D108BD9-81ED-4DB2-BD59-A6C34878D82A}">
                    <a16:rowId xmlns:a16="http://schemas.microsoft.com/office/drawing/2014/main" val="3305272108"/>
                  </a:ext>
                </a:extLst>
              </a:tr>
              <a:tr h="401104">
                <a:tc>
                  <a:txBody>
                    <a:bodyPr/>
                    <a:lstStyle/>
                    <a:p>
                      <a:pPr algn="l" fontAlgn="b">
                        <a:buNone/>
                      </a:pPr>
                      <a:r>
                        <a:rPr lang="en-US" sz="2000" u="none" strike="noStrike">
                          <a:effectLst/>
                        </a:rPr>
                        <a:t>  With related children under 18 years</a:t>
                      </a:r>
                      <a:endParaRPr lang="en-US" sz="2000" b="0" i="0" u="none" strike="noStrike">
                        <a:solidFill>
                          <a:srgbClr val="000000"/>
                        </a:solidFill>
                        <a:effectLst/>
                        <a:latin typeface="Calibri" panose="020F0502020204030204" pitchFamily="34" charset="0"/>
                      </a:endParaRPr>
                    </a:p>
                  </a:txBody>
                  <a:tcPr marL="459772" marR="17029" marT="17029" marB="0" anchor="b"/>
                </a:tc>
                <a:tc>
                  <a:txBody>
                    <a:bodyPr/>
                    <a:lstStyle/>
                    <a:p>
                      <a:pPr algn="r" fontAlgn="b">
                        <a:buNone/>
                      </a:pPr>
                      <a:r>
                        <a:rPr lang="en-US" sz="2000" u="none" strike="noStrike">
                          <a:effectLst/>
                        </a:rPr>
                        <a:t>2.10%</a:t>
                      </a:r>
                      <a:endParaRPr lang="en-US" sz="2000" b="0" i="0" u="none" strike="noStrike">
                        <a:solidFill>
                          <a:srgbClr val="000000"/>
                        </a:solidFill>
                        <a:effectLst/>
                        <a:latin typeface="Calibri" panose="020F0502020204030204" pitchFamily="34" charset="0"/>
                      </a:endParaRPr>
                    </a:p>
                  </a:txBody>
                  <a:tcPr marL="17029" marR="17029" marT="17029" marB="0" anchor="b"/>
                </a:tc>
                <a:extLst>
                  <a:ext uri="{0D108BD9-81ED-4DB2-BD59-A6C34878D82A}">
                    <a16:rowId xmlns:a16="http://schemas.microsoft.com/office/drawing/2014/main" val="1448608600"/>
                  </a:ext>
                </a:extLst>
              </a:tr>
              <a:tr h="401104">
                <a:tc>
                  <a:txBody>
                    <a:bodyPr/>
                    <a:lstStyle/>
                    <a:p>
                      <a:pPr algn="l" fontAlgn="b">
                        <a:buNone/>
                      </a:pPr>
                      <a:r>
                        <a:rPr lang="en-US" sz="2000" u="none" strike="noStrike">
                          <a:effectLst/>
                        </a:rPr>
                        <a:t>With related children under 5 years only</a:t>
                      </a:r>
                      <a:endParaRPr lang="en-US" sz="2000" b="0" i="0" u="none" strike="noStrike">
                        <a:solidFill>
                          <a:srgbClr val="000000"/>
                        </a:solidFill>
                        <a:effectLst/>
                        <a:latin typeface="Calibri" panose="020F0502020204030204" pitchFamily="34" charset="0"/>
                      </a:endParaRPr>
                    </a:p>
                  </a:txBody>
                  <a:tcPr marL="613030" marR="17029" marT="17029" marB="0" anchor="b"/>
                </a:tc>
                <a:tc>
                  <a:txBody>
                    <a:bodyPr/>
                    <a:lstStyle/>
                    <a:p>
                      <a:pPr algn="r" fontAlgn="b">
                        <a:buNone/>
                      </a:pPr>
                      <a:r>
                        <a:rPr lang="en-US" sz="2000" u="none" strike="noStrike">
                          <a:effectLst/>
                        </a:rPr>
                        <a:t>2.60%</a:t>
                      </a:r>
                      <a:endParaRPr lang="en-US" sz="2000" b="0" i="0" u="none" strike="noStrike">
                        <a:solidFill>
                          <a:srgbClr val="000000"/>
                        </a:solidFill>
                        <a:effectLst/>
                        <a:latin typeface="Calibri" panose="020F0502020204030204" pitchFamily="34" charset="0"/>
                      </a:endParaRPr>
                    </a:p>
                  </a:txBody>
                  <a:tcPr marL="17029" marR="17029" marT="17029" marB="0" anchor="b"/>
                </a:tc>
                <a:extLst>
                  <a:ext uri="{0D108BD9-81ED-4DB2-BD59-A6C34878D82A}">
                    <a16:rowId xmlns:a16="http://schemas.microsoft.com/office/drawing/2014/main" val="3870055706"/>
                  </a:ext>
                </a:extLst>
              </a:tr>
              <a:tr h="437330">
                <a:tc>
                  <a:txBody>
                    <a:bodyPr/>
                    <a:lstStyle/>
                    <a:p>
                      <a:pPr algn="l" fontAlgn="b">
                        <a:buNone/>
                      </a:pPr>
                      <a:endParaRPr lang="en-US" sz="2000" b="0" i="0" u="none" strike="noStrike">
                        <a:solidFill>
                          <a:srgbClr val="000000"/>
                        </a:solidFill>
                        <a:effectLst/>
                        <a:latin typeface="Calibri" panose="020F0502020204030204" pitchFamily="34" charset="0"/>
                      </a:endParaRPr>
                    </a:p>
                  </a:txBody>
                  <a:tcPr marL="613030" marR="17029" marT="17029" marB="0" anchor="b"/>
                </a:tc>
                <a:tc>
                  <a:txBody>
                    <a:bodyPr/>
                    <a:lstStyle/>
                    <a:p>
                      <a:pPr algn="l" fontAlgn="b">
                        <a:buNone/>
                      </a:pPr>
                      <a:endParaRPr lang="en-US" sz="2000" b="0" i="0" u="none" strike="noStrike">
                        <a:solidFill>
                          <a:srgbClr val="000000"/>
                        </a:solidFill>
                        <a:effectLst/>
                        <a:latin typeface="Calibri" panose="020F0502020204030204" pitchFamily="34" charset="0"/>
                      </a:endParaRPr>
                    </a:p>
                  </a:txBody>
                  <a:tcPr marL="17029" marR="17029" marT="17029" marB="0" anchor="b"/>
                </a:tc>
                <a:extLst>
                  <a:ext uri="{0D108BD9-81ED-4DB2-BD59-A6C34878D82A}">
                    <a16:rowId xmlns:a16="http://schemas.microsoft.com/office/drawing/2014/main" val="363702561"/>
                  </a:ext>
                </a:extLst>
              </a:tr>
              <a:tr h="401104">
                <a:tc>
                  <a:txBody>
                    <a:bodyPr/>
                    <a:lstStyle/>
                    <a:p>
                      <a:pPr algn="l" fontAlgn="b">
                        <a:buNone/>
                      </a:pPr>
                      <a:r>
                        <a:rPr lang="en-US" sz="2000" b="1" u="none" strike="noStrike" dirty="0">
                          <a:solidFill>
                            <a:schemeClr val="bg1"/>
                          </a:solidFill>
                          <a:effectLst/>
                        </a:rPr>
                        <a:t>Families with female householder, no spouse present</a:t>
                      </a:r>
                      <a:endParaRPr lang="en-US" sz="2000" b="1" i="0" u="none" strike="noStrike" dirty="0">
                        <a:solidFill>
                          <a:schemeClr val="bg1"/>
                        </a:solidFill>
                        <a:effectLst/>
                        <a:latin typeface="Calibri" panose="020F0502020204030204" pitchFamily="34" charset="0"/>
                      </a:endParaRPr>
                    </a:p>
                  </a:txBody>
                  <a:tcPr marL="306515" marR="17029" marT="17029" marB="0" anchor="b">
                    <a:solidFill>
                      <a:schemeClr val="accent1"/>
                    </a:solidFill>
                  </a:tcPr>
                </a:tc>
                <a:tc>
                  <a:txBody>
                    <a:bodyPr/>
                    <a:lstStyle/>
                    <a:p>
                      <a:pPr algn="r" fontAlgn="b">
                        <a:buNone/>
                      </a:pPr>
                      <a:r>
                        <a:rPr lang="en-US" sz="2000" u="none" strike="noStrike">
                          <a:effectLst/>
                        </a:rPr>
                        <a:t>12.80%</a:t>
                      </a:r>
                      <a:endParaRPr lang="en-US" sz="2000" b="0" i="0" u="none" strike="noStrike">
                        <a:solidFill>
                          <a:srgbClr val="000000"/>
                        </a:solidFill>
                        <a:effectLst/>
                        <a:latin typeface="Calibri" panose="020F0502020204030204" pitchFamily="34" charset="0"/>
                      </a:endParaRPr>
                    </a:p>
                  </a:txBody>
                  <a:tcPr marL="17029" marR="17029" marT="17029" marB="0" anchor="b"/>
                </a:tc>
                <a:extLst>
                  <a:ext uri="{0D108BD9-81ED-4DB2-BD59-A6C34878D82A}">
                    <a16:rowId xmlns:a16="http://schemas.microsoft.com/office/drawing/2014/main" val="2403131506"/>
                  </a:ext>
                </a:extLst>
              </a:tr>
              <a:tr h="401104">
                <a:tc>
                  <a:txBody>
                    <a:bodyPr/>
                    <a:lstStyle/>
                    <a:p>
                      <a:pPr algn="l" fontAlgn="b">
                        <a:buNone/>
                      </a:pPr>
                      <a:r>
                        <a:rPr lang="en-US" sz="2000" u="none" strike="noStrike">
                          <a:effectLst/>
                        </a:rPr>
                        <a:t>  With related children under 18 years</a:t>
                      </a:r>
                      <a:endParaRPr lang="en-US" sz="2000" b="0" i="0" u="none" strike="noStrike">
                        <a:solidFill>
                          <a:srgbClr val="000000"/>
                        </a:solidFill>
                        <a:effectLst/>
                        <a:latin typeface="Calibri" panose="020F0502020204030204" pitchFamily="34" charset="0"/>
                      </a:endParaRPr>
                    </a:p>
                  </a:txBody>
                  <a:tcPr marL="459772" marR="17029" marT="17029" marB="0" anchor="b"/>
                </a:tc>
                <a:tc>
                  <a:txBody>
                    <a:bodyPr/>
                    <a:lstStyle/>
                    <a:p>
                      <a:pPr algn="r" fontAlgn="b">
                        <a:buNone/>
                      </a:pPr>
                      <a:r>
                        <a:rPr lang="en-US" sz="2000" u="none" strike="noStrike">
                          <a:effectLst/>
                        </a:rPr>
                        <a:t>17.70%</a:t>
                      </a:r>
                      <a:endParaRPr lang="en-US" sz="2000" b="0" i="0" u="none" strike="noStrike">
                        <a:solidFill>
                          <a:srgbClr val="000000"/>
                        </a:solidFill>
                        <a:effectLst/>
                        <a:latin typeface="Calibri" panose="020F0502020204030204" pitchFamily="34" charset="0"/>
                      </a:endParaRPr>
                    </a:p>
                  </a:txBody>
                  <a:tcPr marL="17029" marR="17029" marT="17029" marB="0" anchor="b"/>
                </a:tc>
                <a:extLst>
                  <a:ext uri="{0D108BD9-81ED-4DB2-BD59-A6C34878D82A}">
                    <a16:rowId xmlns:a16="http://schemas.microsoft.com/office/drawing/2014/main" val="412356428"/>
                  </a:ext>
                </a:extLst>
              </a:tr>
              <a:tr h="401104">
                <a:tc>
                  <a:txBody>
                    <a:bodyPr/>
                    <a:lstStyle/>
                    <a:p>
                      <a:pPr algn="l" fontAlgn="b">
                        <a:buNone/>
                      </a:pPr>
                      <a:r>
                        <a:rPr lang="en-US" sz="2000" u="none" strike="noStrike">
                          <a:effectLst/>
                        </a:rPr>
                        <a:t>With related children under 5 years only</a:t>
                      </a:r>
                      <a:endParaRPr lang="en-US" sz="2000" b="0" i="0" u="none" strike="noStrike">
                        <a:solidFill>
                          <a:srgbClr val="000000"/>
                        </a:solidFill>
                        <a:effectLst/>
                        <a:latin typeface="Calibri" panose="020F0502020204030204" pitchFamily="34" charset="0"/>
                      </a:endParaRPr>
                    </a:p>
                  </a:txBody>
                  <a:tcPr marL="613030" marR="17029" marT="17029" marB="0" anchor="b"/>
                </a:tc>
                <a:tc>
                  <a:txBody>
                    <a:bodyPr/>
                    <a:lstStyle/>
                    <a:p>
                      <a:pPr algn="r" fontAlgn="b">
                        <a:buNone/>
                      </a:pPr>
                      <a:r>
                        <a:rPr lang="en-US" sz="2000" u="none" strike="noStrike" dirty="0">
                          <a:effectLst/>
                        </a:rPr>
                        <a:t>62.10%</a:t>
                      </a:r>
                      <a:endParaRPr lang="en-US" sz="2000" b="0" i="0" u="none" strike="noStrike" dirty="0">
                        <a:solidFill>
                          <a:srgbClr val="000000"/>
                        </a:solidFill>
                        <a:effectLst/>
                        <a:latin typeface="Calibri" panose="020F0502020204030204" pitchFamily="34" charset="0"/>
                      </a:endParaRPr>
                    </a:p>
                  </a:txBody>
                  <a:tcPr marL="17029" marR="17029" marT="17029" marB="0" anchor="b"/>
                </a:tc>
                <a:extLst>
                  <a:ext uri="{0D108BD9-81ED-4DB2-BD59-A6C34878D82A}">
                    <a16:rowId xmlns:a16="http://schemas.microsoft.com/office/drawing/2014/main" val="3943229651"/>
                  </a:ext>
                </a:extLst>
              </a:tr>
            </a:tbl>
          </a:graphicData>
        </a:graphic>
      </p:graphicFrame>
    </p:spTree>
    <p:extLst>
      <p:ext uri="{BB962C8B-B14F-4D97-AF65-F5344CB8AC3E}">
        <p14:creationId xmlns:p14="http://schemas.microsoft.com/office/powerpoint/2010/main" val="40205291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E2D92-77F5-0DAC-05C4-688E4E136A07}"/>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The State of Alice in Texas</a:t>
            </a:r>
          </a:p>
        </p:txBody>
      </p:sp>
      <p:pic>
        <p:nvPicPr>
          <p:cNvPr id="3" name="Picture 2" descr="Screenshot of the ALICE (Asset Limited, Income Constrained, Employed) website displaying county-level data for Williamson County, Texas. The page explains ALICE financial hardship measures and provides access to demographic, cost of living, labor force, and well-being indicators. A navigation menu appears on the left, with county reports selected and Williamson County chosen from a dropdown menu.">
            <a:extLst>
              <a:ext uri="{FF2B5EF4-FFF2-40B4-BE49-F238E27FC236}">
                <a16:creationId xmlns:a16="http://schemas.microsoft.com/office/drawing/2014/main" id="{ABC82213-E346-490C-C2C8-A2062C8E8C8B}"/>
              </a:ext>
            </a:extLst>
          </p:cNvPr>
          <p:cNvPicPr>
            <a:picLocks noChangeAspect="1"/>
          </p:cNvPicPr>
          <p:nvPr/>
        </p:nvPicPr>
        <p:blipFill>
          <a:blip r:embed="rId2"/>
          <a:stretch>
            <a:fillRect/>
          </a:stretch>
        </p:blipFill>
        <p:spPr>
          <a:xfrm>
            <a:off x="969402" y="0"/>
            <a:ext cx="10542021" cy="6094792"/>
          </a:xfrm>
          <a:prstGeom prst="rect">
            <a:avLst/>
          </a:prstGeom>
        </p:spPr>
      </p:pic>
      <p:sp>
        <p:nvSpPr>
          <p:cNvPr id="4" name="TextBox 3">
            <a:extLst>
              <a:ext uri="{FF2B5EF4-FFF2-40B4-BE49-F238E27FC236}">
                <a16:creationId xmlns:a16="http://schemas.microsoft.com/office/drawing/2014/main" id="{B23CA52D-CE5E-5BF3-1777-C8CA8A7D8453}"/>
              </a:ext>
            </a:extLst>
          </p:cNvPr>
          <p:cNvSpPr txBox="1"/>
          <p:nvPr/>
        </p:nvSpPr>
        <p:spPr>
          <a:xfrm>
            <a:off x="1072529" y="6228920"/>
            <a:ext cx="9900271" cy="369332"/>
          </a:xfrm>
          <a:prstGeom prst="rect">
            <a:avLst/>
          </a:prstGeom>
          <a:noFill/>
        </p:spPr>
        <p:txBody>
          <a:bodyPr wrap="square" rtlCol="0">
            <a:spAutoFit/>
          </a:bodyPr>
          <a:lstStyle/>
          <a:p>
            <a:r>
              <a:rPr lang="en-US" dirty="0">
                <a:hlinkClick r:id="rId3"/>
              </a:rPr>
              <a:t>Source:  Texas | </a:t>
            </a:r>
            <a:r>
              <a:rPr lang="en-US" dirty="0" err="1">
                <a:hlinkClick r:id="rId3"/>
              </a:rPr>
              <a:t>UnitedForALICE</a:t>
            </a:r>
            <a:r>
              <a:rPr lang="en-US" dirty="0"/>
              <a:t>  </a:t>
            </a:r>
          </a:p>
        </p:txBody>
      </p:sp>
    </p:spTree>
    <p:extLst>
      <p:ext uri="{BB962C8B-B14F-4D97-AF65-F5344CB8AC3E}">
        <p14:creationId xmlns:p14="http://schemas.microsoft.com/office/powerpoint/2010/main" val="10979595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452452-A1F7-C257-EAEB-2376C2C25914}"/>
              </a:ext>
            </a:extLst>
          </p:cNvPr>
          <p:cNvSpPr>
            <a:spLocks noGrp="1"/>
          </p:cNvSpPr>
          <p:nvPr>
            <p:ph type="title"/>
          </p:nvPr>
        </p:nvSpPr>
        <p:spPr>
          <a:xfrm>
            <a:off x="0" y="-1325563"/>
            <a:ext cx="12192000" cy="1325563"/>
          </a:xfrm>
        </p:spPr>
        <p:txBody>
          <a:bodyPr vert="horz" lIns="91440" tIns="45720" rIns="91440" bIns="45720" rtlCol="0" anchor="b">
            <a:normAutofit/>
          </a:bodyPr>
          <a:lstStyle/>
          <a:p>
            <a:r>
              <a:rPr lang="en-US" dirty="0"/>
              <a:t>Alice in Williamson County</a:t>
            </a:r>
          </a:p>
        </p:txBody>
      </p:sp>
      <p:pic>
        <p:nvPicPr>
          <p:cNvPr id="4" name="Picture 3" descr="ALICE in Williamson County infographic defining ALICE (Asset Limited, Income Constrained, Employed) households as those earning above the federal poverty level but below the local cost of living. The graphic reports a 2024 population of 727,480, 267,760 households, a median household income of $112,004, a labor force participation rate of 71%, 23% of households classified as ALICE, and a 6% poverty rate.">
            <a:extLst>
              <a:ext uri="{FF2B5EF4-FFF2-40B4-BE49-F238E27FC236}">
                <a16:creationId xmlns:a16="http://schemas.microsoft.com/office/drawing/2014/main" id="{D4AC2461-7FD0-A45E-106A-5F8D9199C199}"/>
              </a:ext>
            </a:extLst>
          </p:cNvPr>
          <p:cNvPicPr>
            <a:picLocks noChangeAspect="1"/>
          </p:cNvPicPr>
          <p:nvPr/>
        </p:nvPicPr>
        <p:blipFill>
          <a:blip r:embed="rId2"/>
          <a:stretch>
            <a:fillRect/>
          </a:stretch>
        </p:blipFill>
        <p:spPr>
          <a:xfrm>
            <a:off x="0" y="433410"/>
            <a:ext cx="12192000" cy="5816367"/>
          </a:xfrm>
          <a:prstGeom prst="rect">
            <a:avLst/>
          </a:prstGeom>
        </p:spPr>
      </p:pic>
      <p:sp>
        <p:nvSpPr>
          <p:cNvPr id="6" name="Content Placeholder 5">
            <a:extLst>
              <a:ext uri="{FF2B5EF4-FFF2-40B4-BE49-F238E27FC236}">
                <a16:creationId xmlns:a16="http://schemas.microsoft.com/office/drawing/2014/main" id="{46A0A487-D7FC-5F6D-8DB8-E2BCC4746DC2}"/>
              </a:ext>
            </a:extLst>
          </p:cNvPr>
          <p:cNvSpPr>
            <a:spLocks noGrp="1"/>
          </p:cNvSpPr>
          <p:nvPr>
            <p:ph sz="quarter" idx="13"/>
          </p:nvPr>
        </p:nvSpPr>
        <p:spPr/>
        <p:txBody>
          <a:bodyPr>
            <a:normAutofit/>
          </a:bodyPr>
          <a:lstStyle/>
          <a:p>
            <a:r>
              <a:rPr lang="en-US" dirty="0"/>
              <a:t>Source:  The State of ALICE in Texas, 2024 Report </a:t>
            </a:r>
            <a:r>
              <a:rPr lang="en-US" dirty="0">
                <a:hlinkClick r:id="rId3"/>
              </a:rPr>
              <a:t>Texas | </a:t>
            </a:r>
            <a:r>
              <a:rPr lang="en-US" dirty="0" err="1">
                <a:hlinkClick r:id="rId3"/>
              </a:rPr>
              <a:t>UnitedForALICE</a:t>
            </a:r>
            <a:endParaRPr lang="en-US" dirty="0"/>
          </a:p>
        </p:txBody>
      </p:sp>
    </p:spTree>
    <p:extLst>
      <p:ext uri="{BB962C8B-B14F-4D97-AF65-F5344CB8AC3E}">
        <p14:creationId xmlns:p14="http://schemas.microsoft.com/office/powerpoint/2010/main" val="41710162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9196D2-35DA-0F60-A63D-ED976393CC8D}"/>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F27CBE8B-8CA5-DB2E-92C0-9C19CBAA53E2}"/>
              </a:ext>
            </a:extLst>
          </p:cNvPr>
          <p:cNvSpPr txBox="1">
            <a:spLocks noGrp="1"/>
          </p:cNvSpPr>
          <p:nvPr>
            <p:ph type="title" idx="4294967295"/>
          </p:nvPr>
        </p:nvSpPr>
        <p:spPr>
          <a:xfrm>
            <a:off x="1326777" y="37318"/>
            <a:ext cx="9211235"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Financial Hardship Has Changed Over Time in </a:t>
            </a:r>
            <a:r>
              <a:rPr kumimoji="0" lang="en-US" sz="2400" b="1" i="0" u="none" strike="noStrike" kern="1200" cap="none" spc="0" normalizeH="0" baseline="0" noProof="0" dirty="0">
                <a:ln>
                  <a:noFill/>
                </a:ln>
                <a:solidFill>
                  <a:srgbClr val="A32135"/>
                </a:solidFill>
                <a:effectLst/>
                <a:uLnTx/>
                <a:uFillTx/>
                <a:latin typeface="+mn-lt"/>
                <a:ea typeface="+mn-ea"/>
                <a:cs typeface="+mn-cs"/>
              </a:rPr>
              <a:t>Williamson County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2010 - 2024</a:t>
            </a:r>
          </a:p>
        </p:txBody>
      </p:sp>
      <p:pic>
        <p:nvPicPr>
          <p:cNvPr id="7" name="Picture 6" descr="Line chart showing the number of households in Williamson County below the ALICE threshold and in poverty from 2010 to 2024. In 2024, 60,478 households (29% of all households) were below the ALICE threshold, while 16,257 households were living in poverty. Both measures generally increased over the period, with ALICE households consistently far outnumbering households in poverty.">
            <a:extLst>
              <a:ext uri="{FF2B5EF4-FFF2-40B4-BE49-F238E27FC236}">
                <a16:creationId xmlns:a16="http://schemas.microsoft.com/office/drawing/2014/main" id="{47BDD755-6EF9-4D5D-8AAF-396594BD416E}"/>
              </a:ext>
            </a:extLst>
          </p:cNvPr>
          <p:cNvPicPr>
            <a:picLocks noChangeAspect="1"/>
          </p:cNvPicPr>
          <p:nvPr/>
        </p:nvPicPr>
        <p:blipFill>
          <a:blip r:embed="rId2"/>
          <a:stretch>
            <a:fillRect/>
          </a:stretch>
        </p:blipFill>
        <p:spPr>
          <a:xfrm>
            <a:off x="1653988" y="868315"/>
            <a:ext cx="8310283" cy="5325517"/>
          </a:xfrm>
          <a:prstGeom prst="rect">
            <a:avLst/>
          </a:prstGeom>
        </p:spPr>
      </p:pic>
      <p:sp>
        <p:nvSpPr>
          <p:cNvPr id="13" name="TextBox 12">
            <a:extLst>
              <a:ext uri="{FF2B5EF4-FFF2-40B4-BE49-F238E27FC236}">
                <a16:creationId xmlns:a16="http://schemas.microsoft.com/office/drawing/2014/main" id="{C88EA3AF-253C-0148-7492-5D02B8D42727}"/>
              </a:ext>
            </a:extLst>
          </p:cNvPr>
          <p:cNvSpPr txBox="1"/>
          <p:nvPr/>
        </p:nvSpPr>
        <p:spPr>
          <a:xfrm>
            <a:off x="10081933" y="1244787"/>
            <a:ext cx="857249" cy="369332"/>
          </a:xfrm>
          <a:prstGeom prst="rect">
            <a:avLst/>
          </a:prstGeom>
          <a:noFill/>
        </p:spPr>
        <p:txBody>
          <a:bodyPr wrap="square" rtlCol="0">
            <a:spAutoFit/>
          </a:bodyPr>
          <a:lstStyle/>
          <a:p>
            <a:r>
              <a:rPr lang="en-US" b="1" dirty="0"/>
              <a:t>2024</a:t>
            </a:r>
          </a:p>
        </p:txBody>
      </p:sp>
      <p:sp>
        <p:nvSpPr>
          <p:cNvPr id="10" name="TextBox 9">
            <a:extLst>
              <a:ext uri="{FF2B5EF4-FFF2-40B4-BE49-F238E27FC236}">
                <a16:creationId xmlns:a16="http://schemas.microsoft.com/office/drawing/2014/main" id="{724E1253-FA6B-F532-4685-2E7EB8E005CA}"/>
              </a:ext>
            </a:extLst>
          </p:cNvPr>
          <p:cNvSpPr txBox="1"/>
          <p:nvPr/>
        </p:nvSpPr>
        <p:spPr>
          <a:xfrm>
            <a:off x="9964271" y="1694635"/>
            <a:ext cx="1902758" cy="1477328"/>
          </a:xfrm>
          <a:prstGeom prst="rect">
            <a:avLst/>
          </a:prstGeom>
          <a:noFill/>
        </p:spPr>
        <p:txBody>
          <a:bodyPr wrap="square" rtlCol="0">
            <a:spAutoFit/>
          </a:bodyPr>
          <a:lstStyle/>
          <a:p>
            <a:r>
              <a:rPr lang="en-US" b="1" dirty="0"/>
              <a:t>ALICE Threshold: 60,478</a:t>
            </a:r>
          </a:p>
          <a:p>
            <a:r>
              <a:rPr lang="en-US" dirty="0"/>
              <a:t>(29% of all HH)</a:t>
            </a:r>
          </a:p>
          <a:p>
            <a:endParaRPr lang="en-US" dirty="0"/>
          </a:p>
        </p:txBody>
      </p:sp>
      <p:sp>
        <p:nvSpPr>
          <p:cNvPr id="12" name="TextBox 11">
            <a:extLst>
              <a:ext uri="{FF2B5EF4-FFF2-40B4-BE49-F238E27FC236}">
                <a16:creationId xmlns:a16="http://schemas.microsoft.com/office/drawing/2014/main" id="{542A7491-09AB-EBF3-38DE-45D5EE27E467}"/>
              </a:ext>
            </a:extLst>
          </p:cNvPr>
          <p:cNvSpPr txBox="1"/>
          <p:nvPr/>
        </p:nvSpPr>
        <p:spPr>
          <a:xfrm>
            <a:off x="9954185" y="4320551"/>
            <a:ext cx="1092574" cy="923330"/>
          </a:xfrm>
          <a:prstGeom prst="rect">
            <a:avLst/>
          </a:prstGeom>
          <a:noFill/>
        </p:spPr>
        <p:txBody>
          <a:bodyPr wrap="square" rtlCol="0">
            <a:spAutoFit/>
          </a:bodyPr>
          <a:lstStyle/>
          <a:p>
            <a:r>
              <a:rPr lang="en-US" b="1" dirty="0"/>
              <a:t>Poverty: 16,257</a:t>
            </a:r>
          </a:p>
          <a:p>
            <a:endParaRPr lang="en-US" dirty="0"/>
          </a:p>
        </p:txBody>
      </p:sp>
      <p:sp>
        <p:nvSpPr>
          <p:cNvPr id="6" name="Content Placeholder 5">
            <a:extLst>
              <a:ext uri="{FF2B5EF4-FFF2-40B4-BE49-F238E27FC236}">
                <a16:creationId xmlns:a16="http://schemas.microsoft.com/office/drawing/2014/main" id="{BE291F18-55B0-702E-9348-7A817A0CC18F}"/>
              </a:ext>
            </a:extLst>
          </p:cNvPr>
          <p:cNvSpPr>
            <a:spLocks noGrp="1"/>
          </p:cNvSpPr>
          <p:nvPr>
            <p:ph sz="quarter" idx="13"/>
          </p:nvPr>
        </p:nvSpPr>
        <p:spPr/>
        <p:txBody>
          <a:bodyPr>
            <a:normAutofit/>
          </a:bodyPr>
          <a:lstStyle/>
          <a:p>
            <a:r>
              <a:rPr lang="en-US" dirty="0"/>
              <a:t>Source:  The State of ALICE in Texas, 2024 Report </a:t>
            </a:r>
            <a:r>
              <a:rPr lang="en-US" dirty="0">
                <a:hlinkClick r:id="rId3"/>
              </a:rPr>
              <a:t>Texas | </a:t>
            </a:r>
            <a:r>
              <a:rPr lang="en-US" dirty="0" err="1">
                <a:hlinkClick r:id="rId3"/>
              </a:rPr>
              <a:t>UnitedForALICE</a:t>
            </a:r>
            <a:endParaRPr lang="en-US" dirty="0"/>
          </a:p>
        </p:txBody>
      </p:sp>
    </p:spTree>
    <p:extLst>
      <p:ext uri="{BB962C8B-B14F-4D97-AF65-F5344CB8AC3E}">
        <p14:creationId xmlns:p14="http://schemas.microsoft.com/office/powerpoint/2010/main" val="6982412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CF91A-5FFA-93B7-DF9B-C69CEE59C7FA}"/>
              </a:ext>
            </a:extLst>
          </p:cNvPr>
          <p:cNvSpPr>
            <a:spLocks noGrp="1"/>
          </p:cNvSpPr>
          <p:nvPr>
            <p:ph type="title"/>
          </p:nvPr>
        </p:nvSpPr>
        <p:spPr/>
        <p:txBody>
          <a:bodyPr/>
          <a:lstStyle/>
          <a:p>
            <a:r>
              <a:rPr lang="en-US" dirty="0"/>
              <a:t>Financial Hardship by Household Type and Age</a:t>
            </a:r>
            <a:br>
              <a:rPr lang="en-US" dirty="0"/>
            </a:br>
            <a:r>
              <a:rPr lang="en-US" dirty="0"/>
              <a:t>Williamson County, TX </a:t>
            </a:r>
          </a:p>
        </p:txBody>
      </p:sp>
      <p:pic>
        <p:nvPicPr>
          <p:cNvPr id="6" name="Picture 5" descr="Table showing the percentage of Williamson County households below the ALICE threshold by household type. Single-female-headed households with children have the highest rate (64%), followed by single-male-headed households with children (41%), single or cohabiting households without children (31%), and married households with children (11%).">
            <a:extLst>
              <a:ext uri="{FF2B5EF4-FFF2-40B4-BE49-F238E27FC236}">
                <a16:creationId xmlns:a16="http://schemas.microsoft.com/office/drawing/2014/main" id="{0D65F823-8265-76D8-5A38-E6A18F72C442}"/>
              </a:ext>
            </a:extLst>
          </p:cNvPr>
          <p:cNvPicPr>
            <a:picLocks noChangeAspect="1"/>
          </p:cNvPicPr>
          <p:nvPr/>
        </p:nvPicPr>
        <p:blipFill>
          <a:blip r:embed="rId2"/>
          <a:stretch>
            <a:fillRect/>
          </a:stretch>
        </p:blipFill>
        <p:spPr>
          <a:xfrm>
            <a:off x="1450665" y="890041"/>
            <a:ext cx="8999621" cy="2957917"/>
          </a:xfrm>
          <a:prstGeom prst="rect">
            <a:avLst/>
          </a:prstGeom>
        </p:spPr>
      </p:pic>
      <p:pic>
        <p:nvPicPr>
          <p:cNvPr id="8" name="Picture 7" descr="Table showing the percentage of Williamson County households below the ALICE threshold by age of householder. Householders under age 25 have the highest rate (70%), followed by those age 65 and over (41%). Rates are lower for householders ages 25-44 (24%) and 45-64 (23%).">
            <a:extLst>
              <a:ext uri="{FF2B5EF4-FFF2-40B4-BE49-F238E27FC236}">
                <a16:creationId xmlns:a16="http://schemas.microsoft.com/office/drawing/2014/main" id="{9CEADB4E-0755-5A18-5BF2-F96F681E3241}"/>
              </a:ext>
            </a:extLst>
          </p:cNvPr>
          <p:cNvPicPr>
            <a:picLocks noChangeAspect="1"/>
          </p:cNvPicPr>
          <p:nvPr/>
        </p:nvPicPr>
        <p:blipFill>
          <a:blip r:embed="rId3"/>
          <a:stretch>
            <a:fillRect/>
          </a:stretch>
        </p:blipFill>
        <p:spPr>
          <a:xfrm>
            <a:off x="1450665" y="3569749"/>
            <a:ext cx="9206133" cy="2666045"/>
          </a:xfrm>
          <a:prstGeom prst="rect">
            <a:avLst/>
          </a:prstGeom>
        </p:spPr>
      </p:pic>
      <p:sp>
        <p:nvSpPr>
          <p:cNvPr id="4" name="Content Placeholder 3">
            <a:extLst>
              <a:ext uri="{FF2B5EF4-FFF2-40B4-BE49-F238E27FC236}">
                <a16:creationId xmlns:a16="http://schemas.microsoft.com/office/drawing/2014/main" id="{E534F1C6-EC2F-DED7-6483-E0377387E59D}"/>
              </a:ext>
            </a:extLst>
          </p:cNvPr>
          <p:cNvSpPr>
            <a:spLocks noGrp="1"/>
          </p:cNvSpPr>
          <p:nvPr>
            <p:ph sz="quarter" idx="13"/>
          </p:nvPr>
        </p:nvSpPr>
        <p:spPr/>
        <p:txBody>
          <a:bodyPr/>
          <a:lstStyle/>
          <a:p>
            <a:r>
              <a:rPr lang="en-US" dirty="0"/>
              <a:t>Source:  The State of ALICE in Texas, 2024 Report </a:t>
            </a:r>
            <a:r>
              <a:rPr lang="en-US" dirty="0">
                <a:hlinkClick r:id="rId4"/>
              </a:rPr>
              <a:t>Texas | </a:t>
            </a:r>
            <a:r>
              <a:rPr lang="en-US" dirty="0" err="1">
                <a:hlinkClick r:id="rId4"/>
              </a:rPr>
              <a:t>UnitedForALICE</a:t>
            </a:r>
            <a:endParaRPr lang="en-US" dirty="0"/>
          </a:p>
          <a:p>
            <a:endParaRPr lang="en-US" dirty="0"/>
          </a:p>
        </p:txBody>
      </p:sp>
    </p:spTree>
    <p:extLst>
      <p:ext uri="{BB962C8B-B14F-4D97-AF65-F5344CB8AC3E}">
        <p14:creationId xmlns:p14="http://schemas.microsoft.com/office/powerpoint/2010/main" val="36343999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C369A-FA51-099D-9437-8DC89CFC36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7B6EB8-7CFA-797D-B285-0A6B35CF1472}"/>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Household Survival Budget, Williamson County, Texas, 2024</a:t>
            </a:r>
          </a:p>
        </p:txBody>
      </p:sp>
      <p:pic>
        <p:nvPicPr>
          <p:cNvPr id="3" name="Picture 2" descr="Table showing the 2024 Household Survival Budget for Williamson County by household type. Annual costs range from about $42,516 for a single adult to $99,684 for two adults with two children, with higher expenses for households with children.">
            <a:extLst>
              <a:ext uri="{FF2B5EF4-FFF2-40B4-BE49-F238E27FC236}">
                <a16:creationId xmlns:a16="http://schemas.microsoft.com/office/drawing/2014/main" id="{494534E3-1B52-6D37-A7D2-A5BC63BEC0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5652" y="258416"/>
            <a:ext cx="10835399" cy="6341168"/>
          </a:xfrm>
          <a:prstGeom prst="rect">
            <a:avLst/>
          </a:prstGeom>
        </p:spPr>
      </p:pic>
      <p:sp>
        <p:nvSpPr>
          <p:cNvPr id="9" name="Rectangle: Rounded Corners 8" descr="Red rectangle highlighting the column &quot;One Adult, One in Child Care.&quot;">
            <a:extLst>
              <a:ext uri="{FF2B5EF4-FFF2-40B4-BE49-F238E27FC236}">
                <a16:creationId xmlns:a16="http://schemas.microsoft.com/office/drawing/2014/main" id="{60266341-0DE2-B75F-8C03-704EE750F2F0}"/>
              </a:ext>
            </a:extLst>
          </p:cNvPr>
          <p:cNvSpPr/>
          <p:nvPr/>
        </p:nvSpPr>
        <p:spPr>
          <a:xfrm>
            <a:off x="5251104" y="955651"/>
            <a:ext cx="1013591" cy="4689390"/>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descr="Red rectangle highlighting the column &quot;Two Adults, Two in Children.&quot;">
            <a:extLst>
              <a:ext uri="{FF2B5EF4-FFF2-40B4-BE49-F238E27FC236}">
                <a16:creationId xmlns:a16="http://schemas.microsoft.com/office/drawing/2014/main" id="{34104D67-FC9A-C07D-7BAF-7D5E40A89F6D}"/>
              </a:ext>
            </a:extLst>
          </p:cNvPr>
          <p:cNvSpPr/>
          <p:nvPr/>
        </p:nvSpPr>
        <p:spPr>
          <a:xfrm>
            <a:off x="7367263" y="907525"/>
            <a:ext cx="1013591" cy="4737516"/>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370717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3">
            <a:extLst>
              <a:ext uri="{FF2B5EF4-FFF2-40B4-BE49-F238E27FC236}">
                <a16:creationId xmlns:a16="http://schemas.microsoft.com/office/drawing/2014/main" id="{5C12F348-3280-4CB6-B413-3B54612108BA}"/>
              </a:ext>
            </a:extLst>
          </p:cNvPr>
          <p:cNvSpPr>
            <a:spLocks noGrp="1"/>
          </p:cNvSpPr>
          <p:nvPr>
            <p:ph type="title" idx="4294967295"/>
          </p:nvPr>
        </p:nvSpPr>
        <p:spPr>
          <a:xfrm>
            <a:off x="109538" y="666750"/>
            <a:ext cx="5513387" cy="11223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Financial Hardship by Zip Code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Williamson County, TX</a:t>
            </a:r>
          </a:p>
        </p:txBody>
      </p:sp>
      <p:sp>
        <p:nvSpPr>
          <p:cNvPr id="8" name="Content Placeholder 2">
            <a:extLst>
              <a:ext uri="{FF2B5EF4-FFF2-40B4-BE49-F238E27FC236}">
                <a16:creationId xmlns:a16="http://schemas.microsoft.com/office/drawing/2014/main" id="{9635ECE0-6D83-9EEC-3564-77F6A73F51D9}"/>
              </a:ext>
            </a:extLst>
          </p:cNvPr>
          <p:cNvSpPr>
            <a:spLocks noGrp="1"/>
          </p:cNvSpPr>
          <p:nvPr>
            <p:ph sz="quarter" idx="13"/>
          </p:nvPr>
        </p:nvSpPr>
        <p:spPr>
          <a:xfrm>
            <a:off x="539556" y="1983277"/>
            <a:ext cx="3981450" cy="1981200"/>
          </a:xfrm>
        </p:spPr>
        <p:txBody>
          <a:bodyPr>
            <a:noAutofit/>
          </a:bodyPr>
          <a:lstStyle/>
          <a:p>
            <a:pPr marL="0" indent="0">
              <a:buNone/>
            </a:pPr>
            <a:r>
              <a:rPr lang="en-US" sz="2400" b="1" dirty="0" err="1">
                <a:solidFill>
                  <a:srgbClr val="FFFF00"/>
                </a:solidFill>
              </a:rPr>
              <a:t>Zipcode</a:t>
            </a:r>
            <a:r>
              <a:rPr lang="en-US" sz="2400" b="1" dirty="0">
                <a:solidFill>
                  <a:srgbClr val="FFFF00"/>
                </a:solidFill>
              </a:rPr>
              <a:t> 76527: 45% </a:t>
            </a:r>
            <a:r>
              <a:rPr lang="en-US" sz="2400" dirty="0"/>
              <a:t>Households are below the ALICE Threshold</a:t>
            </a:r>
          </a:p>
          <a:p>
            <a:pPr marL="0" indent="0">
              <a:buNone/>
            </a:pPr>
            <a:endParaRPr lang="en-US" sz="2400" dirty="0"/>
          </a:p>
          <a:p>
            <a:pPr marL="0" indent="0">
              <a:buNone/>
            </a:pPr>
            <a:r>
              <a:rPr lang="en-US" sz="2400" b="1" dirty="0" err="1">
                <a:solidFill>
                  <a:srgbClr val="FFFF00"/>
                </a:solidFill>
              </a:rPr>
              <a:t>Zipcode</a:t>
            </a:r>
            <a:r>
              <a:rPr lang="en-US" sz="2400" b="1" dirty="0">
                <a:solidFill>
                  <a:srgbClr val="FFFF00"/>
                </a:solidFill>
              </a:rPr>
              <a:t> 76574: 44 %</a:t>
            </a:r>
            <a:r>
              <a:rPr lang="en-US" sz="2400" dirty="0"/>
              <a:t> Households are below the ALICE Threshold </a:t>
            </a:r>
          </a:p>
        </p:txBody>
      </p:sp>
      <p:pic>
        <p:nvPicPr>
          <p:cNvPr id="3" name="Picture 2" descr="Map of Williamson County ZIP codes showing the share of households below the ALICE threshold. ZIP code 76527 has the highest rate at 45%, followed by ZIP code 76574 at 44%, with darker shading indicating higher levels of financial hardship.">
            <a:extLst>
              <a:ext uri="{FF2B5EF4-FFF2-40B4-BE49-F238E27FC236}">
                <a16:creationId xmlns:a16="http://schemas.microsoft.com/office/drawing/2014/main" id="{C4441C0A-D0CA-7334-8DC8-8807B354EE44}"/>
              </a:ext>
            </a:extLst>
          </p:cNvPr>
          <p:cNvPicPr>
            <a:picLocks noChangeAspect="1"/>
          </p:cNvPicPr>
          <p:nvPr/>
        </p:nvPicPr>
        <p:blipFill>
          <a:blip r:embed="rId2"/>
          <a:stretch>
            <a:fillRect/>
          </a:stretch>
        </p:blipFill>
        <p:spPr>
          <a:xfrm>
            <a:off x="5622757" y="880024"/>
            <a:ext cx="6498843" cy="4825390"/>
          </a:xfrm>
          <a:prstGeom prst="rect">
            <a:avLst/>
          </a:prstGeom>
          <a:noFill/>
        </p:spPr>
      </p:pic>
      <p:sp>
        <p:nvSpPr>
          <p:cNvPr id="4" name="Rectangle 3">
            <a:extLst>
              <a:ext uri="{FF2B5EF4-FFF2-40B4-BE49-F238E27FC236}">
                <a16:creationId xmlns:a16="http://schemas.microsoft.com/office/drawing/2014/main" id="{1A9A8B56-8469-0ADC-4A57-9A47AD6D333B}"/>
              </a:ext>
            </a:extLst>
          </p:cNvPr>
          <p:cNvSpPr/>
          <p:nvPr/>
        </p:nvSpPr>
        <p:spPr>
          <a:xfrm>
            <a:off x="7294574" y="1983277"/>
            <a:ext cx="908132" cy="264909"/>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t>76527</a:t>
            </a:r>
          </a:p>
        </p:txBody>
      </p:sp>
      <p:sp>
        <p:nvSpPr>
          <p:cNvPr id="5" name="Rectangle 4">
            <a:extLst>
              <a:ext uri="{FF2B5EF4-FFF2-40B4-BE49-F238E27FC236}">
                <a16:creationId xmlns:a16="http://schemas.microsoft.com/office/drawing/2014/main" id="{7100FEB1-3C2B-FD94-082C-7E0004A75E92}"/>
              </a:ext>
            </a:extLst>
          </p:cNvPr>
          <p:cNvSpPr/>
          <p:nvPr/>
        </p:nvSpPr>
        <p:spPr>
          <a:xfrm>
            <a:off x="9634629" y="3832022"/>
            <a:ext cx="908132" cy="264909"/>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t>76574</a:t>
            </a:r>
          </a:p>
        </p:txBody>
      </p:sp>
      <p:sp>
        <p:nvSpPr>
          <p:cNvPr id="12" name="Content Placeholder 4">
            <a:extLst>
              <a:ext uri="{FF2B5EF4-FFF2-40B4-BE49-F238E27FC236}">
                <a16:creationId xmlns:a16="http://schemas.microsoft.com/office/drawing/2014/main" id="{D1061759-8048-1BF8-E2DE-1ED1E816A6B0}"/>
              </a:ext>
            </a:extLst>
          </p:cNvPr>
          <p:cNvSpPr>
            <a:spLocks noGrp="1"/>
          </p:cNvSpPr>
          <p:nvPr>
            <p:ph sz="quarter" idx="15"/>
          </p:nvPr>
        </p:nvSpPr>
        <p:spPr>
          <a:xfrm>
            <a:off x="440449" y="5652407"/>
            <a:ext cx="4279469" cy="365125"/>
          </a:xfrm>
        </p:spPr>
        <p:txBody>
          <a:bodyPr/>
          <a:lstStyle/>
          <a:p>
            <a:pPr marL="0" indent="0">
              <a:buNone/>
            </a:pPr>
            <a:r>
              <a:rPr lang="en-US" sz="1200" dirty="0">
                <a:solidFill>
                  <a:schemeClr val="bg1"/>
                </a:solidFill>
              </a:rPr>
              <a:t>Source:  The State of ALICE in Texas, 2024 Report </a:t>
            </a:r>
            <a:r>
              <a:rPr lang="en-US" sz="1200" dirty="0">
                <a:solidFill>
                  <a:srgbClr val="69200F"/>
                </a:solidFill>
                <a:hlinkClick r:id="rId3">
                  <a:extLst>
                    <a:ext uri="{A12FA001-AC4F-418D-AE19-62706E023703}">
                      <ahyp:hlinkClr xmlns:ahyp="http://schemas.microsoft.com/office/drawing/2018/hyperlinkcolor" val="tx"/>
                    </a:ext>
                  </a:extLst>
                </a:hlinkClick>
              </a:rPr>
              <a:t>Texas | </a:t>
            </a:r>
            <a:r>
              <a:rPr lang="en-US" sz="1200" dirty="0" err="1">
                <a:solidFill>
                  <a:schemeClr val="bg1"/>
                </a:solidFill>
                <a:hlinkClick r:id="rId3">
                  <a:extLst>
                    <a:ext uri="{A12FA001-AC4F-418D-AE19-62706E023703}">
                      <ahyp:hlinkClr xmlns:ahyp="http://schemas.microsoft.com/office/drawing/2018/hyperlinkcolor" val="tx"/>
                    </a:ext>
                  </a:extLst>
                </a:hlinkClick>
              </a:rPr>
              <a:t>UnitedForALICE</a:t>
            </a:r>
            <a:endParaRPr lang="en-US" sz="1200" dirty="0">
              <a:solidFill>
                <a:schemeClr val="bg1"/>
              </a:solidFill>
            </a:endParaRPr>
          </a:p>
          <a:p>
            <a:endParaRPr lang="en-US" dirty="0"/>
          </a:p>
        </p:txBody>
      </p:sp>
    </p:spTree>
    <p:extLst>
      <p:ext uri="{BB962C8B-B14F-4D97-AF65-F5344CB8AC3E}">
        <p14:creationId xmlns:p14="http://schemas.microsoft.com/office/powerpoint/2010/main" val="8991594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C87DA-43AA-7344-0E13-C61E1297A2CD}"/>
              </a:ext>
            </a:extLst>
          </p:cNvPr>
          <p:cNvSpPr>
            <a:spLocks noGrp="1"/>
          </p:cNvSpPr>
          <p:nvPr>
            <p:ph type="title"/>
          </p:nvPr>
        </p:nvSpPr>
        <p:spPr/>
        <p:txBody>
          <a:bodyPr/>
          <a:lstStyle/>
          <a:p>
            <a:r>
              <a:rPr lang="en-US" dirty="0"/>
              <a:t>Median Income by Types of Families</a:t>
            </a:r>
            <a:br>
              <a:rPr lang="en-US" dirty="0"/>
            </a:br>
            <a:r>
              <a:rPr lang="en-US" dirty="0"/>
              <a:t>Williamson County</a:t>
            </a:r>
          </a:p>
        </p:txBody>
      </p:sp>
      <p:sp>
        <p:nvSpPr>
          <p:cNvPr id="4" name="Content Placeholder 3">
            <a:extLst>
              <a:ext uri="{FF2B5EF4-FFF2-40B4-BE49-F238E27FC236}">
                <a16:creationId xmlns:a16="http://schemas.microsoft.com/office/drawing/2014/main" id="{32424983-47B6-C568-9DE6-043A97A2A0E4}"/>
              </a:ext>
            </a:extLst>
          </p:cNvPr>
          <p:cNvSpPr>
            <a:spLocks noGrp="1"/>
          </p:cNvSpPr>
          <p:nvPr>
            <p:ph sz="quarter" idx="13"/>
          </p:nvPr>
        </p:nvSpPr>
        <p:spPr/>
        <p:txBody>
          <a:bodyPr/>
          <a:lstStyle/>
          <a:p>
            <a:r>
              <a:rPr lang="en-US" dirty="0"/>
              <a:t>Source:  U.S. Census Bureau, 2024 ACS 1-year Estimates</a:t>
            </a:r>
          </a:p>
        </p:txBody>
      </p:sp>
      <p:graphicFrame>
        <p:nvGraphicFramePr>
          <p:cNvPr id="5" name="Content Placeholder 4" descr="Bar chart comparing median income by family type in Williamson County. Married-couple families have the highest median income ($154,174), followed by all families ($136,594), all households ($112,004), and nonfamily households ($65,006).">
            <a:extLst>
              <a:ext uri="{FF2B5EF4-FFF2-40B4-BE49-F238E27FC236}">
                <a16:creationId xmlns:a16="http://schemas.microsoft.com/office/drawing/2014/main" id="{D9F6BC38-A8DF-D434-417E-709D2FF2D272}"/>
              </a:ext>
            </a:extLst>
          </p:cNvPr>
          <p:cNvGraphicFramePr>
            <a:graphicFrameLocks noGrp="1"/>
          </p:cNvGraphicFramePr>
          <p:nvPr>
            <p:ph idx="1"/>
            <p:extLst>
              <p:ext uri="{D42A27DB-BD31-4B8C-83A1-F6EECF244321}">
                <p14:modId xmlns:p14="http://schemas.microsoft.com/office/powerpoint/2010/main" val="3040827954"/>
              </p:ext>
            </p:extLst>
          </p:nvPr>
        </p:nvGraphicFramePr>
        <p:xfrm>
          <a:off x="838200" y="1443038"/>
          <a:ext cx="10515600" cy="43513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914639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C2107-7FB2-4ACE-BC7E-6206A4F75D01}"/>
              </a:ext>
            </a:extLst>
          </p:cNvPr>
          <p:cNvSpPr>
            <a:spLocks noGrp="1"/>
          </p:cNvSpPr>
          <p:nvPr>
            <p:ph type="ctrTitle"/>
          </p:nvPr>
        </p:nvSpPr>
        <p:spPr>
          <a:xfrm>
            <a:off x="653337" y="3553012"/>
            <a:ext cx="9688198" cy="2025308"/>
          </a:xfrm>
        </p:spPr>
        <p:txBody>
          <a:bodyPr>
            <a:normAutofit/>
          </a:bodyPr>
          <a:lstStyle/>
          <a:p>
            <a:pPr marL="0" indent="0"/>
            <a:r>
              <a:rPr lang="en-US" sz="5400" b="1" dirty="0"/>
              <a:t>Population Growth </a:t>
            </a:r>
            <a:br>
              <a:rPr lang="en-US" sz="5400" b="1" dirty="0"/>
            </a:br>
            <a:r>
              <a:rPr lang="en-US" sz="5400" b="1" dirty="0"/>
              <a:t>and the Drivers of Growth</a:t>
            </a:r>
            <a:endParaRPr lang="en-US" sz="5400" dirty="0"/>
          </a:p>
        </p:txBody>
      </p:sp>
    </p:spTree>
    <p:extLst>
      <p:ext uri="{BB962C8B-B14F-4D97-AF65-F5344CB8AC3E}">
        <p14:creationId xmlns:p14="http://schemas.microsoft.com/office/powerpoint/2010/main" val="41276324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35DA3-AF16-1726-52F3-E07C07F81EA8}"/>
              </a:ext>
            </a:extLst>
          </p:cNvPr>
          <p:cNvSpPr>
            <a:spLocks noGrp="1"/>
          </p:cNvSpPr>
          <p:nvPr>
            <p:ph type="title"/>
          </p:nvPr>
        </p:nvSpPr>
        <p:spPr/>
        <p:txBody>
          <a:bodyPr>
            <a:normAutofit fontScale="90000"/>
          </a:bodyPr>
          <a:lstStyle/>
          <a:p>
            <a:r>
              <a:rPr lang="en-US" dirty="0"/>
              <a:t>Educational Attainment, 25 years and Older</a:t>
            </a:r>
            <a:br>
              <a:rPr lang="en-US" dirty="0"/>
            </a:br>
            <a:r>
              <a:rPr lang="en-US" dirty="0"/>
              <a:t>Bachelor’s Degree or Higher by Race/Ethnicity</a:t>
            </a:r>
            <a:br>
              <a:rPr lang="en-US" dirty="0"/>
            </a:br>
            <a:r>
              <a:rPr lang="en-US" dirty="0"/>
              <a:t>Williamson County, 2024</a:t>
            </a:r>
          </a:p>
        </p:txBody>
      </p:sp>
      <p:sp>
        <p:nvSpPr>
          <p:cNvPr id="4" name="Content Placeholder 3">
            <a:extLst>
              <a:ext uri="{FF2B5EF4-FFF2-40B4-BE49-F238E27FC236}">
                <a16:creationId xmlns:a16="http://schemas.microsoft.com/office/drawing/2014/main" id="{0298823A-47B8-E61A-D728-50115BD4B2CB}"/>
              </a:ext>
            </a:extLst>
          </p:cNvPr>
          <p:cNvSpPr>
            <a:spLocks noGrp="1"/>
          </p:cNvSpPr>
          <p:nvPr>
            <p:ph sz="quarter" idx="13"/>
          </p:nvPr>
        </p:nvSpPr>
        <p:spPr/>
        <p:txBody>
          <a:bodyPr/>
          <a:lstStyle/>
          <a:p>
            <a:r>
              <a:rPr lang="en-US" dirty="0"/>
              <a:t>Source:  U.S. Census Bureau, 2024 ACS 1-year Estimates</a:t>
            </a:r>
          </a:p>
        </p:txBody>
      </p:sp>
      <p:graphicFrame>
        <p:nvGraphicFramePr>
          <p:cNvPr id="5" name="Content Placeholder 4" descr="Bar chart showing the share of Williamson County residents age 25 and older with a bachelor’s degree or higher by race and ethnicity in 2024. Non-Hispanic Asians have the highest rate (80.3%), followed by non-Hispanic Whites (50.3%), non-Hispanic Blacks (38.1%), people of two or more races (36.4%), and Hispanics (31.8%).">
            <a:extLst>
              <a:ext uri="{FF2B5EF4-FFF2-40B4-BE49-F238E27FC236}">
                <a16:creationId xmlns:a16="http://schemas.microsoft.com/office/drawing/2014/main" id="{EF32AC76-DA82-0B2B-B385-C56F8DDEB0A7}"/>
              </a:ext>
            </a:extLst>
          </p:cNvPr>
          <p:cNvGraphicFramePr>
            <a:graphicFrameLocks noGrp="1"/>
          </p:cNvGraphicFramePr>
          <p:nvPr>
            <p:ph idx="1"/>
            <p:extLst>
              <p:ext uri="{D42A27DB-BD31-4B8C-83A1-F6EECF244321}">
                <p14:modId xmlns:p14="http://schemas.microsoft.com/office/powerpoint/2010/main" val="473841942"/>
              </p:ext>
            </p:extLst>
          </p:nvPr>
        </p:nvGraphicFramePr>
        <p:xfrm>
          <a:off x="838200" y="1443038"/>
          <a:ext cx="10515600" cy="43513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791096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8D2BAAC-9E93-5BEF-EA48-B80342B50FC7}"/>
              </a:ext>
            </a:extLst>
          </p:cNvPr>
          <p:cNvSpPr>
            <a:spLocks noGrp="1"/>
          </p:cNvSpPr>
          <p:nvPr>
            <p:ph type="title"/>
          </p:nvPr>
        </p:nvSpPr>
        <p:spPr>
          <a:xfrm>
            <a:off x="206721" y="0"/>
            <a:ext cx="4114800" cy="2687458"/>
          </a:xfrm>
        </p:spPr>
        <p:txBody>
          <a:bodyPr/>
          <a:lstStyle/>
          <a:p>
            <a:pPr algn="ctr"/>
            <a:r>
              <a:rPr lang="en-US" dirty="0"/>
              <a:t>Housing Characteristics</a:t>
            </a:r>
            <a:br>
              <a:rPr lang="en-US" dirty="0"/>
            </a:br>
            <a:r>
              <a:rPr lang="en-US" dirty="0"/>
              <a:t>Williamson County, 2024</a:t>
            </a:r>
          </a:p>
        </p:txBody>
      </p:sp>
      <p:sp>
        <p:nvSpPr>
          <p:cNvPr id="2" name="TextBox 1">
            <a:extLst>
              <a:ext uri="{FF2B5EF4-FFF2-40B4-BE49-F238E27FC236}">
                <a16:creationId xmlns:a16="http://schemas.microsoft.com/office/drawing/2014/main" id="{FFED5261-DDB4-501C-4193-E32673491B49}"/>
              </a:ext>
            </a:extLst>
          </p:cNvPr>
          <p:cNvSpPr txBox="1"/>
          <p:nvPr/>
        </p:nvSpPr>
        <p:spPr>
          <a:xfrm>
            <a:off x="1106818" y="2469578"/>
            <a:ext cx="2624741" cy="646331"/>
          </a:xfrm>
          <a:prstGeom prst="rect">
            <a:avLst/>
          </a:prstGeom>
          <a:noFill/>
        </p:spPr>
        <p:txBody>
          <a:bodyPr wrap="square" rtlCol="0">
            <a:spAutoFit/>
          </a:bodyPr>
          <a:lstStyle/>
          <a:p>
            <a:r>
              <a:rPr lang="en-US" dirty="0"/>
              <a:t>63% HH Homeowners</a:t>
            </a:r>
          </a:p>
          <a:p>
            <a:r>
              <a:rPr lang="en-US" dirty="0"/>
              <a:t>37% HH Renters</a:t>
            </a:r>
          </a:p>
        </p:txBody>
      </p:sp>
      <p:pic>
        <p:nvPicPr>
          <p:cNvPr id="8" name="Picture 7" descr="Illustration of a white house with a red brick chimney, two large windows, and a centered front door.">
            <a:extLst>
              <a:ext uri="{FF2B5EF4-FFF2-40B4-BE49-F238E27FC236}">
                <a16:creationId xmlns:a16="http://schemas.microsoft.com/office/drawing/2014/main" id="{57DDE20C-BDE0-EDE9-AAD7-640EA3B9B3E2}"/>
              </a:ext>
            </a:extLst>
          </p:cNvPr>
          <p:cNvPicPr>
            <a:picLocks noChangeAspect="1"/>
          </p:cNvPicPr>
          <p:nvPr/>
        </p:nvPicPr>
        <p:blipFill>
          <a:blip r:embed="rId2"/>
          <a:stretch>
            <a:fillRect/>
          </a:stretch>
        </p:blipFill>
        <p:spPr>
          <a:xfrm>
            <a:off x="867868" y="3544362"/>
            <a:ext cx="2792505" cy="2443824"/>
          </a:xfrm>
          <a:prstGeom prst="rect">
            <a:avLst/>
          </a:prstGeom>
        </p:spPr>
      </p:pic>
      <p:graphicFrame>
        <p:nvGraphicFramePr>
          <p:cNvPr id="5" name="Content Placeholder 4" descr="Infographic showing housing characteristics in Williamson County in 2024. Median home value is $464,900, median monthly homeowner cost is $2,609, and median monthly renter cost is $1,854. Homeowners make up 63% of households, renters 37%, and 27% of homeowners and 46% of renters are cost-burdened.">
            <a:extLst>
              <a:ext uri="{FF2B5EF4-FFF2-40B4-BE49-F238E27FC236}">
                <a16:creationId xmlns:a16="http://schemas.microsoft.com/office/drawing/2014/main" id="{CE3D90FD-9A30-E41F-A01A-BC08927E8DC3}"/>
              </a:ext>
            </a:extLst>
          </p:cNvPr>
          <p:cNvGraphicFramePr>
            <a:graphicFrameLocks noGrp="1"/>
          </p:cNvGraphicFramePr>
          <p:nvPr>
            <p:ph sz="quarter" idx="13"/>
            <p:extLst>
              <p:ext uri="{D42A27DB-BD31-4B8C-83A1-F6EECF244321}">
                <p14:modId xmlns:p14="http://schemas.microsoft.com/office/powerpoint/2010/main" val="2719630925"/>
              </p:ext>
            </p:extLst>
          </p:nvPr>
        </p:nvGraphicFramePr>
        <p:xfrm>
          <a:off x="5156391" y="1388788"/>
          <a:ext cx="6538303" cy="3591214"/>
        </p:xfrm>
        <a:graphic>
          <a:graphicData uri="http://schemas.openxmlformats.org/drawingml/2006/table">
            <a:tbl>
              <a:tblPr firstRow="1" firstCol="1" bandRow="1"/>
              <a:tblGrid>
                <a:gridCol w="4133307">
                  <a:extLst>
                    <a:ext uri="{9D8B030D-6E8A-4147-A177-3AD203B41FA5}">
                      <a16:colId xmlns:a16="http://schemas.microsoft.com/office/drawing/2014/main" val="2445003693"/>
                    </a:ext>
                  </a:extLst>
                </a:gridCol>
                <a:gridCol w="2404996">
                  <a:extLst>
                    <a:ext uri="{9D8B030D-6E8A-4147-A177-3AD203B41FA5}">
                      <a16:colId xmlns:a16="http://schemas.microsoft.com/office/drawing/2014/main" val="1518559841"/>
                    </a:ext>
                  </a:extLst>
                </a:gridCol>
              </a:tblGrid>
              <a:tr h="820417">
                <a:tc>
                  <a:txBody>
                    <a:bodyPr/>
                    <a:lstStyle/>
                    <a:p>
                      <a:pPr marL="0" marR="0">
                        <a:lnSpc>
                          <a:spcPct val="107000"/>
                        </a:lnSpc>
                        <a:spcBef>
                          <a:spcPts val="0"/>
                        </a:spcBef>
                        <a:spcAft>
                          <a:spcPts val="0"/>
                        </a:spcAft>
                      </a:pPr>
                      <a:r>
                        <a:rPr lang="en-US" sz="1600" b="1" kern="0" dirty="0">
                          <a:solidFill>
                            <a:srgbClr val="0A1D30"/>
                          </a:solidFill>
                          <a:effectLst/>
                          <a:latin typeface="Arial Nova" panose="020B0504020202020204" pitchFamily="34" charset="0"/>
                          <a:ea typeface="Aptos" panose="020B0004020202020204" pitchFamily="34" charset="0"/>
                          <a:cs typeface="Aptos" panose="020B0004020202020204" pitchFamily="34" charset="0"/>
                        </a:rPr>
                        <a:t> </a:t>
                      </a:r>
                      <a:endParaRPr lang="en-US" sz="1600" b="1"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Bef>
                          <a:spcPts val="0"/>
                        </a:spcBef>
                        <a:spcAft>
                          <a:spcPts val="0"/>
                        </a:spcAft>
                      </a:pPr>
                      <a:r>
                        <a:rPr lang="en-US" sz="1600" b="1" kern="0" dirty="0">
                          <a:solidFill>
                            <a:srgbClr val="0A1D30"/>
                          </a:solidFill>
                          <a:effectLst/>
                          <a:latin typeface="Arial Nova" panose="020B0504020202020204" pitchFamily="34" charset="0"/>
                          <a:ea typeface="Aptos" panose="020B0004020202020204" pitchFamily="34" charset="0"/>
                          <a:cs typeface="Aptos" panose="020B0004020202020204" pitchFamily="34" charset="0"/>
                        </a:rPr>
                        <a:t>Median Home Value</a:t>
                      </a:r>
                      <a:endParaRPr lang="en-US" sz="16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600" b="1" kern="0" dirty="0">
                          <a:solidFill>
                            <a:srgbClr val="0A1D30"/>
                          </a:solidFill>
                          <a:effectLst/>
                          <a:latin typeface="Arial Nova" panose="020B0504020202020204" pitchFamily="34" charset="0"/>
                          <a:ea typeface="Aptos" panose="020B0004020202020204" pitchFamily="34" charset="0"/>
                          <a:cs typeface="Aptos" panose="020B0004020202020204" pitchFamily="34" charset="0"/>
                        </a:rPr>
                        <a:t>                               </a:t>
                      </a:r>
                    </a:p>
                    <a:p>
                      <a:pPr marL="0" marR="0" algn="ctr">
                        <a:lnSpc>
                          <a:spcPct val="107000"/>
                        </a:lnSpc>
                        <a:spcBef>
                          <a:spcPts val="0"/>
                        </a:spcBef>
                        <a:spcAft>
                          <a:spcPts val="0"/>
                        </a:spcAft>
                      </a:pPr>
                      <a:r>
                        <a:rPr lang="en-US" sz="1600" b="1" kern="0" dirty="0">
                          <a:solidFill>
                            <a:srgbClr val="0A1D30"/>
                          </a:solidFill>
                          <a:effectLst/>
                          <a:latin typeface="Arial Nova" panose="020B0504020202020204" pitchFamily="34" charset="0"/>
                          <a:ea typeface="Aptos" panose="020B0004020202020204" pitchFamily="34" charset="0"/>
                          <a:cs typeface="Aptos" panose="020B0004020202020204" pitchFamily="34" charset="0"/>
                        </a:rPr>
                        <a:t>$464,900 </a:t>
                      </a:r>
                      <a:endParaRPr lang="en-US" sz="16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989800399"/>
                  </a:ext>
                </a:extLst>
              </a:tr>
              <a:tr h="605886">
                <a:tc>
                  <a:txBody>
                    <a:bodyPr/>
                    <a:lstStyle/>
                    <a:p>
                      <a:pPr marL="0" marR="0">
                        <a:lnSpc>
                          <a:spcPct val="107000"/>
                        </a:lnSpc>
                        <a:spcBef>
                          <a:spcPts val="0"/>
                        </a:spcBef>
                        <a:spcAft>
                          <a:spcPts val="0"/>
                        </a:spcAft>
                      </a:pPr>
                      <a:r>
                        <a:rPr lang="en-US" sz="1600" b="1" kern="0" dirty="0">
                          <a:solidFill>
                            <a:srgbClr val="0A1D30"/>
                          </a:solidFill>
                          <a:effectLst/>
                          <a:latin typeface="Arial Nova" panose="020B0504020202020204" pitchFamily="34" charset="0"/>
                          <a:ea typeface="Aptos" panose="020B0004020202020204" pitchFamily="34" charset="0"/>
                          <a:cs typeface="Aptos" panose="020B0004020202020204" pitchFamily="34" charset="0"/>
                        </a:rPr>
                        <a:t> </a:t>
                      </a:r>
                      <a:endParaRPr lang="en-US" sz="1600" b="1"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Bef>
                          <a:spcPts val="0"/>
                        </a:spcBef>
                        <a:spcAft>
                          <a:spcPts val="0"/>
                        </a:spcAft>
                      </a:pPr>
                      <a:r>
                        <a:rPr lang="en-US" sz="1600" b="1" kern="0" dirty="0">
                          <a:solidFill>
                            <a:srgbClr val="0A1D30"/>
                          </a:solidFill>
                          <a:effectLst/>
                          <a:latin typeface="Arial Nova" panose="020B0504020202020204" pitchFamily="34" charset="0"/>
                          <a:ea typeface="Aptos" panose="020B0004020202020204" pitchFamily="34" charset="0"/>
                          <a:cs typeface="Aptos" panose="020B0004020202020204" pitchFamily="34" charset="0"/>
                        </a:rPr>
                        <a:t>Median Monthly </a:t>
                      </a:r>
                      <a:r>
                        <a:rPr lang="en-US" sz="1600" b="1" kern="0" dirty="0">
                          <a:solidFill>
                            <a:srgbClr val="FF0000"/>
                          </a:solidFill>
                          <a:effectLst/>
                          <a:latin typeface="Arial Nova" panose="020B0504020202020204" pitchFamily="34" charset="0"/>
                          <a:ea typeface="Aptos" panose="020B0004020202020204" pitchFamily="34" charset="0"/>
                          <a:cs typeface="Aptos" panose="020B0004020202020204" pitchFamily="34" charset="0"/>
                        </a:rPr>
                        <a:t>Homeowner</a:t>
                      </a:r>
                      <a:r>
                        <a:rPr lang="en-US" sz="1600" b="1" kern="0" dirty="0">
                          <a:solidFill>
                            <a:srgbClr val="0A1D30"/>
                          </a:solidFill>
                          <a:effectLst/>
                          <a:latin typeface="Arial Nova" panose="020B0504020202020204" pitchFamily="34" charset="0"/>
                          <a:ea typeface="Aptos" panose="020B0004020202020204" pitchFamily="34" charset="0"/>
                          <a:cs typeface="Aptos" panose="020B0004020202020204" pitchFamily="34" charset="0"/>
                        </a:rPr>
                        <a:t> Cost</a:t>
                      </a:r>
                      <a:endParaRPr lang="en-US" sz="16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600" b="1" kern="0" dirty="0">
                          <a:solidFill>
                            <a:srgbClr val="0A1D30"/>
                          </a:solidFill>
                          <a:effectLst/>
                          <a:latin typeface="Arial Nova" panose="020B0504020202020204" pitchFamily="34" charset="0"/>
                          <a:ea typeface="Aptos" panose="020B0004020202020204" pitchFamily="34" charset="0"/>
                          <a:cs typeface="Aptos" panose="020B0004020202020204" pitchFamily="34" charset="0"/>
                        </a:rPr>
                        <a:t>                                   </a:t>
                      </a:r>
                    </a:p>
                    <a:p>
                      <a:pPr marL="0" marR="0" algn="ctr">
                        <a:lnSpc>
                          <a:spcPct val="107000"/>
                        </a:lnSpc>
                        <a:spcBef>
                          <a:spcPts val="0"/>
                        </a:spcBef>
                        <a:spcAft>
                          <a:spcPts val="0"/>
                        </a:spcAft>
                      </a:pPr>
                      <a:r>
                        <a:rPr lang="en-US" sz="1600" b="1" kern="0" dirty="0">
                          <a:solidFill>
                            <a:srgbClr val="0A1D30"/>
                          </a:solidFill>
                          <a:effectLst/>
                          <a:latin typeface="Arial Nova" panose="020B0504020202020204" pitchFamily="34" charset="0"/>
                          <a:ea typeface="Aptos" panose="020B0004020202020204" pitchFamily="34" charset="0"/>
                          <a:cs typeface="Aptos" panose="020B0004020202020204" pitchFamily="34" charset="0"/>
                        </a:rPr>
                        <a:t>  $2,609</a:t>
                      </a:r>
                      <a:endParaRPr lang="en-US" sz="16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268541127"/>
                  </a:ext>
                </a:extLst>
              </a:tr>
              <a:tr h="605886">
                <a:tc>
                  <a:txBody>
                    <a:bodyPr/>
                    <a:lstStyle/>
                    <a:p>
                      <a:pPr marL="0" marR="0">
                        <a:lnSpc>
                          <a:spcPct val="107000"/>
                        </a:lnSpc>
                        <a:spcBef>
                          <a:spcPts val="0"/>
                        </a:spcBef>
                        <a:spcAft>
                          <a:spcPts val="0"/>
                        </a:spcAft>
                      </a:pPr>
                      <a:r>
                        <a:rPr lang="en-US" sz="1600" b="1" kern="0">
                          <a:solidFill>
                            <a:srgbClr val="0A1D30"/>
                          </a:solidFill>
                          <a:effectLst/>
                          <a:latin typeface="Arial Nova" panose="020B0504020202020204" pitchFamily="34" charset="0"/>
                          <a:ea typeface="Aptos" panose="020B0004020202020204" pitchFamily="34" charset="0"/>
                          <a:cs typeface="Aptos" panose="020B0004020202020204" pitchFamily="34" charset="0"/>
                        </a:rPr>
                        <a:t> </a:t>
                      </a:r>
                      <a:endParaRPr lang="en-US" sz="1600" b="1"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Bef>
                          <a:spcPts val="0"/>
                        </a:spcBef>
                        <a:spcAft>
                          <a:spcPts val="0"/>
                        </a:spcAft>
                      </a:pPr>
                      <a:r>
                        <a:rPr lang="en-US" sz="1600" b="1" kern="0">
                          <a:solidFill>
                            <a:srgbClr val="0A1D30"/>
                          </a:solidFill>
                          <a:effectLst/>
                          <a:latin typeface="Arial Nova" panose="020B0504020202020204" pitchFamily="34" charset="0"/>
                          <a:ea typeface="Aptos" panose="020B0004020202020204" pitchFamily="34" charset="0"/>
                          <a:cs typeface="Aptos" panose="020B0004020202020204" pitchFamily="34" charset="0"/>
                        </a:rPr>
                        <a:t>Percent of Homeowners Cost-Burdened</a:t>
                      </a:r>
                      <a:endParaRPr lang="en-US" sz="1600" b="1"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600" b="1" kern="0" dirty="0">
                          <a:solidFill>
                            <a:srgbClr val="0A1D30"/>
                          </a:solidFill>
                          <a:effectLst/>
                          <a:latin typeface="Arial Nova" panose="020B0504020202020204" pitchFamily="34" charset="0"/>
                          <a:ea typeface="Aptos" panose="020B0004020202020204" pitchFamily="34" charset="0"/>
                          <a:cs typeface="Aptos" panose="020B0004020202020204" pitchFamily="34" charset="0"/>
                        </a:rPr>
                        <a:t> </a:t>
                      </a:r>
                      <a:endParaRPr lang="en-US" sz="1600" b="1"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600" b="1" kern="0" dirty="0">
                          <a:solidFill>
                            <a:srgbClr val="0A1D30"/>
                          </a:solidFill>
                          <a:effectLst/>
                          <a:latin typeface="Arial Nova" panose="020B0504020202020204" pitchFamily="34" charset="0"/>
                          <a:ea typeface="Aptos" panose="020B0004020202020204" pitchFamily="34" charset="0"/>
                          <a:cs typeface="Aptos" panose="020B0004020202020204" pitchFamily="34" charset="0"/>
                        </a:rPr>
                        <a:t>27%</a:t>
                      </a:r>
                      <a:endParaRPr lang="en-US" sz="16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229560355"/>
                  </a:ext>
                </a:extLst>
              </a:tr>
              <a:tr h="347253">
                <a:tc>
                  <a:txBody>
                    <a:bodyPr/>
                    <a:lstStyle/>
                    <a:p>
                      <a:endParaRPr lang="en-US" sz="1600" b="1" kern="100" dirty="0">
                        <a:effectLst/>
                        <a:latin typeface="Aptos" panose="020B00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endParaRPr lang="en-US" sz="1600" b="1" kern="100" dirty="0">
                        <a:effectLst/>
                        <a:latin typeface="Aptos" panose="020B00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04811833"/>
                  </a:ext>
                </a:extLst>
              </a:tr>
              <a:tr h="605886">
                <a:tc>
                  <a:txBody>
                    <a:bodyPr/>
                    <a:lstStyle/>
                    <a:p>
                      <a:pPr marL="0" marR="0">
                        <a:lnSpc>
                          <a:spcPct val="107000"/>
                        </a:lnSpc>
                        <a:spcBef>
                          <a:spcPts val="0"/>
                        </a:spcBef>
                        <a:spcAft>
                          <a:spcPts val="0"/>
                        </a:spcAft>
                      </a:pPr>
                      <a:r>
                        <a:rPr lang="en-US" sz="1600" b="1" kern="0" dirty="0">
                          <a:solidFill>
                            <a:srgbClr val="0A1D30"/>
                          </a:solidFill>
                          <a:effectLst/>
                          <a:latin typeface="Arial Nova" panose="020B0504020202020204" pitchFamily="34" charset="0"/>
                          <a:ea typeface="Aptos" panose="020B0004020202020204" pitchFamily="34" charset="0"/>
                          <a:cs typeface="Aptos" panose="020B0004020202020204" pitchFamily="34" charset="0"/>
                        </a:rPr>
                        <a:t> </a:t>
                      </a:r>
                      <a:endParaRPr lang="en-US" sz="1600" b="1"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Bef>
                          <a:spcPts val="0"/>
                        </a:spcBef>
                        <a:spcAft>
                          <a:spcPts val="0"/>
                        </a:spcAft>
                      </a:pPr>
                      <a:r>
                        <a:rPr lang="en-US" sz="1600" b="1" kern="0" dirty="0">
                          <a:solidFill>
                            <a:srgbClr val="0A1D30"/>
                          </a:solidFill>
                          <a:effectLst/>
                          <a:latin typeface="Arial Nova" panose="020B0504020202020204" pitchFamily="34" charset="0"/>
                          <a:ea typeface="Aptos" panose="020B0004020202020204" pitchFamily="34" charset="0"/>
                          <a:cs typeface="Aptos" panose="020B0004020202020204" pitchFamily="34" charset="0"/>
                        </a:rPr>
                        <a:t>Median Monthly </a:t>
                      </a:r>
                      <a:r>
                        <a:rPr lang="en-US" sz="1600" b="1" kern="0" dirty="0">
                          <a:solidFill>
                            <a:srgbClr val="FF0000"/>
                          </a:solidFill>
                          <a:effectLst/>
                          <a:latin typeface="Arial Nova" panose="020B0504020202020204" pitchFamily="34" charset="0"/>
                          <a:ea typeface="Aptos" panose="020B0004020202020204" pitchFamily="34" charset="0"/>
                          <a:cs typeface="Aptos" panose="020B0004020202020204" pitchFamily="34" charset="0"/>
                        </a:rPr>
                        <a:t>Renter</a:t>
                      </a:r>
                      <a:r>
                        <a:rPr lang="en-US" sz="1600" b="1" kern="0" dirty="0">
                          <a:solidFill>
                            <a:srgbClr val="0A1D30"/>
                          </a:solidFill>
                          <a:effectLst/>
                          <a:latin typeface="Arial Nova" panose="020B0504020202020204" pitchFamily="34" charset="0"/>
                          <a:ea typeface="Aptos" panose="020B0004020202020204" pitchFamily="34" charset="0"/>
                          <a:cs typeface="Aptos" panose="020B0004020202020204" pitchFamily="34" charset="0"/>
                        </a:rPr>
                        <a:t> Cost</a:t>
                      </a:r>
                      <a:endParaRPr lang="en-US" sz="16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600" b="1" kern="0" dirty="0">
                          <a:solidFill>
                            <a:srgbClr val="0A1D30"/>
                          </a:solidFill>
                          <a:effectLst/>
                          <a:latin typeface="Arial Nova" panose="020B0504020202020204" pitchFamily="34" charset="0"/>
                          <a:ea typeface="Aptos" panose="020B0004020202020204" pitchFamily="34" charset="0"/>
                          <a:cs typeface="Aptos" panose="020B0004020202020204" pitchFamily="34" charset="0"/>
                        </a:rPr>
                        <a:t>                                    </a:t>
                      </a:r>
                    </a:p>
                    <a:p>
                      <a:pPr marL="0" marR="0" algn="ctr">
                        <a:lnSpc>
                          <a:spcPct val="107000"/>
                        </a:lnSpc>
                        <a:spcBef>
                          <a:spcPts val="0"/>
                        </a:spcBef>
                        <a:spcAft>
                          <a:spcPts val="0"/>
                        </a:spcAft>
                      </a:pPr>
                      <a:r>
                        <a:rPr lang="en-US" sz="1600" b="1" kern="0" dirty="0">
                          <a:solidFill>
                            <a:srgbClr val="0A1D30"/>
                          </a:solidFill>
                          <a:effectLst/>
                          <a:latin typeface="Arial Nova" panose="020B0504020202020204" pitchFamily="34" charset="0"/>
                          <a:ea typeface="Aptos" panose="020B0004020202020204" pitchFamily="34" charset="0"/>
                          <a:cs typeface="Aptos" panose="020B0004020202020204" pitchFamily="34" charset="0"/>
                        </a:rPr>
                        <a:t>$1,854 </a:t>
                      </a:r>
                      <a:endParaRPr lang="en-US" sz="16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640160047"/>
                  </a:ext>
                </a:extLst>
              </a:tr>
              <a:tr h="605886">
                <a:tc>
                  <a:txBody>
                    <a:bodyPr/>
                    <a:lstStyle/>
                    <a:p>
                      <a:pPr marL="0" marR="0">
                        <a:lnSpc>
                          <a:spcPct val="107000"/>
                        </a:lnSpc>
                        <a:spcBef>
                          <a:spcPts val="0"/>
                        </a:spcBef>
                        <a:spcAft>
                          <a:spcPts val="0"/>
                        </a:spcAft>
                      </a:pPr>
                      <a:r>
                        <a:rPr lang="en-US" sz="1600" b="1" kern="0" dirty="0">
                          <a:solidFill>
                            <a:srgbClr val="0A1D30"/>
                          </a:solidFill>
                          <a:effectLst/>
                          <a:latin typeface="Arial Nova" panose="020B0504020202020204" pitchFamily="34" charset="0"/>
                          <a:ea typeface="Aptos" panose="020B0004020202020204" pitchFamily="34" charset="0"/>
                          <a:cs typeface="Aptos" panose="020B0004020202020204" pitchFamily="34" charset="0"/>
                        </a:rPr>
                        <a:t> </a:t>
                      </a:r>
                      <a:endParaRPr lang="en-US" sz="1600" b="1"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Bef>
                          <a:spcPts val="0"/>
                        </a:spcBef>
                        <a:spcAft>
                          <a:spcPts val="0"/>
                        </a:spcAft>
                      </a:pPr>
                      <a:r>
                        <a:rPr lang="en-US" sz="1600" b="1" kern="0" dirty="0">
                          <a:solidFill>
                            <a:srgbClr val="0A1D30"/>
                          </a:solidFill>
                          <a:effectLst/>
                          <a:latin typeface="Arial Nova" panose="020B0504020202020204" pitchFamily="34" charset="0"/>
                          <a:ea typeface="Aptos" panose="020B0004020202020204" pitchFamily="34" charset="0"/>
                          <a:cs typeface="Aptos" panose="020B0004020202020204" pitchFamily="34" charset="0"/>
                        </a:rPr>
                        <a:t>Percent of Renters Cost-Burdened</a:t>
                      </a:r>
                      <a:endParaRPr lang="en-US" sz="16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600" b="1" kern="0" dirty="0">
                          <a:solidFill>
                            <a:srgbClr val="0A1D30"/>
                          </a:solidFill>
                          <a:effectLst/>
                          <a:latin typeface="Arial Nova" panose="020B0504020202020204" pitchFamily="34" charset="0"/>
                          <a:ea typeface="Aptos" panose="020B0004020202020204" pitchFamily="34" charset="0"/>
                          <a:cs typeface="Aptos" panose="020B0004020202020204" pitchFamily="34" charset="0"/>
                        </a:rPr>
                        <a:t>                                          </a:t>
                      </a:r>
                    </a:p>
                    <a:p>
                      <a:pPr marL="0" marR="0" algn="ctr">
                        <a:lnSpc>
                          <a:spcPct val="107000"/>
                        </a:lnSpc>
                        <a:spcBef>
                          <a:spcPts val="0"/>
                        </a:spcBef>
                        <a:spcAft>
                          <a:spcPts val="0"/>
                        </a:spcAft>
                      </a:pPr>
                      <a:r>
                        <a:rPr lang="en-US" sz="1600" b="1" kern="0" dirty="0">
                          <a:solidFill>
                            <a:srgbClr val="0A1D30"/>
                          </a:solidFill>
                          <a:effectLst/>
                          <a:latin typeface="Arial Nova" panose="020B0504020202020204" pitchFamily="34" charset="0"/>
                          <a:ea typeface="Aptos" panose="020B0004020202020204" pitchFamily="34" charset="0"/>
                          <a:cs typeface="Aptos" panose="020B0004020202020204" pitchFamily="34" charset="0"/>
                        </a:rPr>
                        <a:t>46% </a:t>
                      </a:r>
                      <a:endParaRPr lang="en-US" sz="16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936525438"/>
                  </a:ext>
                </a:extLst>
              </a:tr>
            </a:tbl>
          </a:graphicData>
        </a:graphic>
      </p:graphicFrame>
      <p:sp>
        <p:nvSpPr>
          <p:cNvPr id="7" name="Content Placeholder 6">
            <a:extLst>
              <a:ext uri="{FF2B5EF4-FFF2-40B4-BE49-F238E27FC236}">
                <a16:creationId xmlns:a16="http://schemas.microsoft.com/office/drawing/2014/main" id="{826955F4-6E59-9059-7F16-7E50B936BDAE}"/>
              </a:ext>
            </a:extLst>
          </p:cNvPr>
          <p:cNvSpPr>
            <a:spLocks noGrp="1"/>
          </p:cNvSpPr>
          <p:nvPr>
            <p:ph sz="quarter" idx="14"/>
          </p:nvPr>
        </p:nvSpPr>
        <p:spPr/>
        <p:txBody>
          <a:bodyPr/>
          <a:lstStyle/>
          <a:p>
            <a:r>
              <a:rPr lang="en-US" dirty="0"/>
              <a:t>Source:  U.S. Census Bureau, 2024 ACS 1-year Estimates </a:t>
            </a:r>
          </a:p>
        </p:txBody>
      </p:sp>
    </p:spTree>
    <p:extLst>
      <p:ext uri="{BB962C8B-B14F-4D97-AF65-F5344CB8AC3E}">
        <p14:creationId xmlns:p14="http://schemas.microsoft.com/office/powerpoint/2010/main" val="1841680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25AD3-034E-A0FC-8146-04487D1CA5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BA4254-3E33-985D-5EEC-AF5CA90D8784}"/>
              </a:ext>
            </a:extLst>
          </p:cNvPr>
          <p:cNvSpPr>
            <a:spLocks noGrp="1"/>
          </p:cNvSpPr>
          <p:nvPr>
            <p:ph type="ctrTitle"/>
          </p:nvPr>
        </p:nvSpPr>
        <p:spPr>
          <a:xfrm>
            <a:off x="621440" y="3319096"/>
            <a:ext cx="9688198" cy="2025308"/>
          </a:xfrm>
        </p:spPr>
        <p:txBody>
          <a:bodyPr>
            <a:normAutofit fontScale="90000"/>
          </a:bodyPr>
          <a:lstStyle/>
          <a:p>
            <a:pPr marL="0" indent="0"/>
            <a:br>
              <a:rPr lang="en-US" sz="5400" dirty="0"/>
            </a:br>
            <a:br>
              <a:rPr lang="en-US" sz="5400" dirty="0"/>
            </a:br>
            <a:r>
              <a:rPr lang="en-US" sz="4900" dirty="0"/>
              <a:t>Travis County</a:t>
            </a:r>
          </a:p>
        </p:txBody>
      </p:sp>
    </p:spTree>
    <p:extLst>
      <p:ext uri="{BB962C8B-B14F-4D97-AF65-F5344CB8AC3E}">
        <p14:creationId xmlns:p14="http://schemas.microsoft.com/office/powerpoint/2010/main" val="36835147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E4CC2-EBFE-38A4-B5D1-CA5CF88CDE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8DCDF5-6AD0-CC06-BB8F-68233625F21C}"/>
              </a:ext>
            </a:extLst>
          </p:cNvPr>
          <p:cNvSpPr>
            <a:spLocks noGrp="1"/>
          </p:cNvSpPr>
          <p:nvPr>
            <p:ph type="title"/>
          </p:nvPr>
        </p:nvSpPr>
        <p:spPr>
          <a:xfrm>
            <a:off x="0" y="-1325563"/>
            <a:ext cx="12192000" cy="1325563"/>
          </a:xfrm>
        </p:spPr>
        <p:txBody>
          <a:bodyPr vert="horz" lIns="91440" tIns="45720" rIns="91440" bIns="45720" rtlCol="0" anchor="b">
            <a:normAutofit/>
          </a:bodyPr>
          <a:lstStyle/>
          <a:p>
            <a:r>
              <a:rPr lang="en-US" dirty="0"/>
              <a:t>Alice in Travis County</a:t>
            </a:r>
          </a:p>
        </p:txBody>
      </p:sp>
      <p:pic>
        <p:nvPicPr>
          <p:cNvPr id="3" name="Picture 2" descr="ALICE in Travis County infographic defining ALICE (Asset Limited, Income Constrained, Employed) households as those earning above the federal poverty level but below the local cost of living. The graphic reports a 2024 population of 1,363,767, 625,815 households, a median household income of $97,013, a labor force participation rate of 74%, 25% of households classified as ALICE, and a 9% poverty rate.">
            <a:extLst>
              <a:ext uri="{FF2B5EF4-FFF2-40B4-BE49-F238E27FC236}">
                <a16:creationId xmlns:a16="http://schemas.microsoft.com/office/drawing/2014/main" id="{6A366142-9498-BFC2-61A9-3488179D0D93}"/>
              </a:ext>
            </a:extLst>
          </p:cNvPr>
          <p:cNvPicPr>
            <a:picLocks noChangeAspect="1"/>
          </p:cNvPicPr>
          <p:nvPr/>
        </p:nvPicPr>
        <p:blipFill>
          <a:blip r:embed="rId2"/>
          <a:stretch>
            <a:fillRect/>
          </a:stretch>
        </p:blipFill>
        <p:spPr>
          <a:xfrm>
            <a:off x="0" y="437030"/>
            <a:ext cx="11944633" cy="5611572"/>
          </a:xfrm>
          <a:prstGeom prst="rect">
            <a:avLst/>
          </a:prstGeom>
        </p:spPr>
      </p:pic>
      <p:sp>
        <p:nvSpPr>
          <p:cNvPr id="6" name="Content Placeholder 5">
            <a:extLst>
              <a:ext uri="{FF2B5EF4-FFF2-40B4-BE49-F238E27FC236}">
                <a16:creationId xmlns:a16="http://schemas.microsoft.com/office/drawing/2014/main" id="{A5801A75-CB0D-53F6-BDB1-683FAD14C1E2}"/>
              </a:ext>
            </a:extLst>
          </p:cNvPr>
          <p:cNvSpPr>
            <a:spLocks noGrp="1"/>
          </p:cNvSpPr>
          <p:nvPr>
            <p:ph sz="quarter" idx="13"/>
          </p:nvPr>
        </p:nvSpPr>
        <p:spPr/>
        <p:txBody>
          <a:bodyPr>
            <a:normAutofit/>
          </a:bodyPr>
          <a:lstStyle/>
          <a:p>
            <a:r>
              <a:rPr lang="en-US" dirty="0"/>
              <a:t>Source:  The State of ALICE in Texas, 2024 Report </a:t>
            </a:r>
            <a:r>
              <a:rPr lang="en-US" dirty="0">
                <a:hlinkClick r:id="rId3"/>
              </a:rPr>
              <a:t>Texas | </a:t>
            </a:r>
            <a:r>
              <a:rPr lang="en-US" dirty="0" err="1">
                <a:hlinkClick r:id="rId3"/>
              </a:rPr>
              <a:t>UnitedForALICE</a:t>
            </a:r>
            <a:endParaRPr lang="en-US" dirty="0"/>
          </a:p>
        </p:txBody>
      </p:sp>
    </p:spTree>
    <p:extLst>
      <p:ext uri="{BB962C8B-B14F-4D97-AF65-F5344CB8AC3E}">
        <p14:creationId xmlns:p14="http://schemas.microsoft.com/office/powerpoint/2010/main" val="5748538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51AEB-D8DB-A447-7F85-494B76E416DC}"/>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8BFCCF94-DC19-E681-7944-BCA7DD33A80D}"/>
              </a:ext>
            </a:extLst>
          </p:cNvPr>
          <p:cNvSpPr txBox="1">
            <a:spLocks noGrp="1"/>
          </p:cNvSpPr>
          <p:nvPr>
            <p:ph type="title" idx="4294967295"/>
          </p:nvPr>
        </p:nvSpPr>
        <p:spPr>
          <a:xfrm>
            <a:off x="1326777" y="37318"/>
            <a:ext cx="9211235"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Financial Hardship Has Changed Over Time in </a:t>
            </a:r>
            <a:r>
              <a:rPr kumimoji="0" lang="en-US" sz="2400" b="1" i="0" u="none" strike="noStrike" kern="1200" cap="none" spc="0" normalizeH="0" baseline="0" noProof="0" dirty="0">
                <a:ln>
                  <a:noFill/>
                </a:ln>
                <a:solidFill>
                  <a:srgbClr val="A32135"/>
                </a:solidFill>
                <a:effectLst/>
                <a:uLnTx/>
                <a:uFillTx/>
                <a:latin typeface="+mn-lt"/>
                <a:ea typeface="+mn-ea"/>
                <a:cs typeface="+mn-cs"/>
              </a:rPr>
              <a:t>Travis County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2010 - 2024</a:t>
            </a:r>
          </a:p>
        </p:txBody>
      </p:sp>
      <p:pic>
        <p:nvPicPr>
          <p:cNvPr id="3" name="Picture 2" descr="Line chart showing the number of Travis County households below the ALICE threshold and in poverty from 2010 to 2024. In 2024, 155,306 households (25% of all households) were below the ALICE threshold, while 58,663 households were living in poverty. ALICE households increased over time and consistently outnumbered households in poverty.">
            <a:extLst>
              <a:ext uri="{FF2B5EF4-FFF2-40B4-BE49-F238E27FC236}">
                <a16:creationId xmlns:a16="http://schemas.microsoft.com/office/drawing/2014/main" id="{8ED0D12E-CE02-BD8F-7FD2-DE2CC5A7F3A1}"/>
              </a:ext>
            </a:extLst>
          </p:cNvPr>
          <p:cNvPicPr>
            <a:picLocks noChangeAspect="1"/>
          </p:cNvPicPr>
          <p:nvPr/>
        </p:nvPicPr>
        <p:blipFill>
          <a:blip r:embed="rId2"/>
          <a:stretch>
            <a:fillRect/>
          </a:stretch>
        </p:blipFill>
        <p:spPr>
          <a:xfrm>
            <a:off x="1058232" y="800101"/>
            <a:ext cx="8428668" cy="5330003"/>
          </a:xfrm>
          <a:prstGeom prst="rect">
            <a:avLst/>
          </a:prstGeom>
        </p:spPr>
      </p:pic>
      <p:sp>
        <p:nvSpPr>
          <p:cNvPr id="6" name="Content Placeholder 5">
            <a:extLst>
              <a:ext uri="{FF2B5EF4-FFF2-40B4-BE49-F238E27FC236}">
                <a16:creationId xmlns:a16="http://schemas.microsoft.com/office/drawing/2014/main" id="{4DE647AC-DA20-D025-6D47-39E48003FA24}"/>
              </a:ext>
            </a:extLst>
          </p:cNvPr>
          <p:cNvSpPr>
            <a:spLocks noGrp="1"/>
          </p:cNvSpPr>
          <p:nvPr>
            <p:ph sz="quarter" idx="13"/>
          </p:nvPr>
        </p:nvSpPr>
        <p:spPr/>
        <p:txBody>
          <a:bodyPr>
            <a:normAutofit/>
          </a:bodyPr>
          <a:lstStyle/>
          <a:p>
            <a:r>
              <a:rPr lang="en-US" dirty="0"/>
              <a:t>Source:  The State of ALICE in Texas, 2024 Report </a:t>
            </a:r>
            <a:r>
              <a:rPr lang="en-US" dirty="0">
                <a:hlinkClick r:id="rId3"/>
              </a:rPr>
              <a:t>Texas | </a:t>
            </a:r>
            <a:r>
              <a:rPr lang="en-US" dirty="0" err="1">
                <a:hlinkClick r:id="rId3"/>
              </a:rPr>
              <a:t>UnitedForALICE</a:t>
            </a:r>
            <a:endParaRPr lang="en-US" dirty="0"/>
          </a:p>
        </p:txBody>
      </p:sp>
      <p:sp>
        <p:nvSpPr>
          <p:cNvPr id="13" name="TextBox 12">
            <a:extLst>
              <a:ext uri="{FF2B5EF4-FFF2-40B4-BE49-F238E27FC236}">
                <a16:creationId xmlns:a16="http://schemas.microsoft.com/office/drawing/2014/main" id="{175A9E3E-6631-37B2-2622-3FF0C4223CBE}"/>
              </a:ext>
            </a:extLst>
          </p:cNvPr>
          <p:cNvSpPr txBox="1"/>
          <p:nvPr/>
        </p:nvSpPr>
        <p:spPr>
          <a:xfrm>
            <a:off x="10081933" y="1244787"/>
            <a:ext cx="857249" cy="369332"/>
          </a:xfrm>
          <a:prstGeom prst="rect">
            <a:avLst/>
          </a:prstGeom>
          <a:noFill/>
        </p:spPr>
        <p:txBody>
          <a:bodyPr wrap="square" rtlCol="0">
            <a:spAutoFit/>
          </a:bodyPr>
          <a:lstStyle/>
          <a:p>
            <a:r>
              <a:rPr lang="en-US" b="1" dirty="0"/>
              <a:t>2024</a:t>
            </a:r>
          </a:p>
        </p:txBody>
      </p:sp>
      <p:sp>
        <p:nvSpPr>
          <p:cNvPr id="10" name="TextBox 9">
            <a:extLst>
              <a:ext uri="{FF2B5EF4-FFF2-40B4-BE49-F238E27FC236}">
                <a16:creationId xmlns:a16="http://schemas.microsoft.com/office/drawing/2014/main" id="{9FD6AA62-ED51-7D78-9E08-266AB00B2648}"/>
              </a:ext>
            </a:extLst>
          </p:cNvPr>
          <p:cNvSpPr txBox="1"/>
          <p:nvPr/>
        </p:nvSpPr>
        <p:spPr>
          <a:xfrm>
            <a:off x="9964271" y="1694635"/>
            <a:ext cx="1902758" cy="1477328"/>
          </a:xfrm>
          <a:prstGeom prst="rect">
            <a:avLst/>
          </a:prstGeom>
          <a:noFill/>
        </p:spPr>
        <p:txBody>
          <a:bodyPr wrap="square" rtlCol="0">
            <a:spAutoFit/>
          </a:bodyPr>
          <a:lstStyle/>
          <a:p>
            <a:r>
              <a:rPr lang="en-US" b="1" dirty="0"/>
              <a:t>ALICE Threshold: 155,306</a:t>
            </a:r>
          </a:p>
          <a:p>
            <a:r>
              <a:rPr lang="en-US" dirty="0"/>
              <a:t>(25% of all HH)</a:t>
            </a:r>
          </a:p>
          <a:p>
            <a:endParaRPr lang="en-US" dirty="0"/>
          </a:p>
        </p:txBody>
      </p:sp>
      <p:sp>
        <p:nvSpPr>
          <p:cNvPr id="12" name="TextBox 11">
            <a:extLst>
              <a:ext uri="{FF2B5EF4-FFF2-40B4-BE49-F238E27FC236}">
                <a16:creationId xmlns:a16="http://schemas.microsoft.com/office/drawing/2014/main" id="{E9553376-7E55-AE42-300F-5303F1B7E035}"/>
              </a:ext>
            </a:extLst>
          </p:cNvPr>
          <p:cNvSpPr txBox="1"/>
          <p:nvPr/>
        </p:nvSpPr>
        <p:spPr>
          <a:xfrm>
            <a:off x="9954185" y="4320551"/>
            <a:ext cx="1092574" cy="923330"/>
          </a:xfrm>
          <a:prstGeom prst="rect">
            <a:avLst/>
          </a:prstGeom>
          <a:noFill/>
        </p:spPr>
        <p:txBody>
          <a:bodyPr wrap="square" rtlCol="0">
            <a:spAutoFit/>
          </a:bodyPr>
          <a:lstStyle/>
          <a:p>
            <a:r>
              <a:rPr lang="en-US" b="1" dirty="0"/>
              <a:t>Poverty: 58,663</a:t>
            </a:r>
          </a:p>
          <a:p>
            <a:endParaRPr lang="en-US" dirty="0"/>
          </a:p>
        </p:txBody>
      </p:sp>
    </p:spTree>
    <p:extLst>
      <p:ext uri="{BB962C8B-B14F-4D97-AF65-F5344CB8AC3E}">
        <p14:creationId xmlns:p14="http://schemas.microsoft.com/office/powerpoint/2010/main" val="39682571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B916ED-6FF3-D6B3-B90B-CE706D4F6D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3ABB8E-1B49-B476-7557-3542D6C0BBBD}"/>
              </a:ext>
            </a:extLst>
          </p:cNvPr>
          <p:cNvSpPr>
            <a:spLocks noGrp="1"/>
          </p:cNvSpPr>
          <p:nvPr>
            <p:ph type="title"/>
          </p:nvPr>
        </p:nvSpPr>
        <p:spPr/>
        <p:txBody>
          <a:bodyPr/>
          <a:lstStyle/>
          <a:p>
            <a:r>
              <a:rPr lang="en-US" dirty="0"/>
              <a:t>Financial Hardship by Household Type and Age</a:t>
            </a:r>
            <a:br>
              <a:rPr lang="en-US" dirty="0"/>
            </a:br>
            <a:r>
              <a:rPr lang="en-US" dirty="0"/>
              <a:t>Travis County, TX </a:t>
            </a:r>
          </a:p>
        </p:txBody>
      </p:sp>
      <p:sp>
        <p:nvSpPr>
          <p:cNvPr id="4" name="Content Placeholder 3">
            <a:extLst>
              <a:ext uri="{FF2B5EF4-FFF2-40B4-BE49-F238E27FC236}">
                <a16:creationId xmlns:a16="http://schemas.microsoft.com/office/drawing/2014/main" id="{8854D717-93D0-1929-C870-BD615C45FC48}"/>
              </a:ext>
            </a:extLst>
          </p:cNvPr>
          <p:cNvSpPr>
            <a:spLocks noGrp="1"/>
          </p:cNvSpPr>
          <p:nvPr>
            <p:ph sz="quarter" idx="13"/>
          </p:nvPr>
        </p:nvSpPr>
        <p:spPr/>
        <p:txBody>
          <a:bodyPr/>
          <a:lstStyle/>
          <a:p>
            <a:r>
              <a:rPr lang="en-US" dirty="0"/>
              <a:t>Source:  The State of ALICE in Texas, 2024 Report </a:t>
            </a:r>
            <a:r>
              <a:rPr lang="en-US" dirty="0">
                <a:hlinkClick r:id="rId2"/>
              </a:rPr>
              <a:t>Texas | </a:t>
            </a:r>
            <a:r>
              <a:rPr lang="en-US" dirty="0" err="1">
                <a:hlinkClick r:id="rId2"/>
              </a:rPr>
              <a:t>UnitedForALICE</a:t>
            </a:r>
            <a:endParaRPr lang="en-US" dirty="0"/>
          </a:p>
          <a:p>
            <a:endParaRPr lang="en-US" dirty="0"/>
          </a:p>
        </p:txBody>
      </p:sp>
      <p:pic>
        <p:nvPicPr>
          <p:cNvPr id="5" name="Picture 4" descr="Table showing the percentage of Travis County households below the ALICE threshold by age of householder. Householders under age 25 have the highest rate (59%), followed by those age 65 and over (44%). Rates are lower for householders ages 25-44 and 45-64 (30% each).">
            <a:extLst>
              <a:ext uri="{FF2B5EF4-FFF2-40B4-BE49-F238E27FC236}">
                <a16:creationId xmlns:a16="http://schemas.microsoft.com/office/drawing/2014/main" id="{E8B0000A-374B-BC5C-3DD2-6F9B56BE6AAD}"/>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1289989" y="3148418"/>
            <a:ext cx="9290925" cy="3099709"/>
          </a:xfrm>
          <a:prstGeom prst="rect">
            <a:avLst/>
          </a:prstGeom>
        </p:spPr>
      </p:pic>
      <p:pic>
        <p:nvPicPr>
          <p:cNvPr id="9" name="Picture 8" descr="Table showing the percentage of Travis County households below the ALICE threshold by household type. Single-female-headed households with children have the highest rate (75%), followed by single-male-headed households with children (41%), single or cohabiting households without children (34%), and married households with children (14%).">
            <a:extLst>
              <a:ext uri="{FF2B5EF4-FFF2-40B4-BE49-F238E27FC236}">
                <a16:creationId xmlns:a16="http://schemas.microsoft.com/office/drawing/2014/main" id="{B88D1834-0674-DA49-B203-86F60D0461F3}"/>
              </a:ext>
            </a:extLst>
          </p:cNvPr>
          <p:cNvPicPr>
            <a:picLocks noChangeAspect="1"/>
          </p:cNvPicPr>
          <p:nvPr/>
        </p:nvPicPr>
        <p:blipFill>
          <a:blip r:embed="rId4"/>
          <a:stretch>
            <a:fillRect/>
          </a:stretch>
        </p:blipFill>
        <p:spPr>
          <a:xfrm>
            <a:off x="1138735" y="870544"/>
            <a:ext cx="9359677" cy="2900186"/>
          </a:xfrm>
          <a:prstGeom prst="rect">
            <a:avLst/>
          </a:prstGeom>
        </p:spPr>
      </p:pic>
    </p:spTree>
    <p:extLst>
      <p:ext uri="{BB962C8B-B14F-4D97-AF65-F5344CB8AC3E}">
        <p14:creationId xmlns:p14="http://schemas.microsoft.com/office/powerpoint/2010/main" val="30430539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559A44-8590-66A9-BF77-7E847F381BAA}"/>
            </a:ext>
          </a:extLst>
        </p:cNvPr>
        <p:cNvGrpSpPr/>
        <p:nvPr/>
      </p:nvGrpSpPr>
      <p:grpSpPr>
        <a:xfrm>
          <a:off x="0" y="0"/>
          <a:ext cx="0" cy="0"/>
          <a:chOff x="0" y="0"/>
          <a:chExt cx="0" cy="0"/>
        </a:xfrm>
      </p:grpSpPr>
      <p:sp>
        <p:nvSpPr>
          <p:cNvPr id="18" name="Title 3">
            <a:extLst>
              <a:ext uri="{FF2B5EF4-FFF2-40B4-BE49-F238E27FC236}">
                <a16:creationId xmlns:a16="http://schemas.microsoft.com/office/drawing/2014/main" id="{81A7AE06-B950-B4FC-EE72-F3D6BBD009BA}"/>
              </a:ext>
            </a:extLst>
          </p:cNvPr>
          <p:cNvSpPr>
            <a:spLocks noGrp="1"/>
          </p:cNvSpPr>
          <p:nvPr>
            <p:ph type="title"/>
          </p:nvPr>
        </p:nvSpPr>
        <p:spPr>
          <a:xfrm>
            <a:off x="0" y="101600"/>
            <a:ext cx="12192000" cy="995153"/>
          </a:xfrm>
        </p:spPr>
        <p:txBody>
          <a:bodyPr>
            <a:normAutofit/>
          </a:bodyPr>
          <a:lstStyle/>
          <a:p>
            <a:r>
              <a:rPr lang="en-US" dirty="0">
                <a:latin typeface="Aptos" panose="020B0004020202020204" pitchFamily="34" charset="0"/>
              </a:rPr>
              <a:t>Percentage of Families Whose Income in the Past 12 Months </a:t>
            </a:r>
            <a:br>
              <a:rPr lang="en-US" dirty="0">
                <a:latin typeface="Aptos" panose="020B0004020202020204" pitchFamily="34" charset="0"/>
              </a:rPr>
            </a:br>
            <a:r>
              <a:rPr lang="en-US" dirty="0">
                <a:latin typeface="Aptos" panose="020B0004020202020204" pitchFamily="34" charset="0"/>
              </a:rPr>
              <a:t>is Below the Poverty Level, </a:t>
            </a:r>
            <a:r>
              <a:rPr lang="en-US" dirty="0">
                <a:solidFill>
                  <a:srgbClr val="A32135"/>
                </a:solidFill>
                <a:latin typeface="Aptos" panose="020B0004020202020204" pitchFamily="34" charset="0"/>
              </a:rPr>
              <a:t>Travis County</a:t>
            </a:r>
          </a:p>
        </p:txBody>
      </p:sp>
      <p:graphicFrame>
        <p:nvGraphicFramePr>
          <p:cNvPr id="11" name="Content Placeholder 10">
            <a:extLst>
              <a:ext uri="{FF2B5EF4-FFF2-40B4-BE49-F238E27FC236}">
                <a16:creationId xmlns:a16="http://schemas.microsoft.com/office/drawing/2014/main" id="{37337A26-8C90-BC7B-EC58-32C0BD271C2E}"/>
              </a:ext>
            </a:extLst>
          </p:cNvPr>
          <p:cNvGraphicFramePr>
            <a:graphicFrameLocks noGrp="1"/>
          </p:cNvGraphicFramePr>
          <p:nvPr>
            <p:ph idx="1"/>
            <p:extLst>
              <p:ext uri="{D42A27DB-BD31-4B8C-83A1-F6EECF244321}">
                <p14:modId xmlns:p14="http://schemas.microsoft.com/office/powerpoint/2010/main" val="58183127"/>
              </p:ext>
            </p:extLst>
          </p:nvPr>
        </p:nvGraphicFramePr>
        <p:xfrm>
          <a:off x="672354" y="1270747"/>
          <a:ext cx="10681448" cy="4484596"/>
        </p:xfrm>
        <a:graphic>
          <a:graphicData uri="http://schemas.openxmlformats.org/drawingml/2006/table">
            <a:tbl>
              <a:tblPr firstRow="1" bandRow="1">
                <a:tableStyleId>{5C22544A-7EE6-4342-B048-85BDC9FD1C3A}</a:tableStyleId>
              </a:tblPr>
              <a:tblGrid>
                <a:gridCol w="8533372">
                  <a:extLst>
                    <a:ext uri="{9D8B030D-6E8A-4147-A177-3AD203B41FA5}">
                      <a16:colId xmlns:a16="http://schemas.microsoft.com/office/drawing/2014/main" val="4252345013"/>
                    </a:ext>
                  </a:extLst>
                </a:gridCol>
                <a:gridCol w="2148076">
                  <a:extLst>
                    <a:ext uri="{9D8B030D-6E8A-4147-A177-3AD203B41FA5}">
                      <a16:colId xmlns:a16="http://schemas.microsoft.com/office/drawing/2014/main" val="3124408675"/>
                    </a:ext>
                  </a:extLst>
                </a:gridCol>
              </a:tblGrid>
              <a:tr h="401104">
                <a:tc>
                  <a:txBody>
                    <a:bodyPr/>
                    <a:lstStyle/>
                    <a:p>
                      <a:pPr algn="l" fontAlgn="b">
                        <a:buNone/>
                      </a:pPr>
                      <a:r>
                        <a:rPr lang="en-US" sz="2000" u="none" strike="noStrike" dirty="0">
                          <a:effectLst/>
                        </a:rPr>
                        <a:t> All families</a:t>
                      </a:r>
                      <a:endParaRPr lang="en-US" sz="2000" b="0" i="0" u="none" strike="noStrike" dirty="0">
                        <a:solidFill>
                          <a:srgbClr val="000000"/>
                        </a:solidFill>
                        <a:effectLst/>
                        <a:latin typeface="Calibri" panose="020F0502020204030204" pitchFamily="34" charset="0"/>
                      </a:endParaRPr>
                    </a:p>
                  </a:txBody>
                  <a:tcPr marL="153257" marR="17029" marT="17029" marB="0" anchor="b">
                    <a:solidFill>
                      <a:schemeClr val="accent1"/>
                    </a:solidFill>
                  </a:tcPr>
                </a:tc>
                <a:tc>
                  <a:txBody>
                    <a:bodyPr/>
                    <a:lstStyle/>
                    <a:p>
                      <a:pPr algn="r" fontAlgn="b">
                        <a:buNone/>
                      </a:pPr>
                      <a:r>
                        <a:rPr lang="en-US" sz="2000" u="none" strike="noStrike" dirty="0">
                          <a:effectLst/>
                        </a:rPr>
                        <a:t>6.7%</a:t>
                      </a:r>
                      <a:endParaRPr lang="en-US" sz="2000" b="0" i="0" u="none" strike="noStrike" dirty="0">
                        <a:solidFill>
                          <a:srgbClr val="000000"/>
                        </a:solidFill>
                        <a:effectLst/>
                        <a:latin typeface="Calibri" panose="020F0502020204030204" pitchFamily="34" charset="0"/>
                      </a:endParaRPr>
                    </a:p>
                  </a:txBody>
                  <a:tcPr marL="17029" marR="17029" marT="17029" marB="0" anchor="b"/>
                </a:tc>
                <a:extLst>
                  <a:ext uri="{0D108BD9-81ED-4DB2-BD59-A6C34878D82A}">
                    <a16:rowId xmlns:a16="http://schemas.microsoft.com/office/drawing/2014/main" val="312324052"/>
                  </a:ext>
                </a:extLst>
              </a:tr>
              <a:tr h="401104">
                <a:tc>
                  <a:txBody>
                    <a:bodyPr/>
                    <a:lstStyle/>
                    <a:p>
                      <a:pPr algn="l" fontAlgn="b">
                        <a:buNone/>
                      </a:pPr>
                      <a:r>
                        <a:rPr lang="en-US" sz="2000" u="none" strike="noStrike">
                          <a:effectLst/>
                        </a:rPr>
                        <a:t>  With related children under 18 years</a:t>
                      </a:r>
                      <a:endParaRPr lang="en-US" sz="2000" b="0" i="0" u="none" strike="noStrike">
                        <a:solidFill>
                          <a:srgbClr val="000000"/>
                        </a:solidFill>
                        <a:effectLst/>
                        <a:latin typeface="Calibri" panose="020F0502020204030204" pitchFamily="34" charset="0"/>
                      </a:endParaRPr>
                    </a:p>
                  </a:txBody>
                  <a:tcPr marL="306515" marR="17029" marT="17029" marB="0" anchor="b"/>
                </a:tc>
                <a:tc>
                  <a:txBody>
                    <a:bodyPr/>
                    <a:lstStyle/>
                    <a:p>
                      <a:pPr algn="r" fontAlgn="b">
                        <a:buNone/>
                      </a:pPr>
                      <a:r>
                        <a:rPr lang="en-US" sz="2000" u="none" strike="noStrike" dirty="0">
                          <a:effectLst/>
                        </a:rPr>
                        <a:t>10.1%</a:t>
                      </a:r>
                      <a:endParaRPr lang="en-US" sz="2000" b="0" i="0" u="none" strike="noStrike" dirty="0">
                        <a:solidFill>
                          <a:srgbClr val="000000"/>
                        </a:solidFill>
                        <a:effectLst/>
                        <a:latin typeface="Calibri" panose="020F0502020204030204" pitchFamily="34" charset="0"/>
                      </a:endParaRPr>
                    </a:p>
                  </a:txBody>
                  <a:tcPr marL="17029" marR="17029" marT="17029" marB="0" anchor="b"/>
                </a:tc>
                <a:extLst>
                  <a:ext uri="{0D108BD9-81ED-4DB2-BD59-A6C34878D82A}">
                    <a16:rowId xmlns:a16="http://schemas.microsoft.com/office/drawing/2014/main" val="2111560586"/>
                  </a:ext>
                </a:extLst>
              </a:tr>
              <a:tr h="401104">
                <a:tc>
                  <a:txBody>
                    <a:bodyPr/>
                    <a:lstStyle/>
                    <a:p>
                      <a:pPr algn="l" fontAlgn="b">
                        <a:buNone/>
                      </a:pPr>
                      <a:r>
                        <a:rPr lang="en-US" sz="2000" u="none" strike="noStrike">
                          <a:effectLst/>
                        </a:rPr>
                        <a:t>With related children  under 5 years only</a:t>
                      </a:r>
                      <a:endParaRPr lang="en-US" sz="2000" b="0" i="0" u="none" strike="noStrike">
                        <a:solidFill>
                          <a:srgbClr val="000000"/>
                        </a:solidFill>
                        <a:effectLst/>
                        <a:latin typeface="Calibri" panose="020F0502020204030204" pitchFamily="34" charset="0"/>
                      </a:endParaRPr>
                    </a:p>
                  </a:txBody>
                  <a:tcPr marL="459772" marR="17029" marT="17029" marB="0" anchor="b"/>
                </a:tc>
                <a:tc>
                  <a:txBody>
                    <a:bodyPr/>
                    <a:lstStyle/>
                    <a:p>
                      <a:pPr algn="r" fontAlgn="b">
                        <a:buNone/>
                      </a:pPr>
                      <a:r>
                        <a:rPr lang="en-US" sz="2000" u="none" strike="noStrike" dirty="0">
                          <a:effectLst/>
                        </a:rPr>
                        <a:t>11.8%</a:t>
                      </a:r>
                      <a:endParaRPr lang="en-US" sz="2000" b="0" i="0" u="none" strike="noStrike" dirty="0">
                        <a:solidFill>
                          <a:srgbClr val="000000"/>
                        </a:solidFill>
                        <a:effectLst/>
                        <a:latin typeface="Calibri" panose="020F0502020204030204" pitchFamily="34" charset="0"/>
                      </a:endParaRPr>
                    </a:p>
                  </a:txBody>
                  <a:tcPr marL="17029" marR="17029" marT="17029" marB="0" anchor="b"/>
                </a:tc>
                <a:extLst>
                  <a:ext uri="{0D108BD9-81ED-4DB2-BD59-A6C34878D82A}">
                    <a16:rowId xmlns:a16="http://schemas.microsoft.com/office/drawing/2014/main" val="2518935957"/>
                  </a:ext>
                </a:extLst>
              </a:tr>
              <a:tr h="437330">
                <a:tc>
                  <a:txBody>
                    <a:bodyPr/>
                    <a:lstStyle/>
                    <a:p>
                      <a:pPr algn="l" fontAlgn="b">
                        <a:buNone/>
                      </a:pPr>
                      <a:endParaRPr lang="en-US" sz="2000" b="0" i="0" u="none" strike="noStrike">
                        <a:solidFill>
                          <a:srgbClr val="000000"/>
                        </a:solidFill>
                        <a:effectLst/>
                        <a:latin typeface="Calibri" panose="020F0502020204030204" pitchFamily="34" charset="0"/>
                      </a:endParaRPr>
                    </a:p>
                  </a:txBody>
                  <a:tcPr marL="459772" marR="17029" marT="17029" marB="0" anchor="b"/>
                </a:tc>
                <a:tc>
                  <a:txBody>
                    <a:bodyPr/>
                    <a:lstStyle/>
                    <a:p>
                      <a:pPr algn="l" fontAlgn="b">
                        <a:buNone/>
                      </a:pPr>
                      <a:endParaRPr lang="en-US" sz="2000" b="0" i="0" u="none" strike="noStrike">
                        <a:solidFill>
                          <a:srgbClr val="000000"/>
                        </a:solidFill>
                        <a:effectLst/>
                        <a:latin typeface="Calibri" panose="020F0502020204030204" pitchFamily="34" charset="0"/>
                      </a:endParaRPr>
                    </a:p>
                  </a:txBody>
                  <a:tcPr marL="17029" marR="17029" marT="17029" marB="0" anchor="b"/>
                </a:tc>
                <a:extLst>
                  <a:ext uri="{0D108BD9-81ED-4DB2-BD59-A6C34878D82A}">
                    <a16:rowId xmlns:a16="http://schemas.microsoft.com/office/drawing/2014/main" val="2268307535"/>
                  </a:ext>
                </a:extLst>
              </a:tr>
              <a:tr h="401104">
                <a:tc>
                  <a:txBody>
                    <a:bodyPr/>
                    <a:lstStyle/>
                    <a:p>
                      <a:pPr algn="l" fontAlgn="b">
                        <a:buNone/>
                      </a:pPr>
                      <a:r>
                        <a:rPr lang="en-US" sz="2000" b="1" u="none" strike="noStrike" dirty="0">
                          <a:solidFill>
                            <a:schemeClr val="bg1"/>
                          </a:solidFill>
                          <a:effectLst/>
                        </a:rPr>
                        <a:t>Married couple families</a:t>
                      </a:r>
                      <a:endParaRPr lang="en-US" sz="2000" b="1" i="0" u="none" strike="noStrike" dirty="0">
                        <a:solidFill>
                          <a:schemeClr val="bg1"/>
                        </a:solidFill>
                        <a:effectLst/>
                        <a:latin typeface="Calibri" panose="020F0502020204030204" pitchFamily="34" charset="0"/>
                      </a:endParaRPr>
                    </a:p>
                  </a:txBody>
                  <a:tcPr marL="306515" marR="17029" marT="17029" marB="0" anchor="b">
                    <a:solidFill>
                      <a:schemeClr val="accent1"/>
                    </a:solidFill>
                  </a:tcPr>
                </a:tc>
                <a:tc>
                  <a:txBody>
                    <a:bodyPr/>
                    <a:lstStyle/>
                    <a:p>
                      <a:pPr algn="r" fontAlgn="b">
                        <a:buNone/>
                      </a:pPr>
                      <a:r>
                        <a:rPr lang="en-US" sz="2000" b="1" u="none" strike="noStrike" dirty="0">
                          <a:solidFill>
                            <a:schemeClr val="bg1"/>
                          </a:solidFill>
                          <a:effectLst/>
                        </a:rPr>
                        <a:t>3.3%</a:t>
                      </a:r>
                      <a:endParaRPr lang="en-US" sz="2000" b="1" i="0" u="none" strike="noStrike" dirty="0">
                        <a:solidFill>
                          <a:schemeClr val="bg1"/>
                        </a:solidFill>
                        <a:effectLst/>
                        <a:latin typeface="Calibri" panose="020F0502020204030204" pitchFamily="34" charset="0"/>
                      </a:endParaRPr>
                    </a:p>
                  </a:txBody>
                  <a:tcPr marL="17029" marR="17029" marT="17029" marB="0" anchor="b">
                    <a:solidFill>
                      <a:schemeClr val="accent1"/>
                    </a:solidFill>
                  </a:tcPr>
                </a:tc>
                <a:extLst>
                  <a:ext uri="{0D108BD9-81ED-4DB2-BD59-A6C34878D82A}">
                    <a16:rowId xmlns:a16="http://schemas.microsoft.com/office/drawing/2014/main" val="3305272108"/>
                  </a:ext>
                </a:extLst>
              </a:tr>
              <a:tr h="401104">
                <a:tc>
                  <a:txBody>
                    <a:bodyPr/>
                    <a:lstStyle/>
                    <a:p>
                      <a:pPr algn="l" fontAlgn="b">
                        <a:buNone/>
                      </a:pPr>
                      <a:r>
                        <a:rPr lang="en-US" sz="2000" u="none" strike="noStrike">
                          <a:effectLst/>
                        </a:rPr>
                        <a:t>  With related children under 18 years</a:t>
                      </a:r>
                      <a:endParaRPr lang="en-US" sz="2000" b="0" i="0" u="none" strike="noStrike">
                        <a:solidFill>
                          <a:srgbClr val="000000"/>
                        </a:solidFill>
                        <a:effectLst/>
                        <a:latin typeface="Calibri" panose="020F0502020204030204" pitchFamily="34" charset="0"/>
                      </a:endParaRPr>
                    </a:p>
                  </a:txBody>
                  <a:tcPr marL="459772" marR="17029" marT="17029" marB="0" anchor="b"/>
                </a:tc>
                <a:tc>
                  <a:txBody>
                    <a:bodyPr/>
                    <a:lstStyle/>
                    <a:p>
                      <a:pPr algn="r" fontAlgn="b">
                        <a:buNone/>
                      </a:pPr>
                      <a:r>
                        <a:rPr lang="en-US" sz="2000" u="none" strike="noStrike" dirty="0">
                          <a:effectLst/>
                        </a:rPr>
                        <a:t>3.4%</a:t>
                      </a:r>
                      <a:endParaRPr lang="en-US" sz="2000" b="0" i="0" u="none" strike="noStrike" dirty="0">
                        <a:solidFill>
                          <a:srgbClr val="000000"/>
                        </a:solidFill>
                        <a:effectLst/>
                        <a:latin typeface="Calibri" panose="020F0502020204030204" pitchFamily="34" charset="0"/>
                      </a:endParaRPr>
                    </a:p>
                  </a:txBody>
                  <a:tcPr marL="17029" marR="17029" marT="17029" marB="0" anchor="b"/>
                </a:tc>
                <a:extLst>
                  <a:ext uri="{0D108BD9-81ED-4DB2-BD59-A6C34878D82A}">
                    <a16:rowId xmlns:a16="http://schemas.microsoft.com/office/drawing/2014/main" val="1448608600"/>
                  </a:ext>
                </a:extLst>
              </a:tr>
              <a:tr h="401104">
                <a:tc>
                  <a:txBody>
                    <a:bodyPr/>
                    <a:lstStyle/>
                    <a:p>
                      <a:pPr algn="l" fontAlgn="b">
                        <a:buNone/>
                      </a:pPr>
                      <a:r>
                        <a:rPr lang="en-US" sz="2000" u="none" strike="noStrike">
                          <a:effectLst/>
                        </a:rPr>
                        <a:t>With related children under 5 years only</a:t>
                      </a:r>
                      <a:endParaRPr lang="en-US" sz="2000" b="0" i="0" u="none" strike="noStrike">
                        <a:solidFill>
                          <a:srgbClr val="000000"/>
                        </a:solidFill>
                        <a:effectLst/>
                        <a:latin typeface="Calibri" panose="020F0502020204030204" pitchFamily="34" charset="0"/>
                      </a:endParaRPr>
                    </a:p>
                  </a:txBody>
                  <a:tcPr marL="613030" marR="17029" marT="17029" marB="0" anchor="b"/>
                </a:tc>
                <a:tc>
                  <a:txBody>
                    <a:bodyPr/>
                    <a:lstStyle/>
                    <a:p>
                      <a:pPr algn="r" fontAlgn="b">
                        <a:buNone/>
                      </a:pPr>
                      <a:r>
                        <a:rPr lang="en-US" sz="2000" u="none" strike="noStrike" dirty="0">
                          <a:effectLst/>
                        </a:rPr>
                        <a:t>2.0%</a:t>
                      </a:r>
                      <a:endParaRPr lang="en-US" sz="2000" b="0" i="0" u="none" strike="noStrike" dirty="0">
                        <a:solidFill>
                          <a:srgbClr val="000000"/>
                        </a:solidFill>
                        <a:effectLst/>
                        <a:latin typeface="Calibri" panose="020F0502020204030204" pitchFamily="34" charset="0"/>
                      </a:endParaRPr>
                    </a:p>
                  </a:txBody>
                  <a:tcPr marL="17029" marR="17029" marT="17029" marB="0" anchor="b"/>
                </a:tc>
                <a:extLst>
                  <a:ext uri="{0D108BD9-81ED-4DB2-BD59-A6C34878D82A}">
                    <a16:rowId xmlns:a16="http://schemas.microsoft.com/office/drawing/2014/main" val="3870055706"/>
                  </a:ext>
                </a:extLst>
              </a:tr>
              <a:tr h="437330">
                <a:tc>
                  <a:txBody>
                    <a:bodyPr/>
                    <a:lstStyle/>
                    <a:p>
                      <a:pPr algn="l" fontAlgn="b">
                        <a:buNone/>
                      </a:pPr>
                      <a:endParaRPr lang="en-US" sz="2000" b="0" i="0" u="none" strike="noStrike">
                        <a:solidFill>
                          <a:srgbClr val="000000"/>
                        </a:solidFill>
                        <a:effectLst/>
                        <a:latin typeface="Calibri" panose="020F0502020204030204" pitchFamily="34" charset="0"/>
                      </a:endParaRPr>
                    </a:p>
                  </a:txBody>
                  <a:tcPr marL="613030" marR="17029" marT="17029" marB="0" anchor="b"/>
                </a:tc>
                <a:tc>
                  <a:txBody>
                    <a:bodyPr/>
                    <a:lstStyle/>
                    <a:p>
                      <a:pPr algn="l" fontAlgn="b">
                        <a:buNone/>
                      </a:pPr>
                      <a:endParaRPr lang="en-US" sz="2000" b="0" i="0" u="none" strike="noStrike">
                        <a:solidFill>
                          <a:srgbClr val="000000"/>
                        </a:solidFill>
                        <a:effectLst/>
                        <a:latin typeface="Calibri" panose="020F0502020204030204" pitchFamily="34" charset="0"/>
                      </a:endParaRPr>
                    </a:p>
                  </a:txBody>
                  <a:tcPr marL="17029" marR="17029" marT="17029" marB="0" anchor="b"/>
                </a:tc>
                <a:extLst>
                  <a:ext uri="{0D108BD9-81ED-4DB2-BD59-A6C34878D82A}">
                    <a16:rowId xmlns:a16="http://schemas.microsoft.com/office/drawing/2014/main" val="363702561"/>
                  </a:ext>
                </a:extLst>
              </a:tr>
              <a:tr h="401104">
                <a:tc>
                  <a:txBody>
                    <a:bodyPr/>
                    <a:lstStyle/>
                    <a:p>
                      <a:pPr algn="l" fontAlgn="b">
                        <a:buNone/>
                      </a:pPr>
                      <a:r>
                        <a:rPr lang="en-US" sz="2000" b="1" u="none" strike="noStrike" dirty="0">
                          <a:solidFill>
                            <a:schemeClr val="bg1"/>
                          </a:solidFill>
                          <a:effectLst/>
                        </a:rPr>
                        <a:t>Families with female householder, no spouse present</a:t>
                      </a:r>
                      <a:endParaRPr lang="en-US" sz="2000" b="1" i="0" u="none" strike="noStrike" dirty="0">
                        <a:solidFill>
                          <a:schemeClr val="bg1"/>
                        </a:solidFill>
                        <a:effectLst/>
                        <a:latin typeface="Calibri" panose="020F0502020204030204" pitchFamily="34" charset="0"/>
                      </a:endParaRPr>
                    </a:p>
                  </a:txBody>
                  <a:tcPr marL="306515" marR="17029" marT="17029" marB="0" anchor="b">
                    <a:solidFill>
                      <a:schemeClr val="accent1"/>
                    </a:solidFill>
                  </a:tcPr>
                </a:tc>
                <a:tc>
                  <a:txBody>
                    <a:bodyPr/>
                    <a:lstStyle/>
                    <a:p>
                      <a:pPr algn="r" fontAlgn="b">
                        <a:buNone/>
                      </a:pPr>
                      <a:r>
                        <a:rPr lang="en-US" sz="2000" b="1" u="none" strike="noStrike" dirty="0">
                          <a:solidFill>
                            <a:schemeClr val="bg1"/>
                          </a:solidFill>
                          <a:effectLst/>
                        </a:rPr>
                        <a:t>24.5%</a:t>
                      </a:r>
                      <a:endParaRPr lang="en-US" sz="2000" b="1" i="0" u="none" strike="noStrike" dirty="0">
                        <a:solidFill>
                          <a:schemeClr val="bg1"/>
                        </a:solidFill>
                        <a:effectLst/>
                        <a:latin typeface="Calibri" panose="020F0502020204030204" pitchFamily="34" charset="0"/>
                      </a:endParaRPr>
                    </a:p>
                  </a:txBody>
                  <a:tcPr marL="17029" marR="17029" marT="17029" marB="0" anchor="b">
                    <a:solidFill>
                      <a:schemeClr val="accent1"/>
                    </a:solidFill>
                  </a:tcPr>
                </a:tc>
                <a:extLst>
                  <a:ext uri="{0D108BD9-81ED-4DB2-BD59-A6C34878D82A}">
                    <a16:rowId xmlns:a16="http://schemas.microsoft.com/office/drawing/2014/main" val="2403131506"/>
                  </a:ext>
                </a:extLst>
              </a:tr>
              <a:tr h="401104">
                <a:tc>
                  <a:txBody>
                    <a:bodyPr/>
                    <a:lstStyle/>
                    <a:p>
                      <a:pPr algn="l" fontAlgn="b">
                        <a:buNone/>
                      </a:pPr>
                      <a:r>
                        <a:rPr lang="en-US" sz="2000" u="none" strike="noStrike">
                          <a:effectLst/>
                        </a:rPr>
                        <a:t>  With related children under 18 years</a:t>
                      </a:r>
                      <a:endParaRPr lang="en-US" sz="2000" b="0" i="0" u="none" strike="noStrike">
                        <a:solidFill>
                          <a:srgbClr val="000000"/>
                        </a:solidFill>
                        <a:effectLst/>
                        <a:latin typeface="Calibri" panose="020F0502020204030204" pitchFamily="34" charset="0"/>
                      </a:endParaRPr>
                    </a:p>
                  </a:txBody>
                  <a:tcPr marL="459772" marR="17029" marT="17029" marB="0" anchor="b"/>
                </a:tc>
                <a:tc>
                  <a:txBody>
                    <a:bodyPr/>
                    <a:lstStyle/>
                    <a:p>
                      <a:pPr algn="r" fontAlgn="b">
                        <a:buNone/>
                      </a:pPr>
                      <a:r>
                        <a:rPr lang="en-US" sz="2000" u="none" strike="noStrike" dirty="0">
                          <a:effectLst/>
                        </a:rPr>
                        <a:t>36.5%</a:t>
                      </a:r>
                      <a:endParaRPr lang="en-US" sz="2000" b="0" i="0" u="none" strike="noStrike" dirty="0">
                        <a:solidFill>
                          <a:srgbClr val="000000"/>
                        </a:solidFill>
                        <a:effectLst/>
                        <a:latin typeface="Calibri" panose="020F0502020204030204" pitchFamily="34" charset="0"/>
                      </a:endParaRPr>
                    </a:p>
                  </a:txBody>
                  <a:tcPr marL="17029" marR="17029" marT="17029" marB="0" anchor="b"/>
                </a:tc>
                <a:extLst>
                  <a:ext uri="{0D108BD9-81ED-4DB2-BD59-A6C34878D82A}">
                    <a16:rowId xmlns:a16="http://schemas.microsoft.com/office/drawing/2014/main" val="412356428"/>
                  </a:ext>
                </a:extLst>
              </a:tr>
              <a:tr h="401104">
                <a:tc>
                  <a:txBody>
                    <a:bodyPr/>
                    <a:lstStyle/>
                    <a:p>
                      <a:pPr algn="l" fontAlgn="b">
                        <a:buNone/>
                      </a:pPr>
                      <a:r>
                        <a:rPr lang="en-US" sz="2000" u="none" strike="noStrike">
                          <a:effectLst/>
                        </a:rPr>
                        <a:t>With related children under 5 years only</a:t>
                      </a:r>
                      <a:endParaRPr lang="en-US" sz="2000" b="0" i="0" u="none" strike="noStrike">
                        <a:solidFill>
                          <a:srgbClr val="000000"/>
                        </a:solidFill>
                        <a:effectLst/>
                        <a:latin typeface="Calibri" panose="020F0502020204030204" pitchFamily="34" charset="0"/>
                      </a:endParaRPr>
                    </a:p>
                  </a:txBody>
                  <a:tcPr marL="613030" marR="17029" marT="17029" marB="0" anchor="b"/>
                </a:tc>
                <a:tc>
                  <a:txBody>
                    <a:bodyPr/>
                    <a:lstStyle/>
                    <a:p>
                      <a:pPr algn="r" fontAlgn="b">
                        <a:buNone/>
                      </a:pPr>
                      <a:r>
                        <a:rPr lang="en-US" sz="2000" u="none" strike="noStrike" dirty="0">
                          <a:effectLst/>
                        </a:rPr>
                        <a:t>71.0%</a:t>
                      </a:r>
                      <a:endParaRPr lang="en-US" sz="2000" b="0" i="0" u="none" strike="noStrike" dirty="0">
                        <a:solidFill>
                          <a:srgbClr val="000000"/>
                        </a:solidFill>
                        <a:effectLst/>
                        <a:latin typeface="Calibri" panose="020F0502020204030204" pitchFamily="34" charset="0"/>
                      </a:endParaRPr>
                    </a:p>
                  </a:txBody>
                  <a:tcPr marL="17029" marR="17029" marT="17029" marB="0" anchor="b"/>
                </a:tc>
                <a:extLst>
                  <a:ext uri="{0D108BD9-81ED-4DB2-BD59-A6C34878D82A}">
                    <a16:rowId xmlns:a16="http://schemas.microsoft.com/office/drawing/2014/main" val="3943229651"/>
                  </a:ext>
                </a:extLst>
              </a:tr>
            </a:tbl>
          </a:graphicData>
        </a:graphic>
      </p:graphicFrame>
      <p:sp>
        <p:nvSpPr>
          <p:cNvPr id="16" name="Content Placeholder 2">
            <a:extLst>
              <a:ext uri="{FF2B5EF4-FFF2-40B4-BE49-F238E27FC236}">
                <a16:creationId xmlns:a16="http://schemas.microsoft.com/office/drawing/2014/main" id="{F592744C-8537-1635-85E1-E6CE3EFDB7E2}"/>
              </a:ext>
            </a:extLst>
          </p:cNvPr>
          <p:cNvSpPr>
            <a:spLocks noGrp="1"/>
          </p:cNvSpPr>
          <p:nvPr>
            <p:ph sz="quarter" idx="13"/>
          </p:nvPr>
        </p:nvSpPr>
        <p:spPr>
          <a:xfrm>
            <a:off x="179388" y="6356350"/>
            <a:ext cx="9459912" cy="365125"/>
          </a:xfrm>
        </p:spPr>
        <p:txBody>
          <a:bodyPr/>
          <a:lstStyle/>
          <a:p>
            <a:r>
              <a:rPr lang="en-US" dirty="0"/>
              <a:t>Source: U.S. Census Bureau, ACS 2024 1-year Estimates </a:t>
            </a:r>
          </a:p>
        </p:txBody>
      </p:sp>
    </p:spTree>
    <p:extLst>
      <p:ext uri="{BB962C8B-B14F-4D97-AF65-F5344CB8AC3E}">
        <p14:creationId xmlns:p14="http://schemas.microsoft.com/office/powerpoint/2010/main" val="34913427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C2107-7FB2-4ACE-BC7E-6206A4F75D01}"/>
              </a:ext>
            </a:extLst>
          </p:cNvPr>
          <p:cNvSpPr>
            <a:spLocks noGrp="1"/>
          </p:cNvSpPr>
          <p:nvPr>
            <p:ph type="ctrTitle"/>
          </p:nvPr>
        </p:nvSpPr>
        <p:spPr>
          <a:xfrm>
            <a:off x="382902" y="2755900"/>
            <a:ext cx="9688198" cy="2025308"/>
          </a:xfrm>
        </p:spPr>
        <p:txBody>
          <a:bodyPr>
            <a:normAutofit/>
          </a:bodyPr>
          <a:lstStyle/>
          <a:p>
            <a:pPr marL="0" indent="0"/>
            <a:r>
              <a:rPr lang="en-US" sz="5400" b="1" dirty="0"/>
              <a:t>A Look into the Future</a:t>
            </a:r>
            <a:br>
              <a:rPr lang="en-US" sz="5400" b="1"/>
            </a:br>
            <a:r>
              <a:rPr lang="en-US" sz="5400" b="1"/>
              <a:t>of Texas</a:t>
            </a:r>
            <a:endParaRPr lang="en-US" sz="5400" dirty="0"/>
          </a:p>
        </p:txBody>
      </p:sp>
      <p:sp>
        <p:nvSpPr>
          <p:cNvPr id="3" name="Subtitle 2">
            <a:extLst>
              <a:ext uri="{FF2B5EF4-FFF2-40B4-BE49-F238E27FC236}">
                <a16:creationId xmlns:a16="http://schemas.microsoft.com/office/drawing/2014/main" id="{C6B49210-A553-4EE0-93B0-C80E824A2FC2}"/>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5026695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4214A-EF7C-211E-0DAF-062898B7C827}"/>
              </a:ext>
            </a:extLst>
          </p:cNvPr>
          <p:cNvSpPr>
            <a:spLocks noGrp="1"/>
          </p:cNvSpPr>
          <p:nvPr>
            <p:ph type="title"/>
          </p:nvPr>
        </p:nvSpPr>
        <p:spPr>
          <a:xfrm>
            <a:off x="0" y="116114"/>
            <a:ext cx="12192000" cy="995153"/>
          </a:xfrm>
        </p:spPr>
        <p:txBody>
          <a:bodyPr anchor="ctr">
            <a:normAutofit/>
          </a:bodyPr>
          <a:lstStyle/>
          <a:p>
            <a:r>
              <a:rPr lang="en-US" dirty="0"/>
              <a:t>Projected Population Growth, Selected Counties </a:t>
            </a:r>
            <a:br>
              <a:rPr lang="en-US" dirty="0"/>
            </a:br>
            <a:r>
              <a:rPr lang="en-US" dirty="0"/>
              <a:t>2020-2060</a:t>
            </a:r>
          </a:p>
        </p:txBody>
      </p:sp>
      <p:graphicFrame>
        <p:nvGraphicFramePr>
          <p:cNvPr id="5" name="Chart 4" descr="Line chart showing population projections for selected Central Texas counties from 2020 to 2060. Bexar County is projected to remain the largest and grow to 2.9 million residents, followed by Travis County (2.1 million) and Williamson County (1.3 million), while Hays, Comal, Guadalupe, Kendall, Medina, and Webb counties show slower but steady growth.">
            <a:extLst>
              <a:ext uri="{FF2B5EF4-FFF2-40B4-BE49-F238E27FC236}">
                <a16:creationId xmlns:a16="http://schemas.microsoft.com/office/drawing/2014/main" id="{526E9C98-D0F1-8BED-A56D-032DAA35C66A}"/>
              </a:ext>
            </a:extLst>
          </p:cNvPr>
          <p:cNvGraphicFramePr>
            <a:graphicFrameLocks/>
          </p:cNvGraphicFramePr>
          <p:nvPr>
            <p:extLst>
              <p:ext uri="{D42A27DB-BD31-4B8C-83A1-F6EECF244321}">
                <p14:modId xmlns:p14="http://schemas.microsoft.com/office/powerpoint/2010/main" val="3195418082"/>
              </p:ext>
            </p:extLst>
          </p:nvPr>
        </p:nvGraphicFramePr>
        <p:xfrm>
          <a:off x="658761" y="1111267"/>
          <a:ext cx="11189110" cy="488641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7B8A8E20-4D28-8EDF-BE76-DE9A2758C3AD}"/>
              </a:ext>
            </a:extLst>
          </p:cNvPr>
          <p:cNvSpPr txBox="1"/>
          <p:nvPr/>
        </p:nvSpPr>
        <p:spPr>
          <a:xfrm flipH="1">
            <a:off x="10947404" y="3917139"/>
            <a:ext cx="715021" cy="307777"/>
          </a:xfrm>
          <a:prstGeom prst="rect">
            <a:avLst/>
          </a:prstGeom>
          <a:noFill/>
        </p:spPr>
        <p:txBody>
          <a:bodyPr wrap="square" rtlCol="0">
            <a:spAutoFit/>
          </a:bodyPr>
          <a:lstStyle/>
          <a:p>
            <a:r>
              <a:rPr lang="en-US" sz="1400" dirty="0"/>
              <a:t>1.3 M</a:t>
            </a:r>
          </a:p>
        </p:txBody>
      </p:sp>
      <p:sp>
        <p:nvSpPr>
          <p:cNvPr id="10" name="Content Placeholder 3">
            <a:extLst>
              <a:ext uri="{FF2B5EF4-FFF2-40B4-BE49-F238E27FC236}">
                <a16:creationId xmlns:a16="http://schemas.microsoft.com/office/drawing/2014/main" id="{16123FB1-C6A7-824A-0756-1852E9198E94}"/>
              </a:ext>
            </a:extLst>
          </p:cNvPr>
          <p:cNvSpPr>
            <a:spLocks noGrp="1"/>
          </p:cNvSpPr>
          <p:nvPr>
            <p:ph sz="quarter" idx="13"/>
          </p:nvPr>
        </p:nvSpPr>
        <p:spPr>
          <a:xfrm>
            <a:off x="179388" y="6356350"/>
            <a:ext cx="9459912" cy="365125"/>
          </a:xfrm>
        </p:spPr>
        <p:txBody>
          <a:bodyPr/>
          <a:lstStyle/>
          <a:p>
            <a:r>
              <a:rPr lang="en-US" dirty="0"/>
              <a:t>Source: Texas Demographic Center, 2024 Vintage Population Projections </a:t>
            </a:r>
          </a:p>
        </p:txBody>
      </p:sp>
      <p:sp>
        <p:nvSpPr>
          <p:cNvPr id="3" name="Slide Number Placeholder 2">
            <a:extLst>
              <a:ext uri="{FF2B5EF4-FFF2-40B4-BE49-F238E27FC236}">
                <a16:creationId xmlns:a16="http://schemas.microsoft.com/office/drawing/2014/main" id="{4AE64884-6A6D-8373-5139-AC1456DE21DB}"/>
              </a:ext>
            </a:extLst>
          </p:cNvPr>
          <p:cNvSpPr>
            <a:spLocks noGrp="1"/>
          </p:cNvSpPr>
          <p:nvPr>
            <p:ph type="sldNum" sz="quarter" idx="12"/>
          </p:nvPr>
        </p:nvSpPr>
        <p:spPr>
          <a:xfrm>
            <a:off x="9878786" y="6356350"/>
            <a:ext cx="560614" cy="365125"/>
          </a:xfrm>
        </p:spPr>
        <p:txBody>
          <a:bodyPr anchor="ctr">
            <a:normAutofit/>
          </a:bodyPr>
          <a:lstStyle/>
          <a:p>
            <a:pPr>
              <a:spcAft>
                <a:spcPts val="600"/>
              </a:spcAft>
            </a:pPr>
            <a:fld id="{AB041240-ECAE-4494-9DAC-38E9F7D3A8CC}" type="slidenum">
              <a:rPr lang="en-US" smtClean="0"/>
              <a:pPr>
                <a:spcAft>
                  <a:spcPts val="600"/>
                </a:spcAft>
              </a:pPr>
              <a:t>38</a:t>
            </a:fld>
            <a:endParaRPr lang="en-US"/>
          </a:p>
        </p:txBody>
      </p:sp>
    </p:spTree>
    <p:extLst>
      <p:ext uri="{BB962C8B-B14F-4D97-AF65-F5344CB8AC3E}">
        <p14:creationId xmlns:p14="http://schemas.microsoft.com/office/powerpoint/2010/main" val="34930091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85EFD-001A-92BD-305E-2CFB68211662}"/>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69E18B79-653B-9E88-1BAA-FB63F6D06F23}"/>
              </a:ext>
            </a:extLst>
          </p:cNvPr>
          <p:cNvSpPr txBox="1">
            <a:spLocks noGrp="1"/>
          </p:cNvSpPr>
          <p:nvPr>
            <p:ph type="title" idx="4294967295"/>
          </p:nvPr>
        </p:nvSpPr>
        <p:spPr>
          <a:xfrm>
            <a:off x="387660" y="306087"/>
            <a:ext cx="4369392" cy="18275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2800" b="1"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Trade Gothic Next Heavy" panose="020B0903040303020004" pitchFamily="34" charset="0"/>
                <a:ea typeface="+mj-ea"/>
                <a:cs typeface="Arial"/>
              </a:rPr>
              <a:t>Texas is expected to keep growing significantly.</a:t>
            </a:r>
            <a:endParaRPr kumimoji="0" lang="en-US" sz="4000" b="1" i="0" u="none" strike="noStrike" kern="1200" cap="none" spc="0" normalizeH="0" baseline="0" noProof="0" dirty="0">
              <a:ln>
                <a:noFill/>
              </a:ln>
              <a:solidFill>
                <a:schemeClr val="tx1"/>
              </a:solidFill>
              <a:effectLst/>
              <a:uLnTx/>
              <a:uFillTx/>
              <a:latin typeface="Trade Gothic Next Heavy" panose="020B0903040303020004" pitchFamily="34" charset="0"/>
              <a:ea typeface="+mj-ea"/>
              <a:cs typeface="Arial" panose="020B0604020202020204" pitchFamily="34" charset="0"/>
            </a:endParaRPr>
          </a:p>
        </p:txBody>
      </p:sp>
      <p:sp>
        <p:nvSpPr>
          <p:cNvPr id="6" name="Text Placeholder 3">
            <a:extLst>
              <a:ext uri="{FF2B5EF4-FFF2-40B4-BE49-F238E27FC236}">
                <a16:creationId xmlns:a16="http://schemas.microsoft.com/office/drawing/2014/main" id="{89C92261-2A61-687D-FE00-C033A3BB36C9}"/>
              </a:ext>
            </a:extLst>
          </p:cNvPr>
          <p:cNvSpPr txBox="1">
            <a:spLocks/>
          </p:cNvSpPr>
          <p:nvPr/>
        </p:nvSpPr>
        <p:spPr>
          <a:xfrm>
            <a:off x="387662" y="4465866"/>
            <a:ext cx="4450497" cy="81370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sz="6000" b="1" dirty="0">
                <a:solidFill>
                  <a:srgbClr val="0070C0"/>
                </a:solidFill>
                <a:latin typeface="Trade Gothic Next Heavy" panose="020B0903040303020004" pitchFamily="34" charset="0"/>
              </a:rPr>
              <a:t>42.6 million</a:t>
            </a:r>
            <a:endParaRPr lang="en-US" sz="6000" dirty="0">
              <a:solidFill>
                <a:schemeClr val="accent1"/>
              </a:solidFill>
              <a:latin typeface="Trade Gothic Next Heavy" panose="020B0903040303020004" pitchFamily="34" charset="0"/>
              <a:cs typeface="Aktiv Grotesk Ex XBold" panose="020B0904020203020204" pitchFamily="34" charset="0"/>
            </a:endParaRPr>
          </a:p>
        </p:txBody>
      </p:sp>
      <p:sp>
        <p:nvSpPr>
          <p:cNvPr id="7" name="Text Placeholder 3">
            <a:extLst>
              <a:ext uri="{FF2B5EF4-FFF2-40B4-BE49-F238E27FC236}">
                <a16:creationId xmlns:a16="http://schemas.microsoft.com/office/drawing/2014/main" id="{9CBE4E62-FD15-A774-D3D4-708F1DDE2988}"/>
              </a:ext>
            </a:extLst>
          </p:cNvPr>
          <p:cNvSpPr txBox="1">
            <a:spLocks/>
          </p:cNvSpPr>
          <p:nvPr/>
        </p:nvSpPr>
        <p:spPr>
          <a:xfrm>
            <a:off x="428212" y="5234809"/>
            <a:ext cx="4369395" cy="4927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dirty="0">
                <a:latin typeface="Aptos" panose="020B0004020202020204" pitchFamily="34" charset="0"/>
              </a:rPr>
              <a:t>in 2060.</a:t>
            </a:r>
            <a:endParaRPr lang="en-US" dirty="0"/>
          </a:p>
        </p:txBody>
      </p:sp>
      <p:sp>
        <p:nvSpPr>
          <p:cNvPr id="10" name="Text Placeholder 3">
            <a:extLst>
              <a:ext uri="{FF2B5EF4-FFF2-40B4-BE49-F238E27FC236}">
                <a16:creationId xmlns:a16="http://schemas.microsoft.com/office/drawing/2014/main" id="{D774C2A6-D3DA-9C2C-8383-1E0FD2365E34}"/>
              </a:ext>
            </a:extLst>
          </p:cNvPr>
          <p:cNvSpPr txBox="1">
            <a:spLocks/>
          </p:cNvSpPr>
          <p:nvPr/>
        </p:nvSpPr>
        <p:spPr>
          <a:xfrm>
            <a:off x="387660" y="5727527"/>
            <a:ext cx="4369395" cy="4424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sz="2000" dirty="0">
                <a:latin typeface="Aptos" panose="020B0004020202020204" pitchFamily="34" charset="0"/>
              </a:rPr>
              <a:t>(Mid-migration Scenario)</a:t>
            </a:r>
            <a:endParaRPr lang="en-US" dirty="0">
              <a:latin typeface="Aptos" panose="020B0004020202020204" pitchFamily="34" charset="0"/>
            </a:endParaRPr>
          </a:p>
        </p:txBody>
      </p:sp>
      <p:sp>
        <p:nvSpPr>
          <p:cNvPr id="5" name="TextBox 4">
            <a:extLst>
              <a:ext uri="{FF2B5EF4-FFF2-40B4-BE49-F238E27FC236}">
                <a16:creationId xmlns:a16="http://schemas.microsoft.com/office/drawing/2014/main" id="{937768E1-A157-AFD2-B57E-579BA823263A}"/>
              </a:ext>
            </a:extLst>
          </p:cNvPr>
          <p:cNvSpPr txBox="1"/>
          <p:nvPr/>
        </p:nvSpPr>
        <p:spPr>
          <a:xfrm>
            <a:off x="4838159" y="201103"/>
            <a:ext cx="7114575" cy="338554"/>
          </a:xfrm>
          <a:prstGeom prst="rect">
            <a:avLst/>
          </a:prstGeom>
          <a:noFill/>
        </p:spPr>
        <p:txBody>
          <a:bodyPr wrap="square" rtlCol="0">
            <a:spAutoFit/>
          </a:bodyPr>
          <a:lstStyle/>
          <a:p>
            <a:r>
              <a:rPr lang="en-US" sz="1600" dirty="0"/>
              <a:t>Projected Population Growth in Texas with Various Migration Scenarios</a:t>
            </a:r>
          </a:p>
        </p:txBody>
      </p:sp>
      <p:graphicFrame>
        <p:nvGraphicFramePr>
          <p:cNvPr id="2" name="Content Placeholder 6" descr="Line chart showing Texas population projections from 2020 to 2060 under high, mid, and low migration scenarios, with the population projected to reach 40.3 million to 46.2 million by 2060.">
            <a:extLst>
              <a:ext uri="{FF2B5EF4-FFF2-40B4-BE49-F238E27FC236}">
                <a16:creationId xmlns:a16="http://schemas.microsoft.com/office/drawing/2014/main" id="{39488611-B776-A2E3-99EC-C4E49D07BF96}"/>
              </a:ext>
            </a:extLst>
          </p:cNvPr>
          <p:cNvGraphicFramePr>
            <a:graphicFrameLocks/>
          </p:cNvGraphicFramePr>
          <p:nvPr>
            <p:extLst>
              <p:ext uri="{D42A27DB-BD31-4B8C-83A1-F6EECF244321}">
                <p14:modId xmlns:p14="http://schemas.microsoft.com/office/powerpoint/2010/main" val="3243496196"/>
              </p:ext>
            </p:extLst>
          </p:nvPr>
        </p:nvGraphicFramePr>
        <p:xfrm>
          <a:off x="4941794" y="672353"/>
          <a:ext cx="7114576" cy="5573806"/>
        </p:xfrm>
        <a:graphic>
          <a:graphicData uri="http://schemas.openxmlformats.org/drawingml/2006/chart">
            <c:chart xmlns:c="http://schemas.openxmlformats.org/drawingml/2006/chart" xmlns:r="http://schemas.openxmlformats.org/officeDocument/2006/relationships" r:id="rId3"/>
          </a:graphicData>
        </a:graphic>
      </p:graphicFrame>
      <p:sp>
        <p:nvSpPr>
          <p:cNvPr id="11" name="Content Placeholder 3">
            <a:extLst>
              <a:ext uri="{FF2B5EF4-FFF2-40B4-BE49-F238E27FC236}">
                <a16:creationId xmlns:a16="http://schemas.microsoft.com/office/drawing/2014/main" id="{15FDC17E-8B89-07C7-FA0D-C27C50D142D1}"/>
              </a:ext>
            </a:extLst>
          </p:cNvPr>
          <p:cNvSpPr txBox="1">
            <a:spLocks/>
          </p:cNvSpPr>
          <p:nvPr/>
        </p:nvSpPr>
        <p:spPr>
          <a:xfrm>
            <a:off x="108203" y="6511551"/>
            <a:ext cx="9459912" cy="365125"/>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1100" kern="1200">
                <a:solidFill>
                  <a:schemeClr val="bg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Source: </a:t>
            </a:r>
            <a:r>
              <a:rPr lang="en-US" sz="1000" kern="900" dirty="0"/>
              <a:t>Texas Demographic Center, Vintage 2024  Population Projections</a:t>
            </a:r>
          </a:p>
        </p:txBody>
      </p:sp>
    </p:spTree>
    <p:extLst>
      <p:ext uri="{BB962C8B-B14F-4D97-AF65-F5344CB8AC3E}">
        <p14:creationId xmlns:p14="http://schemas.microsoft.com/office/powerpoint/2010/main" val="6447927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F9BC9263-E68B-BC8D-3C6F-5014284DED08}"/>
              </a:ext>
            </a:extLst>
          </p:cNvPr>
          <p:cNvSpPr>
            <a:spLocks noGrp="1"/>
          </p:cNvSpPr>
          <p:nvPr>
            <p:ph type="title" idx="4294967295"/>
          </p:nvPr>
        </p:nvSpPr>
        <p:spPr>
          <a:xfrm>
            <a:off x="838198" y="-1820542"/>
            <a:ext cx="10515600" cy="1325563"/>
          </a:xfrm>
        </p:spPr>
        <p:txBody>
          <a:bodyPr vert="horz" lIns="91440" tIns="45720" rIns="91440" bIns="45720" rtlCol="0" anchor="b">
            <a:normAutofit/>
          </a:bodyPr>
          <a:lstStyle/>
          <a:p>
            <a:r>
              <a:rPr lang="en-US"/>
              <a:t>New 2025 Estimates Show Texas Growth but at Slower Rate</a:t>
            </a:r>
          </a:p>
        </p:txBody>
      </p:sp>
      <p:pic>
        <p:nvPicPr>
          <p:cNvPr id="30" name="Picture 29" descr="Picture of woman holding hand of a child. ">
            <a:extLst>
              <a:ext uri="{FF2B5EF4-FFF2-40B4-BE49-F238E27FC236}">
                <a16:creationId xmlns:a16="http://schemas.microsoft.com/office/drawing/2014/main" id="{A29A9137-7EEB-88B2-8FC8-784C5A7D5C5D}"/>
              </a:ext>
            </a:extLst>
          </p:cNvPr>
          <p:cNvPicPr>
            <a:picLocks noChangeAspect="1"/>
          </p:cNvPicPr>
          <p:nvPr/>
        </p:nvPicPr>
        <p:blipFill>
          <a:blip r:embed="rId2">
            <a:extLst>
              <a:ext uri="{28A0092B-C50C-407E-A947-70E740481C1C}">
                <a14:useLocalDpi xmlns:a14="http://schemas.microsoft.com/office/drawing/2010/main" val="0"/>
              </a:ext>
            </a:extLst>
          </a:blip>
          <a:srcRect l="52816" r="6495"/>
          <a:stretch>
            <a:fillRect/>
          </a:stretch>
        </p:blipFill>
        <p:spPr>
          <a:xfrm>
            <a:off x="0" y="0"/>
            <a:ext cx="4187320" cy="6859697"/>
          </a:xfrm>
          <a:prstGeom prst="rect">
            <a:avLst/>
          </a:prstGeom>
        </p:spPr>
      </p:pic>
      <p:grpSp>
        <p:nvGrpSpPr>
          <p:cNvPr id="24" name="Group 23" descr="Infographic stating that Texas’s total population in 2025 is 31.7 million, reflecting growth from 2024 of a 391,000 person increase, equivalent to a 1.2 percent population increase, labeled as newly released data.">
            <a:extLst>
              <a:ext uri="{FF2B5EF4-FFF2-40B4-BE49-F238E27FC236}">
                <a16:creationId xmlns:a16="http://schemas.microsoft.com/office/drawing/2014/main" id="{2E9EA217-9AF2-003E-3A5A-B3D0F19CA6A3}"/>
              </a:ext>
            </a:extLst>
          </p:cNvPr>
          <p:cNvGrpSpPr/>
          <p:nvPr/>
        </p:nvGrpSpPr>
        <p:grpSpPr>
          <a:xfrm>
            <a:off x="5381417" y="821992"/>
            <a:ext cx="5972381" cy="3766067"/>
            <a:chOff x="3109809" y="761999"/>
            <a:chExt cx="5972381" cy="3766067"/>
          </a:xfrm>
        </p:grpSpPr>
        <p:sp>
          <p:nvSpPr>
            <p:cNvPr id="2" name="TextBox 1">
              <a:extLst>
                <a:ext uri="{FF2B5EF4-FFF2-40B4-BE49-F238E27FC236}">
                  <a16:creationId xmlns:a16="http://schemas.microsoft.com/office/drawing/2014/main" id="{D670B7C9-A630-F7CC-58F9-32D46EE26C6E}"/>
                </a:ext>
              </a:extLst>
            </p:cNvPr>
            <p:cNvSpPr txBox="1"/>
            <p:nvPr/>
          </p:nvSpPr>
          <p:spPr>
            <a:xfrm>
              <a:off x="5196953" y="974739"/>
              <a:ext cx="1832553" cy="307777"/>
            </a:xfrm>
            <a:prstGeom prst="rect">
              <a:avLst/>
            </a:prstGeom>
            <a:solidFill>
              <a:srgbClr val="011689"/>
            </a:solidFill>
          </p:spPr>
          <p:txBody>
            <a:bodyPr wrap="none" rtlCol="0" anchor="ctr">
              <a:spAutoFit/>
            </a:bodyPr>
            <a:lstStyle/>
            <a:p>
              <a:pPr algn="ctr"/>
              <a:r>
                <a:rPr lang="en-US" sz="1400">
                  <a:solidFill>
                    <a:schemeClr val="bg1"/>
                  </a:solidFill>
                </a:rPr>
                <a:t>Newly Released Data</a:t>
              </a:r>
            </a:p>
          </p:txBody>
        </p:sp>
        <p:sp>
          <p:nvSpPr>
            <p:cNvPr id="3" name="TextBox 2">
              <a:extLst>
                <a:ext uri="{FF2B5EF4-FFF2-40B4-BE49-F238E27FC236}">
                  <a16:creationId xmlns:a16="http://schemas.microsoft.com/office/drawing/2014/main" id="{61E951B3-096D-67D6-D2F3-82AF129AF0E3}"/>
                </a:ext>
              </a:extLst>
            </p:cNvPr>
            <p:cNvSpPr txBox="1"/>
            <p:nvPr/>
          </p:nvSpPr>
          <p:spPr>
            <a:xfrm>
              <a:off x="4084207" y="1441872"/>
              <a:ext cx="4073590" cy="512167"/>
            </a:xfrm>
            <a:prstGeom prst="rect">
              <a:avLst/>
            </a:prstGeom>
            <a:noFill/>
          </p:spPr>
          <p:txBody>
            <a:bodyPr wrap="square" rtlCol="0">
              <a:spAutoFit/>
            </a:bodyPr>
            <a:lstStyle/>
            <a:p>
              <a:pPr algn="ctr"/>
              <a:r>
                <a:rPr lang="en-US" sz="2000" b="1">
                  <a:latin typeface="+mj-lt"/>
                </a:rPr>
                <a:t>Texas Total Population 2025</a:t>
              </a:r>
            </a:p>
          </p:txBody>
        </p:sp>
        <p:sp>
          <p:nvSpPr>
            <p:cNvPr id="4" name="TextBox 3">
              <a:extLst>
                <a:ext uri="{FF2B5EF4-FFF2-40B4-BE49-F238E27FC236}">
                  <a16:creationId xmlns:a16="http://schemas.microsoft.com/office/drawing/2014/main" id="{50D3D9A9-4A6E-8E7B-CD76-300FE73429E0}"/>
                </a:ext>
              </a:extLst>
            </p:cNvPr>
            <p:cNvSpPr txBox="1"/>
            <p:nvPr/>
          </p:nvSpPr>
          <p:spPr>
            <a:xfrm>
              <a:off x="4099878" y="1760869"/>
              <a:ext cx="4073590" cy="1300116"/>
            </a:xfrm>
            <a:prstGeom prst="rect">
              <a:avLst/>
            </a:prstGeom>
            <a:noFill/>
          </p:spPr>
          <p:txBody>
            <a:bodyPr wrap="square" rtlCol="0">
              <a:spAutoFit/>
            </a:bodyPr>
            <a:lstStyle/>
            <a:p>
              <a:pPr algn="ctr"/>
              <a:r>
                <a:rPr lang="en-US" sz="6000" b="1" err="1">
                  <a:latin typeface="+mj-lt"/>
                </a:rPr>
                <a:t>31.7M</a:t>
              </a:r>
              <a:endParaRPr lang="en-US" sz="6000" b="1">
                <a:latin typeface="+mj-lt"/>
              </a:endParaRPr>
            </a:p>
          </p:txBody>
        </p:sp>
        <p:sp>
          <p:nvSpPr>
            <p:cNvPr id="5" name="TextBox 4">
              <a:extLst>
                <a:ext uri="{FF2B5EF4-FFF2-40B4-BE49-F238E27FC236}">
                  <a16:creationId xmlns:a16="http://schemas.microsoft.com/office/drawing/2014/main" id="{63669DD2-C305-2771-3143-9C63B25FF777}"/>
                </a:ext>
              </a:extLst>
            </p:cNvPr>
            <p:cNvSpPr txBox="1"/>
            <p:nvPr/>
          </p:nvSpPr>
          <p:spPr>
            <a:xfrm>
              <a:off x="3109809" y="3006498"/>
              <a:ext cx="2607683" cy="1063731"/>
            </a:xfrm>
            <a:prstGeom prst="rect">
              <a:avLst/>
            </a:prstGeom>
            <a:noFill/>
          </p:spPr>
          <p:txBody>
            <a:bodyPr wrap="square" rtlCol="0">
              <a:spAutoFit/>
            </a:bodyPr>
            <a:lstStyle/>
            <a:p>
              <a:pPr algn="ctr"/>
              <a:r>
                <a:rPr lang="en-US" sz="4800" b="1" err="1">
                  <a:latin typeface="+mj-lt"/>
                </a:rPr>
                <a:t>391K</a:t>
              </a:r>
              <a:endParaRPr lang="en-US" sz="4800" b="1">
                <a:latin typeface="+mj-lt"/>
              </a:endParaRPr>
            </a:p>
          </p:txBody>
        </p:sp>
        <p:sp>
          <p:nvSpPr>
            <p:cNvPr id="6" name="TextBox 5">
              <a:extLst>
                <a:ext uri="{FF2B5EF4-FFF2-40B4-BE49-F238E27FC236}">
                  <a16:creationId xmlns:a16="http://schemas.microsoft.com/office/drawing/2014/main" id="{4BF11005-1431-D042-2AFF-BEA5561BDFDE}"/>
                </a:ext>
              </a:extLst>
            </p:cNvPr>
            <p:cNvSpPr txBox="1"/>
            <p:nvPr/>
          </p:nvSpPr>
          <p:spPr>
            <a:xfrm>
              <a:off x="5896139" y="3000251"/>
              <a:ext cx="2607683" cy="1063731"/>
            </a:xfrm>
            <a:prstGeom prst="rect">
              <a:avLst/>
            </a:prstGeom>
            <a:noFill/>
          </p:spPr>
          <p:txBody>
            <a:bodyPr wrap="square" rtlCol="0">
              <a:spAutoFit/>
            </a:bodyPr>
            <a:lstStyle/>
            <a:p>
              <a:pPr algn="ctr"/>
              <a:r>
                <a:rPr lang="en-US" sz="4800" b="1">
                  <a:latin typeface="+mj-lt"/>
                </a:rPr>
                <a:t>1.2%</a:t>
              </a:r>
            </a:p>
          </p:txBody>
        </p:sp>
        <p:grpSp>
          <p:nvGrpSpPr>
            <p:cNvPr id="10" name="Group 9">
              <a:extLst>
                <a:ext uri="{FF2B5EF4-FFF2-40B4-BE49-F238E27FC236}">
                  <a16:creationId xmlns:a16="http://schemas.microsoft.com/office/drawing/2014/main" id="{0BE4ADD1-6A4E-997A-CF2C-F3165F6EC8AD}"/>
                </a:ext>
              </a:extLst>
            </p:cNvPr>
            <p:cNvGrpSpPr/>
            <p:nvPr/>
          </p:nvGrpSpPr>
          <p:grpSpPr>
            <a:xfrm>
              <a:off x="5243687" y="3184269"/>
              <a:ext cx="543110" cy="481018"/>
              <a:chOff x="5200708" y="3111500"/>
              <a:chExt cx="440238" cy="375776"/>
            </a:xfrm>
          </p:grpSpPr>
          <p:sp>
            <p:nvSpPr>
              <p:cNvPr id="7" name="Rectangle 6">
                <a:extLst>
                  <a:ext uri="{FF2B5EF4-FFF2-40B4-BE49-F238E27FC236}">
                    <a16:creationId xmlns:a16="http://schemas.microsoft.com/office/drawing/2014/main" id="{C12325EC-10D7-1CCE-BC54-7C6FFCE372DC}"/>
                  </a:ext>
                </a:extLst>
              </p:cNvPr>
              <p:cNvSpPr/>
              <p:nvPr/>
            </p:nvSpPr>
            <p:spPr>
              <a:xfrm>
                <a:off x="5265170" y="3111500"/>
                <a:ext cx="375776" cy="889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147E33E-DFE2-A886-9DDA-43D57E146509}"/>
                  </a:ext>
                </a:extLst>
              </p:cNvPr>
              <p:cNvSpPr/>
              <p:nvPr/>
            </p:nvSpPr>
            <p:spPr>
              <a:xfrm rot="5400000">
                <a:off x="5408608" y="3254938"/>
                <a:ext cx="375776" cy="889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37D9BA0-C987-C06A-662E-01ADBB5F4405}"/>
                  </a:ext>
                </a:extLst>
              </p:cNvPr>
              <p:cNvSpPr/>
              <p:nvPr/>
            </p:nvSpPr>
            <p:spPr>
              <a:xfrm rot="8130178">
                <a:off x="5200708" y="3290974"/>
                <a:ext cx="421668" cy="889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a:extLst>
                <a:ext uri="{FF2B5EF4-FFF2-40B4-BE49-F238E27FC236}">
                  <a16:creationId xmlns:a16="http://schemas.microsoft.com/office/drawing/2014/main" id="{AFA64901-C367-70E2-4DC4-74E674286956}"/>
                </a:ext>
              </a:extLst>
            </p:cNvPr>
            <p:cNvGrpSpPr/>
            <p:nvPr/>
          </p:nvGrpSpPr>
          <p:grpSpPr>
            <a:xfrm>
              <a:off x="8018317" y="3184269"/>
              <a:ext cx="543110" cy="481018"/>
              <a:chOff x="5200708" y="3111500"/>
              <a:chExt cx="440238" cy="375776"/>
            </a:xfrm>
          </p:grpSpPr>
          <p:sp>
            <p:nvSpPr>
              <p:cNvPr id="12" name="Rectangle 11">
                <a:extLst>
                  <a:ext uri="{FF2B5EF4-FFF2-40B4-BE49-F238E27FC236}">
                    <a16:creationId xmlns:a16="http://schemas.microsoft.com/office/drawing/2014/main" id="{7C343B20-F958-A9F9-5EC6-2A63AAA8D82A}"/>
                  </a:ext>
                </a:extLst>
              </p:cNvPr>
              <p:cNvSpPr/>
              <p:nvPr/>
            </p:nvSpPr>
            <p:spPr>
              <a:xfrm>
                <a:off x="5265170" y="3111500"/>
                <a:ext cx="375776" cy="889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9BD59F0-63B5-C0FA-789E-E35EADCF5CB2}"/>
                  </a:ext>
                </a:extLst>
              </p:cNvPr>
              <p:cNvSpPr/>
              <p:nvPr/>
            </p:nvSpPr>
            <p:spPr>
              <a:xfrm rot="5400000">
                <a:off x="5408608" y="3254938"/>
                <a:ext cx="375776" cy="889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625D461-9E93-3A58-BBFA-9E158C5A317B}"/>
                  </a:ext>
                </a:extLst>
              </p:cNvPr>
              <p:cNvSpPr/>
              <p:nvPr/>
            </p:nvSpPr>
            <p:spPr>
              <a:xfrm rot="8130178">
                <a:off x="5200708" y="3290974"/>
                <a:ext cx="421668" cy="889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8DE82E8E-6388-8436-DD3C-ACAC9D57E231}"/>
                </a:ext>
              </a:extLst>
            </p:cNvPr>
            <p:cNvSpPr txBox="1"/>
            <p:nvPr/>
          </p:nvSpPr>
          <p:spPr>
            <a:xfrm>
              <a:off x="3857427" y="3678820"/>
              <a:ext cx="1465784" cy="334878"/>
            </a:xfrm>
            <a:prstGeom prst="rect">
              <a:avLst/>
            </a:prstGeom>
            <a:noFill/>
          </p:spPr>
          <p:txBody>
            <a:bodyPr wrap="none" rtlCol="0">
              <a:spAutoFit/>
            </a:bodyPr>
            <a:lstStyle/>
            <a:p>
              <a:r>
                <a:rPr lang="en-US" sz="1100">
                  <a:latin typeface="+mj-lt"/>
                </a:rPr>
                <a:t>Numeric increase</a:t>
              </a:r>
            </a:p>
          </p:txBody>
        </p:sp>
        <p:sp>
          <p:nvSpPr>
            <p:cNvPr id="16" name="TextBox 15">
              <a:extLst>
                <a:ext uri="{FF2B5EF4-FFF2-40B4-BE49-F238E27FC236}">
                  <a16:creationId xmlns:a16="http://schemas.microsoft.com/office/drawing/2014/main" id="{842CFF86-0826-B196-C93B-66D7E637DC77}"/>
                </a:ext>
              </a:extLst>
            </p:cNvPr>
            <p:cNvSpPr txBox="1"/>
            <p:nvPr/>
          </p:nvSpPr>
          <p:spPr>
            <a:xfrm>
              <a:off x="6743281" y="3678820"/>
              <a:ext cx="1410412" cy="334878"/>
            </a:xfrm>
            <a:prstGeom prst="rect">
              <a:avLst/>
            </a:prstGeom>
            <a:noFill/>
          </p:spPr>
          <p:txBody>
            <a:bodyPr wrap="none" rtlCol="0">
              <a:spAutoFit/>
            </a:bodyPr>
            <a:lstStyle/>
            <a:p>
              <a:r>
                <a:rPr lang="en-US" sz="1100">
                  <a:latin typeface="+mj-lt"/>
                </a:rPr>
                <a:t>Percent increase</a:t>
              </a:r>
            </a:p>
          </p:txBody>
        </p:sp>
        <p:sp>
          <p:nvSpPr>
            <p:cNvPr id="17" name="TextBox 16">
              <a:extLst>
                <a:ext uri="{FF2B5EF4-FFF2-40B4-BE49-F238E27FC236}">
                  <a16:creationId xmlns:a16="http://schemas.microsoft.com/office/drawing/2014/main" id="{42A5E5E2-8156-29E5-0739-7B1307F0A270}"/>
                </a:ext>
              </a:extLst>
            </p:cNvPr>
            <p:cNvSpPr txBox="1"/>
            <p:nvPr/>
          </p:nvSpPr>
          <p:spPr>
            <a:xfrm>
              <a:off x="4727923" y="4015899"/>
              <a:ext cx="2674087" cy="512167"/>
            </a:xfrm>
            <a:prstGeom prst="rect">
              <a:avLst/>
            </a:prstGeom>
            <a:noFill/>
          </p:spPr>
          <p:txBody>
            <a:bodyPr wrap="none" rtlCol="0">
              <a:spAutoFit/>
            </a:bodyPr>
            <a:lstStyle/>
            <a:p>
              <a:pPr algn="ctr"/>
              <a:r>
                <a:rPr lang="en-US" sz="2000" b="1">
                  <a:latin typeface="+mj-lt"/>
                </a:rPr>
                <a:t>Growth from 2024</a:t>
              </a:r>
            </a:p>
          </p:txBody>
        </p:sp>
        <p:sp>
          <p:nvSpPr>
            <p:cNvPr id="18" name="Rectangle: Rounded Corners 17">
              <a:extLst>
                <a:ext uri="{FF2B5EF4-FFF2-40B4-BE49-F238E27FC236}">
                  <a16:creationId xmlns:a16="http://schemas.microsoft.com/office/drawing/2014/main" id="{3ADD914E-06FD-9C14-2E00-A2C866E1A2A1}"/>
                </a:ext>
              </a:extLst>
            </p:cNvPr>
            <p:cNvSpPr/>
            <p:nvPr/>
          </p:nvSpPr>
          <p:spPr>
            <a:xfrm>
              <a:off x="3191152" y="761999"/>
              <a:ext cx="5891038" cy="2111373"/>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698F311-7E58-1538-1DD8-0B73A157A857}"/>
                </a:ext>
              </a:extLst>
            </p:cNvPr>
            <p:cNvSpPr/>
            <p:nvPr/>
          </p:nvSpPr>
          <p:spPr>
            <a:xfrm>
              <a:off x="3191152" y="3005445"/>
              <a:ext cx="2929851" cy="932710"/>
            </a:xfrm>
            <a:prstGeom prst="rect">
              <a:avLst/>
            </a:pr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8244D8AA-7916-778B-4D0A-AB56EE3F9320}"/>
                </a:ext>
              </a:extLst>
            </p:cNvPr>
            <p:cNvSpPr/>
            <p:nvPr/>
          </p:nvSpPr>
          <p:spPr>
            <a:xfrm>
              <a:off x="6113230" y="3005445"/>
              <a:ext cx="2929851" cy="932710"/>
            </a:xfrm>
            <a:prstGeom prst="rect">
              <a:avLst/>
            </a:pr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902A151-6C55-ACF6-C9ED-B7476EC3BBA6}"/>
                </a:ext>
              </a:extLst>
            </p:cNvPr>
            <p:cNvSpPr/>
            <p:nvPr/>
          </p:nvSpPr>
          <p:spPr>
            <a:xfrm>
              <a:off x="3191152" y="3937104"/>
              <a:ext cx="5851929" cy="512167"/>
            </a:xfrm>
            <a:prstGeom prst="rect">
              <a:avLst/>
            </a:pr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TextBox 22">
            <a:extLst>
              <a:ext uri="{FF2B5EF4-FFF2-40B4-BE49-F238E27FC236}">
                <a16:creationId xmlns:a16="http://schemas.microsoft.com/office/drawing/2014/main" id="{9A24C4E0-7B0A-E6E1-94F9-26F5B0CA0AEC}"/>
              </a:ext>
            </a:extLst>
          </p:cNvPr>
          <p:cNvSpPr txBox="1"/>
          <p:nvPr/>
        </p:nvSpPr>
        <p:spPr>
          <a:xfrm>
            <a:off x="5162941" y="5196639"/>
            <a:ext cx="6347266" cy="1077218"/>
          </a:xfrm>
          <a:prstGeom prst="rect">
            <a:avLst/>
          </a:prstGeom>
          <a:noFill/>
        </p:spPr>
        <p:txBody>
          <a:bodyPr wrap="square" rtlCol="0">
            <a:spAutoFit/>
          </a:bodyPr>
          <a:lstStyle/>
          <a:p>
            <a:pPr algn="ctr"/>
            <a:r>
              <a:rPr lang="en-US" sz="1600">
                <a:latin typeface="+mj-lt"/>
              </a:rPr>
              <a:t>New Census Bureau data shows Texas’ population reached 31.7 million in July 2025 — a 1.2% increase from 2024 to 2025, more than 2X the 0.5% national growth rate. Though growth slowed compared to recent years, TX still led the nation in numeric gains, adding over 391K residents.</a:t>
            </a:r>
          </a:p>
        </p:txBody>
      </p:sp>
    </p:spTree>
    <p:extLst>
      <p:ext uri="{BB962C8B-B14F-4D97-AF65-F5344CB8AC3E}">
        <p14:creationId xmlns:p14="http://schemas.microsoft.com/office/powerpoint/2010/main" val="20815116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C9F56-83D4-75C5-8FF8-D1D6B538E66F}"/>
              </a:ext>
            </a:extLst>
          </p:cNvPr>
          <p:cNvSpPr>
            <a:spLocks noGrp="1"/>
          </p:cNvSpPr>
          <p:nvPr>
            <p:ph type="title"/>
          </p:nvPr>
        </p:nvSpPr>
        <p:spPr>
          <a:xfrm>
            <a:off x="55769" y="136525"/>
            <a:ext cx="4089501" cy="1967890"/>
          </a:xfrm>
          <a:solidFill>
            <a:schemeClr val="accent5">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2">
            <a:schemeClr val="accent1"/>
          </a:fillRef>
          <a:effectRef idx="1">
            <a:schemeClr val="accent1"/>
          </a:effectRef>
          <a:fontRef idx="minor">
            <a:schemeClr val="dk1"/>
          </a:fontRef>
        </p:style>
        <p:txBody>
          <a:bodyPr>
            <a:normAutofit fontScale="90000"/>
          </a:bodyPr>
          <a:lstStyle/>
          <a:p>
            <a:r>
              <a:rPr lang="en-US" sz="2400">
                <a:solidFill>
                  <a:schemeClr val="tx1"/>
                </a:solidFill>
              </a:rPr>
              <a:t>Texas Counties</a:t>
            </a:r>
            <a:br>
              <a:rPr lang="en-US" sz="2400">
                <a:solidFill>
                  <a:schemeClr val="tx1"/>
                </a:solidFill>
              </a:rPr>
            </a:br>
            <a:br>
              <a:rPr lang="en-US" sz="2400">
                <a:solidFill>
                  <a:schemeClr val="tx1"/>
                </a:solidFill>
              </a:rPr>
            </a:br>
            <a:r>
              <a:rPr lang="en-US" sz="2400">
                <a:solidFill>
                  <a:schemeClr val="tx1"/>
                </a:solidFill>
              </a:rPr>
              <a:t>Projected Population </a:t>
            </a:r>
            <a:r>
              <a:rPr lang="en-US" sz="2400">
                <a:solidFill>
                  <a:schemeClr val="accent4">
                    <a:lumMod val="50000"/>
                  </a:schemeClr>
                </a:solidFill>
              </a:rPr>
              <a:t>Numeric Change </a:t>
            </a:r>
            <a:r>
              <a:rPr lang="en-US" sz="2400">
                <a:solidFill>
                  <a:schemeClr val="tx1"/>
                </a:solidFill>
              </a:rPr>
              <a:t>2020-2060</a:t>
            </a:r>
            <a:br>
              <a:rPr lang="en-US" sz="2400">
                <a:solidFill>
                  <a:schemeClr val="tx1"/>
                </a:solidFill>
              </a:rPr>
            </a:br>
            <a:br>
              <a:rPr lang="en-US" sz="2400">
                <a:solidFill>
                  <a:schemeClr val="tx1"/>
                </a:solidFill>
              </a:rPr>
            </a:br>
            <a:r>
              <a:rPr lang="en-US" sz="1600" i="1">
                <a:solidFill>
                  <a:schemeClr val="tx1"/>
                </a:solidFill>
              </a:rPr>
              <a:t>Mid Migration Scenario</a:t>
            </a:r>
          </a:p>
        </p:txBody>
      </p:sp>
      <p:sp>
        <p:nvSpPr>
          <p:cNvPr id="7" name="TextBox 6">
            <a:extLst>
              <a:ext uri="{FF2B5EF4-FFF2-40B4-BE49-F238E27FC236}">
                <a16:creationId xmlns:a16="http://schemas.microsoft.com/office/drawing/2014/main" id="{CE8026B5-92DB-6A3F-8C1C-F5E1F0C21180}"/>
              </a:ext>
            </a:extLst>
          </p:cNvPr>
          <p:cNvSpPr txBox="1"/>
          <p:nvPr/>
        </p:nvSpPr>
        <p:spPr>
          <a:xfrm>
            <a:off x="263887" y="2485450"/>
            <a:ext cx="3798749" cy="2862322"/>
          </a:xfrm>
          <a:prstGeom prst="rect">
            <a:avLst/>
          </a:prstGeom>
          <a:noFill/>
        </p:spPr>
        <p:txBody>
          <a:bodyPr wrap="square" rtlCol="0">
            <a:spAutoFit/>
          </a:bodyPr>
          <a:lstStyle/>
          <a:p>
            <a:pPr marL="285750" indent="-285750">
              <a:buFont typeface="Wingdings" panose="05000000000000000000" pitchFamily="2" charset="2"/>
              <a:buChar char="§"/>
            </a:pPr>
            <a:r>
              <a:rPr lang="en-US"/>
              <a:t>139 Counties are projected to lose population</a:t>
            </a:r>
          </a:p>
          <a:p>
            <a:pPr marL="285750" indent="-285750">
              <a:buFont typeface="Wingdings" panose="05000000000000000000" pitchFamily="2" charset="2"/>
              <a:buChar char="§"/>
            </a:pPr>
            <a:endParaRPr lang="en-US"/>
          </a:p>
          <a:p>
            <a:pPr marL="285750" indent="-285750">
              <a:buFont typeface="Wingdings" panose="05000000000000000000" pitchFamily="2" charset="2"/>
              <a:buChar char="§"/>
            </a:pPr>
            <a:r>
              <a:rPr lang="en-US"/>
              <a:t>Current MSA counties will account for 99% of the state’s growth from 2020 to 2060</a:t>
            </a:r>
          </a:p>
          <a:p>
            <a:pPr marL="285750" indent="-285750">
              <a:buFont typeface="Wingdings" panose="05000000000000000000" pitchFamily="2" charset="2"/>
              <a:buChar char="§"/>
            </a:pPr>
            <a:endParaRPr lang="en-US"/>
          </a:p>
          <a:p>
            <a:pPr marL="285750" indent="-285750">
              <a:buFont typeface="Wingdings" panose="05000000000000000000" pitchFamily="2" charset="2"/>
              <a:buChar char="§"/>
            </a:pPr>
            <a:r>
              <a:rPr lang="en-US"/>
              <a:t>The four MSAs within the TX Triangle will increase their share of population from 67% to 74% </a:t>
            </a:r>
          </a:p>
        </p:txBody>
      </p:sp>
      <p:pic>
        <p:nvPicPr>
          <p:cNvPr id="6" name="Content Placeholder 5" descr="Map of Texas counties showing projected numeric population change from 2020 to 2060, with the largest population gains concentrated in major metropolitan counties (including Dallas–Fort Worth, Houston, Austin, and San Antonio) and population decline or minimal growth across many rural counties.">
            <a:extLst>
              <a:ext uri="{FF2B5EF4-FFF2-40B4-BE49-F238E27FC236}">
                <a16:creationId xmlns:a16="http://schemas.microsoft.com/office/drawing/2014/main" id="{C559F429-CD79-B6E9-C1D1-E5FDE4FBAC8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145270" y="129851"/>
            <a:ext cx="7845676" cy="6062569"/>
          </a:xfrm>
        </p:spPr>
      </p:pic>
      <p:sp>
        <p:nvSpPr>
          <p:cNvPr id="4" name="Content Placeholder 3">
            <a:extLst>
              <a:ext uri="{FF2B5EF4-FFF2-40B4-BE49-F238E27FC236}">
                <a16:creationId xmlns:a16="http://schemas.microsoft.com/office/drawing/2014/main" id="{84F02D0D-9029-8C6D-F435-7D0132165938}"/>
              </a:ext>
            </a:extLst>
          </p:cNvPr>
          <p:cNvSpPr>
            <a:spLocks noGrp="1"/>
          </p:cNvSpPr>
          <p:nvPr>
            <p:ph sz="quarter" idx="13"/>
          </p:nvPr>
        </p:nvSpPr>
        <p:spPr/>
        <p:txBody>
          <a:bodyPr/>
          <a:lstStyle/>
          <a:p>
            <a:r>
              <a:rPr lang="en-US"/>
              <a:t>Source: Texas Demographic Center, Vintage 2024 Population Projections, Mid Migration Scenario</a:t>
            </a:r>
          </a:p>
        </p:txBody>
      </p:sp>
    </p:spTree>
    <p:extLst>
      <p:ext uri="{BB962C8B-B14F-4D97-AF65-F5344CB8AC3E}">
        <p14:creationId xmlns:p14="http://schemas.microsoft.com/office/powerpoint/2010/main" val="35517458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DB8C4-CDC0-4847-7689-1F5F9008CB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0D7332-6C9A-E54F-1CB4-1051650349B9}"/>
              </a:ext>
            </a:extLst>
          </p:cNvPr>
          <p:cNvSpPr>
            <a:spLocks noGrp="1"/>
          </p:cNvSpPr>
          <p:nvPr>
            <p:ph type="title"/>
          </p:nvPr>
        </p:nvSpPr>
        <p:spPr>
          <a:xfrm>
            <a:off x="115368" y="53469"/>
            <a:ext cx="5922236" cy="1678857"/>
          </a:xfrm>
          <a:solidFill>
            <a:schemeClr val="accent5">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a:normAutofit/>
          </a:bodyPr>
          <a:lstStyle/>
          <a:p>
            <a:r>
              <a:rPr lang="en-US">
                <a:solidFill>
                  <a:schemeClr val="tx1"/>
                </a:solidFill>
              </a:rPr>
              <a:t>Projected Population by Age</a:t>
            </a:r>
            <a:br>
              <a:rPr lang="en-US">
                <a:solidFill>
                  <a:schemeClr val="tx1"/>
                </a:solidFill>
              </a:rPr>
            </a:br>
            <a:r>
              <a:rPr lang="en-US">
                <a:solidFill>
                  <a:schemeClr val="tx1"/>
                </a:solidFill>
              </a:rPr>
              <a:t> 2020, 2040, and 2060</a:t>
            </a:r>
            <a:br>
              <a:rPr lang="en-US">
                <a:solidFill>
                  <a:schemeClr val="tx1"/>
                </a:solidFill>
              </a:rPr>
            </a:br>
            <a:br>
              <a:rPr lang="en-US">
                <a:solidFill>
                  <a:schemeClr val="tx1"/>
                </a:solidFill>
              </a:rPr>
            </a:br>
            <a:r>
              <a:rPr kumimoji="0" lang="en-US" sz="1600" b="1"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Mid Migration Scenario</a:t>
            </a:r>
            <a:endParaRPr lang="en-US">
              <a:solidFill>
                <a:schemeClr val="tx1"/>
              </a:solidFill>
            </a:endParaRPr>
          </a:p>
        </p:txBody>
      </p:sp>
      <p:sp>
        <p:nvSpPr>
          <p:cNvPr id="8" name="TextBox 7">
            <a:extLst>
              <a:ext uri="{FF2B5EF4-FFF2-40B4-BE49-F238E27FC236}">
                <a16:creationId xmlns:a16="http://schemas.microsoft.com/office/drawing/2014/main" id="{26B66C54-95CB-F3E2-1744-80C7718CADA8}"/>
              </a:ext>
            </a:extLst>
          </p:cNvPr>
          <p:cNvSpPr txBox="1"/>
          <p:nvPr/>
        </p:nvSpPr>
        <p:spPr>
          <a:xfrm>
            <a:off x="179388" y="2029804"/>
            <a:ext cx="6095288" cy="2585323"/>
          </a:xfrm>
          <a:prstGeom prst="rect">
            <a:avLst/>
          </a:prstGeom>
          <a:noFill/>
        </p:spPr>
        <p:txBody>
          <a:bodyPr wrap="square">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a:ea typeface="+mn-ea"/>
                <a:cs typeface="+mn-cs"/>
              </a:rPr>
              <a:t>Texas will continue to age in the next few decades.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a:ea typeface="+mn-ea"/>
                <a:cs typeface="+mn-cs"/>
              </a:rPr>
              <a:t>The 65+ group will grow fastest.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a:ea typeface="+mn-ea"/>
                <a:cs typeface="+mn-cs"/>
              </a:rPr>
              <a:t>Growth among those under 18 will slow and begin to decline.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a:ea typeface="+mn-ea"/>
                <a:cs typeface="+mn-cs"/>
              </a:rPr>
              <a:t>The working-age population will grow and maintain a stable share of the total population.</a:t>
            </a:r>
          </a:p>
        </p:txBody>
      </p:sp>
      <p:graphicFrame>
        <p:nvGraphicFramePr>
          <p:cNvPr id="5" name="Chart 4" descr="Stacked bar chart showing projected Texas population by age group in 2020, 2040, and 2060. The share and size of adults ages 65 and older increase substantially over time, while the under‑18 population remains relatively stable and the 18–64 population grows, indicating significant population aging.">
            <a:extLst>
              <a:ext uri="{FF2B5EF4-FFF2-40B4-BE49-F238E27FC236}">
                <a16:creationId xmlns:a16="http://schemas.microsoft.com/office/drawing/2014/main" id="{A94A38D7-2669-503B-8837-8C6590844C74}"/>
              </a:ext>
            </a:extLst>
          </p:cNvPr>
          <p:cNvGraphicFramePr/>
          <p:nvPr/>
        </p:nvGraphicFramePr>
        <p:xfrm>
          <a:off x="6526754" y="348018"/>
          <a:ext cx="5342620" cy="5641115"/>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23D87A55-21A2-3493-D709-B4F5A99F936B}"/>
              </a:ext>
            </a:extLst>
          </p:cNvPr>
          <p:cNvSpPr txBox="1"/>
          <p:nvPr/>
        </p:nvSpPr>
        <p:spPr>
          <a:xfrm>
            <a:off x="8266085" y="2389835"/>
            <a:ext cx="495649"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al"/>
                <a:ea typeface="+mn-ea"/>
                <a:cs typeface="+mn-cs"/>
              </a:rPr>
              <a:t>13%</a:t>
            </a:r>
          </a:p>
        </p:txBody>
      </p:sp>
      <p:sp>
        <p:nvSpPr>
          <p:cNvPr id="7" name="TextBox 6">
            <a:extLst>
              <a:ext uri="{FF2B5EF4-FFF2-40B4-BE49-F238E27FC236}">
                <a16:creationId xmlns:a16="http://schemas.microsoft.com/office/drawing/2014/main" id="{A17BE94A-401D-B9C9-F704-03F018CFC655}"/>
              </a:ext>
            </a:extLst>
          </p:cNvPr>
          <p:cNvSpPr txBox="1"/>
          <p:nvPr/>
        </p:nvSpPr>
        <p:spPr>
          <a:xfrm>
            <a:off x="8266085" y="3429000"/>
            <a:ext cx="495649"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al"/>
                <a:ea typeface="+mn-ea"/>
                <a:cs typeface="+mn-cs"/>
              </a:rPr>
              <a:t>62%</a:t>
            </a:r>
          </a:p>
        </p:txBody>
      </p:sp>
      <p:sp>
        <p:nvSpPr>
          <p:cNvPr id="12" name="TextBox 11">
            <a:extLst>
              <a:ext uri="{FF2B5EF4-FFF2-40B4-BE49-F238E27FC236}">
                <a16:creationId xmlns:a16="http://schemas.microsoft.com/office/drawing/2014/main" id="{0E4C54A7-F024-B183-5BBB-DE0B0A221CFF}"/>
              </a:ext>
            </a:extLst>
          </p:cNvPr>
          <p:cNvSpPr txBox="1"/>
          <p:nvPr/>
        </p:nvSpPr>
        <p:spPr>
          <a:xfrm>
            <a:off x="9558776" y="1812580"/>
            <a:ext cx="495649"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al"/>
                <a:ea typeface="+mn-ea"/>
                <a:cs typeface="+mn-cs"/>
              </a:rPr>
              <a:t>18%</a:t>
            </a:r>
          </a:p>
        </p:txBody>
      </p:sp>
      <p:sp>
        <p:nvSpPr>
          <p:cNvPr id="9" name="TextBox 8">
            <a:extLst>
              <a:ext uri="{FF2B5EF4-FFF2-40B4-BE49-F238E27FC236}">
                <a16:creationId xmlns:a16="http://schemas.microsoft.com/office/drawing/2014/main" id="{8A81CA0F-C0C3-B23E-28E9-CBA1054F3D62}"/>
              </a:ext>
            </a:extLst>
          </p:cNvPr>
          <p:cNvSpPr txBox="1"/>
          <p:nvPr/>
        </p:nvSpPr>
        <p:spPr>
          <a:xfrm>
            <a:off x="9558775" y="3239090"/>
            <a:ext cx="495649"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al"/>
                <a:ea typeface="+mn-ea"/>
                <a:cs typeface="+mn-cs"/>
              </a:rPr>
              <a:t>60%</a:t>
            </a:r>
          </a:p>
        </p:txBody>
      </p:sp>
      <p:sp>
        <p:nvSpPr>
          <p:cNvPr id="13" name="TextBox 12">
            <a:extLst>
              <a:ext uri="{FF2B5EF4-FFF2-40B4-BE49-F238E27FC236}">
                <a16:creationId xmlns:a16="http://schemas.microsoft.com/office/drawing/2014/main" id="{807C08CF-0213-DEB8-6AC4-8274A4EA308E}"/>
              </a:ext>
            </a:extLst>
          </p:cNvPr>
          <p:cNvSpPr txBox="1"/>
          <p:nvPr/>
        </p:nvSpPr>
        <p:spPr>
          <a:xfrm>
            <a:off x="10808529" y="1471829"/>
            <a:ext cx="495649"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al"/>
                <a:ea typeface="+mn-ea"/>
                <a:cs typeface="+mn-cs"/>
              </a:rPr>
              <a:t>22%</a:t>
            </a:r>
          </a:p>
        </p:txBody>
      </p:sp>
      <p:sp>
        <p:nvSpPr>
          <p:cNvPr id="11" name="TextBox 10">
            <a:extLst>
              <a:ext uri="{FF2B5EF4-FFF2-40B4-BE49-F238E27FC236}">
                <a16:creationId xmlns:a16="http://schemas.microsoft.com/office/drawing/2014/main" id="{18930825-2EED-1371-17F9-A1978D8E758A}"/>
              </a:ext>
            </a:extLst>
          </p:cNvPr>
          <p:cNvSpPr txBox="1"/>
          <p:nvPr/>
        </p:nvSpPr>
        <p:spPr>
          <a:xfrm>
            <a:off x="10851465" y="3085201"/>
            <a:ext cx="495649"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al"/>
                <a:ea typeface="+mn-ea"/>
                <a:cs typeface="+mn-cs"/>
              </a:rPr>
              <a:t>60%</a:t>
            </a:r>
          </a:p>
        </p:txBody>
      </p:sp>
      <p:sp>
        <p:nvSpPr>
          <p:cNvPr id="17" name="TextBox 16">
            <a:extLst>
              <a:ext uri="{FF2B5EF4-FFF2-40B4-BE49-F238E27FC236}">
                <a16:creationId xmlns:a16="http://schemas.microsoft.com/office/drawing/2014/main" id="{E447762C-FFB9-3072-D58C-A9A3639A21FF}"/>
              </a:ext>
            </a:extLst>
          </p:cNvPr>
          <p:cNvSpPr txBox="1"/>
          <p:nvPr/>
        </p:nvSpPr>
        <p:spPr>
          <a:xfrm>
            <a:off x="6517690" y="5243474"/>
            <a:ext cx="1315496" cy="276999"/>
          </a:xfrm>
          <a:prstGeom prst="rect">
            <a:avLst/>
          </a:prstGeom>
          <a:noFill/>
          <a:ln>
            <a:solidFill>
              <a:schemeClr val="accent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Total Population</a:t>
            </a:r>
          </a:p>
        </p:txBody>
      </p:sp>
      <p:sp>
        <p:nvSpPr>
          <p:cNvPr id="14" name="TextBox 13">
            <a:extLst>
              <a:ext uri="{FF2B5EF4-FFF2-40B4-BE49-F238E27FC236}">
                <a16:creationId xmlns:a16="http://schemas.microsoft.com/office/drawing/2014/main" id="{AD95AC6A-371A-9DE9-DDB9-C6CCB9DEDA95}"/>
              </a:ext>
            </a:extLst>
          </p:cNvPr>
          <p:cNvSpPr txBox="1"/>
          <p:nvPr/>
        </p:nvSpPr>
        <p:spPr>
          <a:xfrm>
            <a:off x="7883305" y="5229298"/>
            <a:ext cx="1210407" cy="276999"/>
          </a:xfrm>
          <a:prstGeom prst="rect">
            <a:avLst/>
          </a:prstGeom>
          <a:noFill/>
          <a:ln>
            <a:solidFill>
              <a:schemeClr val="accent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29.1M</a:t>
            </a:r>
          </a:p>
        </p:txBody>
      </p:sp>
      <p:sp>
        <p:nvSpPr>
          <p:cNvPr id="15" name="TextBox 14">
            <a:extLst>
              <a:ext uri="{FF2B5EF4-FFF2-40B4-BE49-F238E27FC236}">
                <a16:creationId xmlns:a16="http://schemas.microsoft.com/office/drawing/2014/main" id="{6BAD377A-35C1-50A3-A4BC-416C8086F1F5}"/>
              </a:ext>
            </a:extLst>
          </p:cNvPr>
          <p:cNvSpPr txBox="1"/>
          <p:nvPr/>
        </p:nvSpPr>
        <p:spPr>
          <a:xfrm>
            <a:off x="9189737" y="5229298"/>
            <a:ext cx="1210406" cy="276999"/>
          </a:xfrm>
          <a:prstGeom prst="rect">
            <a:avLst/>
          </a:prstGeom>
          <a:noFill/>
          <a:ln>
            <a:solidFill>
              <a:schemeClr val="accent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37.1M</a:t>
            </a:r>
          </a:p>
        </p:txBody>
      </p:sp>
      <p:sp>
        <p:nvSpPr>
          <p:cNvPr id="16" name="TextBox 15">
            <a:extLst>
              <a:ext uri="{FF2B5EF4-FFF2-40B4-BE49-F238E27FC236}">
                <a16:creationId xmlns:a16="http://schemas.microsoft.com/office/drawing/2014/main" id="{19AE79C4-D46B-D181-1812-404E9527E383}"/>
              </a:ext>
            </a:extLst>
          </p:cNvPr>
          <p:cNvSpPr txBox="1"/>
          <p:nvPr/>
        </p:nvSpPr>
        <p:spPr>
          <a:xfrm>
            <a:off x="10497744" y="5216748"/>
            <a:ext cx="1210407" cy="276999"/>
          </a:xfrm>
          <a:prstGeom prst="rect">
            <a:avLst/>
          </a:prstGeom>
          <a:noFill/>
          <a:ln>
            <a:solidFill>
              <a:schemeClr val="accent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42.6M</a:t>
            </a:r>
          </a:p>
        </p:txBody>
      </p:sp>
      <p:sp>
        <p:nvSpPr>
          <p:cNvPr id="10" name="Content Placeholder 3">
            <a:extLst>
              <a:ext uri="{FF2B5EF4-FFF2-40B4-BE49-F238E27FC236}">
                <a16:creationId xmlns:a16="http://schemas.microsoft.com/office/drawing/2014/main" id="{89362E67-062C-7FCD-B4AB-5D59DAA0FD85}"/>
              </a:ext>
            </a:extLst>
          </p:cNvPr>
          <p:cNvSpPr txBox="1">
            <a:spLocks/>
          </p:cNvSpPr>
          <p:nvPr/>
        </p:nvSpPr>
        <p:spPr>
          <a:xfrm>
            <a:off x="179388" y="6236109"/>
            <a:ext cx="9459912" cy="365125"/>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1100" kern="1200">
                <a:solidFill>
                  <a:schemeClr val="bg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FFFFFF">
                    <a:lumMod val="50000"/>
                  </a:srgbClr>
                </a:solidFill>
                <a:effectLst/>
                <a:uLnTx/>
                <a:uFillTx/>
                <a:latin typeface="Arial" panose="020B0604020202020204" pitchFamily="34" charset="0"/>
                <a:ea typeface="+mn-ea"/>
                <a:cs typeface="Arial" panose="020B0604020202020204" pitchFamily="34" charset="0"/>
              </a:rPr>
              <a:t>Source: Texas Demographic Center, Vintage 2024 Population Projections, Mid Migration Scenario</a:t>
            </a:r>
          </a:p>
        </p:txBody>
      </p:sp>
    </p:spTree>
    <p:extLst>
      <p:ext uri="{BB962C8B-B14F-4D97-AF65-F5344CB8AC3E}">
        <p14:creationId xmlns:p14="http://schemas.microsoft.com/office/powerpoint/2010/main" val="25458276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9DEEAE7-A0FB-C6D2-488B-0E39BCB92B63}"/>
              </a:ext>
            </a:extLst>
          </p:cNvPr>
          <p:cNvSpPr>
            <a:spLocks noGrp="1"/>
          </p:cNvSpPr>
          <p:nvPr>
            <p:ph type="title" idx="4294967295"/>
          </p:nvPr>
        </p:nvSpPr>
        <p:spPr>
          <a:xfrm>
            <a:off x="373225" y="2967335"/>
            <a:ext cx="4508500"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Visit our website</a:t>
            </a:r>
          </a:p>
        </p:txBody>
      </p:sp>
      <p:pic>
        <p:nvPicPr>
          <p:cNvPr id="4" name="Picture 3">
            <a:extLst>
              <a:ext uri="{FF2B5EF4-FFF2-40B4-BE49-F238E27FC236}">
                <a16:creationId xmlns:a16="http://schemas.microsoft.com/office/drawing/2014/main" id="{50C84312-9A10-E4C6-5623-DA419F960672}"/>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1542" y="2431073"/>
            <a:ext cx="459977" cy="459977"/>
          </a:xfrm>
          <a:prstGeom prst="rect">
            <a:avLst/>
          </a:prstGeom>
        </p:spPr>
      </p:pic>
      <p:sp>
        <p:nvSpPr>
          <p:cNvPr id="5" name="TextBox 4">
            <a:extLst>
              <a:ext uri="{FF2B5EF4-FFF2-40B4-BE49-F238E27FC236}">
                <a16:creationId xmlns:a16="http://schemas.microsoft.com/office/drawing/2014/main" id="{DC80944C-523C-87E6-C19A-8AE665BEB0C2}"/>
              </a:ext>
            </a:extLst>
          </p:cNvPr>
          <p:cNvSpPr txBox="1"/>
          <p:nvPr/>
        </p:nvSpPr>
        <p:spPr>
          <a:xfrm>
            <a:off x="373225" y="3429000"/>
            <a:ext cx="4508500" cy="523220"/>
          </a:xfrm>
          <a:prstGeom prst="rect">
            <a:avLst/>
          </a:prstGeom>
          <a:noFill/>
        </p:spPr>
        <p:txBody>
          <a:bodyPr wrap="square" rtlCol="0">
            <a:spAutoFit/>
          </a:bodyPr>
          <a:lstStyle/>
          <a:p>
            <a:pPr algn="ctr"/>
            <a:r>
              <a:rPr lang="en-US" sz="2800" b="1" dirty="0">
                <a:solidFill>
                  <a:schemeClr val="bg1"/>
                </a:solidFill>
                <a:latin typeface="Arial" panose="020B0604020202020204" pitchFamily="34" charset="0"/>
                <a:cs typeface="Arial" panose="020B0604020202020204" pitchFamily="34" charset="0"/>
              </a:rPr>
              <a:t>demographics.texas.gov</a:t>
            </a:r>
          </a:p>
        </p:txBody>
      </p:sp>
      <p:pic>
        <p:nvPicPr>
          <p:cNvPr id="19" name="Content Placeholder 18" descr="A computer with a screen on">
            <a:extLst>
              <a:ext uri="{FF2B5EF4-FFF2-40B4-BE49-F238E27FC236}">
                <a16:creationId xmlns:a16="http://schemas.microsoft.com/office/drawing/2014/main" id="{3E5309DF-DB43-6471-CC1A-86132A0740CB}"/>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21329" t="8714" r="23113" b="7874"/>
          <a:stretch/>
        </p:blipFill>
        <p:spPr>
          <a:xfrm>
            <a:off x="4069991" y="0"/>
            <a:ext cx="8122010" cy="6858000"/>
          </a:xfrm>
        </p:spPr>
      </p:pic>
    </p:spTree>
    <p:extLst>
      <p:ext uri="{BB962C8B-B14F-4D97-AF65-F5344CB8AC3E}">
        <p14:creationId xmlns:p14="http://schemas.microsoft.com/office/powerpoint/2010/main" val="24734118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15B64CD2-CC3B-4516-8D7A-4BA2F7A3B735}"/>
              </a:ext>
            </a:extLst>
          </p:cNvPr>
          <p:cNvSpPr txBox="1">
            <a:spLocks noGrp="1"/>
          </p:cNvSpPr>
          <p:nvPr>
            <p:ph type="title" idx="4294967295"/>
          </p:nvPr>
        </p:nvSpPr>
        <p:spPr>
          <a:xfrm>
            <a:off x="435416" y="368437"/>
            <a:ext cx="10262839" cy="4318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Follow us on social media!</a:t>
            </a:r>
          </a:p>
        </p:txBody>
      </p:sp>
      <p:pic>
        <p:nvPicPr>
          <p:cNvPr id="23" name="Picture 22" descr="X logo">
            <a:extLst>
              <a:ext uri="{FF2B5EF4-FFF2-40B4-BE49-F238E27FC236}">
                <a16:creationId xmlns:a16="http://schemas.microsoft.com/office/drawing/2014/main" id="{91586B02-2982-1370-1465-A044CF70C7DC}"/>
              </a:ext>
            </a:extLst>
          </p:cNvPr>
          <p:cNvPicPr>
            <a:picLocks noChangeAspect="1"/>
          </p:cNvPicPr>
          <p:nvPr/>
        </p:nvPicPr>
        <p:blipFill>
          <a:blip r:embed="rId2"/>
          <a:stretch>
            <a:fillRect/>
          </a:stretch>
        </p:blipFill>
        <p:spPr>
          <a:xfrm>
            <a:off x="1588211" y="1620505"/>
            <a:ext cx="515464" cy="461973"/>
          </a:xfrm>
          <a:prstGeom prst="rect">
            <a:avLst/>
          </a:prstGeom>
        </p:spPr>
      </p:pic>
      <p:sp>
        <p:nvSpPr>
          <p:cNvPr id="20" name="TextBox 19">
            <a:extLst>
              <a:ext uri="{FF2B5EF4-FFF2-40B4-BE49-F238E27FC236}">
                <a16:creationId xmlns:a16="http://schemas.microsoft.com/office/drawing/2014/main" id="{20D5CAB4-CB82-A2B0-A49D-14AF807F43F6}"/>
              </a:ext>
            </a:extLst>
          </p:cNvPr>
          <p:cNvSpPr txBox="1"/>
          <p:nvPr/>
        </p:nvSpPr>
        <p:spPr>
          <a:xfrm>
            <a:off x="791313" y="2097087"/>
            <a:ext cx="2109260" cy="307777"/>
          </a:xfrm>
          <a:prstGeom prst="rect">
            <a:avLst/>
          </a:prstGeom>
          <a:noFill/>
        </p:spPr>
        <p:txBody>
          <a:bodyPr wrap="square" rtlCol="0">
            <a:spAutoFit/>
          </a:bodyPr>
          <a:lstStyle/>
          <a:p>
            <a:pPr algn="ctr"/>
            <a:r>
              <a:rPr lang="en-US" sz="1400" dirty="0">
                <a:latin typeface="Arial" panose="020B0604020202020204" pitchFamily="34" charset="0"/>
                <a:cs typeface="Arial" panose="020B0604020202020204" pitchFamily="34" charset="0"/>
              </a:rPr>
              <a:t>@TexasDemography</a:t>
            </a:r>
          </a:p>
        </p:txBody>
      </p:sp>
      <p:pic>
        <p:nvPicPr>
          <p:cNvPr id="25" name="Picture 24" descr="Screenshot of X post">
            <a:extLst>
              <a:ext uri="{FF2B5EF4-FFF2-40B4-BE49-F238E27FC236}">
                <a16:creationId xmlns:a16="http://schemas.microsoft.com/office/drawing/2014/main" id="{7D745968-C389-EA92-9511-2580C7E31A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643" y="2521226"/>
            <a:ext cx="2456600" cy="3499345"/>
          </a:xfrm>
          <a:prstGeom prst="rect">
            <a:avLst/>
          </a:prstGeom>
        </p:spPr>
      </p:pic>
      <p:pic>
        <p:nvPicPr>
          <p:cNvPr id="18" name="Picture 4" descr="Facebook logo Vectors &amp; Illustrations for Free Download | Freepik">
            <a:extLst>
              <a:ext uri="{FF2B5EF4-FFF2-40B4-BE49-F238E27FC236}">
                <a16:creationId xmlns:a16="http://schemas.microsoft.com/office/drawing/2014/main" id="{2344D7D3-C59D-F5EF-B6C6-239A8F6C2F3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75363" y="1547034"/>
            <a:ext cx="608913" cy="608913"/>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F43504DD-F9E6-DB51-F6A8-C91C5BC5B858}"/>
              </a:ext>
            </a:extLst>
          </p:cNvPr>
          <p:cNvSpPr txBox="1"/>
          <p:nvPr/>
        </p:nvSpPr>
        <p:spPr>
          <a:xfrm>
            <a:off x="3331285" y="2121505"/>
            <a:ext cx="2697073" cy="307777"/>
          </a:xfrm>
          <a:prstGeom prst="rect">
            <a:avLst/>
          </a:prstGeom>
          <a:noFill/>
        </p:spPr>
        <p:txBody>
          <a:bodyPr wrap="square" rtlCol="0">
            <a:spAutoFit/>
          </a:bodyPr>
          <a:lstStyle/>
          <a:p>
            <a:pPr algn="ctr"/>
            <a:r>
              <a:rPr lang="en-US" sz="1400" dirty="0">
                <a:latin typeface="Arial" panose="020B0604020202020204" pitchFamily="34" charset="0"/>
                <a:cs typeface="Arial" panose="020B0604020202020204" pitchFamily="34" charset="0"/>
              </a:rPr>
              <a:t>Texas Demographic Center</a:t>
            </a:r>
          </a:p>
        </p:txBody>
      </p:sp>
      <p:pic>
        <p:nvPicPr>
          <p:cNvPr id="24" name="Picture 23" descr="Screenshot of facebook post">
            <a:extLst>
              <a:ext uri="{FF2B5EF4-FFF2-40B4-BE49-F238E27FC236}">
                <a16:creationId xmlns:a16="http://schemas.microsoft.com/office/drawing/2014/main" id="{EEADAE70-2C67-9C0C-6718-F5EC8510BB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51520" y="2521226"/>
            <a:ext cx="2456600" cy="3499345"/>
          </a:xfrm>
          <a:prstGeom prst="rect">
            <a:avLst/>
          </a:prstGeom>
        </p:spPr>
      </p:pic>
      <p:pic>
        <p:nvPicPr>
          <p:cNvPr id="16" name="Picture 2" descr="Instagram Logo PNG Vectors Free Download">
            <a:extLst>
              <a:ext uri="{FF2B5EF4-FFF2-40B4-BE49-F238E27FC236}">
                <a16:creationId xmlns:a16="http://schemas.microsoft.com/office/drawing/2014/main" id="{D588F165-066C-B114-6698-E5E4E6E1278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302477" y="1624336"/>
            <a:ext cx="422439" cy="422439"/>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1B276615-0FDF-9BF2-3C8D-09E5A897D76D}"/>
              </a:ext>
            </a:extLst>
          </p:cNvPr>
          <p:cNvSpPr txBox="1"/>
          <p:nvPr/>
        </p:nvSpPr>
        <p:spPr>
          <a:xfrm>
            <a:off x="6254838" y="2098358"/>
            <a:ext cx="2518467" cy="307777"/>
          </a:xfrm>
          <a:prstGeom prst="rect">
            <a:avLst/>
          </a:prstGeom>
          <a:noFill/>
        </p:spPr>
        <p:txBody>
          <a:bodyPr wrap="square" rtlCol="0">
            <a:spAutoFit/>
          </a:bodyPr>
          <a:lstStyle/>
          <a:p>
            <a:pPr algn="ctr"/>
            <a:r>
              <a:rPr lang="en-US" sz="1400" dirty="0" err="1">
                <a:latin typeface="Arial" panose="020B0604020202020204" pitchFamily="34" charset="0"/>
                <a:cs typeface="Arial" panose="020B0604020202020204" pitchFamily="34" charset="0"/>
              </a:rPr>
              <a:t>texasdemographiccenter</a:t>
            </a:r>
            <a:endParaRPr lang="en-US" sz="1400" dirty="0">
              <a:latin typeface="Arial" panose="020B0604020202020204" pitchFamily="34" charset="0"/>
              <a:cs typeface="Arial" panose="020B0604020202020204" pitchFamily="34" charset="0"/>
            </a:endParaRPr>
          </a:p>
        </p:txBody>
      </p:sp>
      <p:pic>
        <p:nvPicPr>
          <p:cNvPr id="27" name="Picture 26" descr="Screenshot of Instagram post">
            <a:extLst>
              <a:ext uri="{FF2B5EF4-FFF2-40B4-BE49-F238E27FC236}">
                <a16:creationId xmlns:a16="http://schemas.microsoft.com/office/drawing/2014/main" id="{B7F5674C-B161-B066-BE5A-94159C1115E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85397" y="2521226"/>
            <a:ext cx="2456600" cy="3499345"/>
          </a:xfrm>
          <a:prstGeom prst="rect">
            <a:avLst/>
          </a:prstGeom>
        </p:spPr>
      </p:pic>
      <p:pic>
        <p:nvPicPr>
          <p:cNvPr id="21" name="Picture 12" descr="Linkedin Logo PNG Vectors Free Download">
            <a:extLst>
              <a:ext uri="{FF2B5EF4-FFF2-40B4-BE49-F238E27FC236}">
                <a16:creationId xmlns:a16="http://schemas.microsoft.com/office/drawing/2014/main" id="{2A0279A3-C672-A35A-506F-14606D6C5029}"/>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150850" y="1651831"/>
            <a:ext cx="394944" cy="394944"/>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3528F72F-475B-1B7A-D5F5-08ABEF005726}"/>
              </a:ext>
            </a:extLst>
          </p:cNvPr>
          <p:cNvSpPr txBox="1"/>
          <p:nvPr/>
        </p:nvSpPr>
        <p:spPr>
          <a:xfrm>
            <a:off x="8999786" y="2097087"/>
            <a:ext cx="2697073" cy="307777"/>
          </a:xfrm>
          <a:prstGeom prst="rect">
            <a:avLst/>
          </a:prstGeom>
          <a:noFill/>
        </p:spPr>
        <p:txBody>
          <a:bodyPr wrap="square" rtlCol="0">
            <a:spAutoFit/>
          </a:bodyPr>
          <a:lstStyle/>
          <a:p>
            <a:pPr algn="ctr"/>
            <a:r>
              <a:rPr lang="en-US" sz="1400" dirty="0">
                <a:latin typeface="Arial" panose="020B0604020202020204" pitchFamily="34" charset="0"/>
                <a:cs typeface="Arial" panose="020B0604020202020204" pitchFamily="34" charset="0"/>
              </a:rPr>
              <a:t>Texas Demographic Center</a:t>
            </a:r>
          </a:p>
        </p:txBody>
      </p:sp>
      <p:pic>
        <p:nvPicPr>
          <p:cNvPr id="26" name="Picture 25" descr="Screenshot of LinkedIn post">
            <a:extLst>
              <a:ext uri="{FF2B5EF4-FFF2-40B4-BE49-F238E27FC236}">
                <a16:creationId xmlns:a16="http://schemas.microsoft.com/office/drawing/2014/main" id="{E29503D4-F90A-E82C-6EC1-B628AAA4C13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165215" y="2521226"/>
            <a:ext cx="2456600" cy="3499345"/>
          </a:xfrm>
          <a:prstGeom prst="rect">
            <a:avLst/>
          </a:prstGeom>
        </p:spPr>
      </p:pic>
    </p:spTree>
    <p:extLst>
      <p:ext uri="{BB962C8B-B14F-4D97-AF65-F5344CB8AC3E}">
        <p14:creationId xmlns:p14="http://schemas.microsoft.com/office/powerpoint/2010/main" val="9311016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12945FD-ACF7-1757-958D-181F370224AD}"/>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Stay in Touch</a:t>
            </a:r>
          </a:p>
        </p:txBody>
      </p:sp>
      <p:sp>
        <p:nvSpPr>
          <p:cNvPr id="6" name="Text Placeholder 5">
            <a:extLst>
              <a:ext uri="{FF2B5EF4-FFF2-40B4-BE49-F238E27FC236}">
                <a16:creationId xmlns:a16="http://schemas.microsoft.com/office/drawing/2014/main" id="{C7460CDC-521F-C8A3-693B-9D7FDE652E52}"/>
              </a:ext>
            </a:extLst>
          </p:cNvPr>
          <p:cNvSpPr>
            <a:spLocks noGrp="1"/>
          </p:cNvSpPr>
          <p:nvPr>
            <p:ph type="body" sz="quarter" idx="13"/>
          </p:nvPr>
        </p:nvSpPr>
        <p:spPr/>
        <p:txBody>
          <a:bodyPr>
            <a:normAutofit lnSpcReduction="10000"/>
          </a:bodyPr>
          <a:lstStyle/>
          <a:p>
            <a:pPr marL="0" indent="0">
              <a:buNone/>
            </a:pPr>
            <a:r>
              <a:rPr lang="en-US" sz="4000" dirty="0">
                <a:solidFill>
                  <a:schemeClr val="accent5">
                    <a:lumMod val="50000"/>
                  </a:schemeClr>
                </a:solidFill>
                <a:latin typeface="+mj-lt"/>
              </a:rPr>
              <a:t>Monica Cruz, Ph.D.</a:t>
            </a:r>
          </a:p>
          <a:p>
            <a:endParaRPr lang="en-US" dirty="0"/>
          </a:p>
        </p:txBody>
      </p:sp>
      <p:sp>
        <p:nvSpPr>
          <p:cNvPr id="2" name="Content Placeholder 1">
            <a:extLst>
              <a:ext uri="{FF2B5EF4-FFF2-40B4-BE49-F238E27FC236}">
                <a16:creationId xmlns:a16="http://schemas.microsoft.com/office/drawing/2014/main" id="{BD5E1BBC-EE79-A620-1BD7-A01B2776D718}"/>
              </a:ext>
            </a:extLst>
          </p:cNvPr>
          <p:cNvSpPr>
            <a:spLocks noGrp="1"/>
          </p:cNvSpPr>
          <p:nvPr>
            <p:ph sz="half" idx="2"/>
          </p:nvPr>
        </p:nvSpPr>
        <p:spPr/>
        <p:txBody>
          <a:bodyPr>
            <a:normAutofit fontScale="92500" lnSpcReduction="10000"/>
          </a:bodyPr>
          <a:lstStyle/>
          <a:p>
            <a:r>
              <a:rPr lang="en-US" sz="2400" dirty="0"/>
              <a:t>(210) 458-6543</a:t>
            </a:r>
          </a:p>
          <a:p>
            <a:endParaRPr lang="en-US" dirty="0"/>
          </a:p>
        </p:txBody>
      </p:sp>
      <p:sp>
        <p:nvSpPr>
          <p:cNvPr id="3" name="Content Placeholder 2">
            <a:extLst>
              <a:ext uri="{FF2B5EF4-FFF2-40B4-BE49-F238E27FC236}">
                <a16:creationId xmlns:a16="http://schemas.microsoft.com/office/drawing/2014/main" id="{6E947740-A585-58A4-94BC-22F1125EA888}"/>
              </a:ext>
            </a:extLst>
          </p:cNvPr>
          <p:cNvSpPr>
            <a:spLocks noGrp="1"/>
          </p:cNvSpPr>
          <p:nvPr>
            <p:ph sz="half" idx="10"/>
          </p:nvPr>
        </p:nvSpPr>
        <p:spPr/>
        <p:txBody>
          <a:bodyPr>
            <a:normAutofit fontScale="92500" lnSpcReduction="10000"/>
          </a:bodyPr>
          <a:lstStyle/>
          <a:p>
            <a:r>
              <a:rPr lang="en-US" sz="2400" dirty="0"/>
              <a:t>TDC@UTSA.edu</a:t>
            </a:r>
          </a:p>
          <a:p>
            <a:endParaRPr lang="en-US" dirty="0"/>
          </a:p>
        </p:txBody>
      </p:sp>
      <p:sp>
        <p:nvSpPr>
          <p:cNvPr id="4" name="Content Placeholder 3">
            <a:extLst>
              <a:ext uri="{FF2B5EF4-FFF2-40B4-BE49-F238E27FC236}">
                <a16:creationId xmlns:a16="http://schemas.microsoft.com/office/drawing/2014/main" id="{25AA4A3F-8771-5314-594B-F8F56E7419A7}"/>
              </a:ext>
            </a:extLst>
          </p:cNvPr>
          <p:cNvSpPr>
            <a:spLocks noGrp="1"/>
          </p:cNvSpPr>
          <p:nvPr>
            <p:ph sz="half" idx="11"/>
          </p:nvPr>
        </p:nvSpPr>
        <p:spPr/>
        <p:txBody>
          <a:bodyPr>
            <a:normAutofit/>
          </a:bodyPr>
          <a:lstStyle/>
          <a:p>
            <a:r>
              <a:rPr lang="en-US" sz="1800">
                <a:latin typeface="Arial" panose="020B0604020202020204" pitchFamily="34" charset="0"/>
                <a:cs typeface="Arial" panose="020B0604020202020204" pitchFamily="34" charset="0"/>
              </a:rPr>
              <a:t>demographics.texas.gov/</a:t>
            </a:r>
          </a:p>
        </p:txBody>
      </p:sp>
    </p:spTree>
    <p:extLst>
      <p:ext uri="{BB962C8B-B14F-4D97-AF65-F5344CB8AC3E}">
        <p14:creationId xmlns:p14="http://schemas.microsoft.com/office/powerpoint/2010/main" val="1140888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3E8C7-C8B5-E698-979B-BCD72B39AF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A71175-593E-DF1A-3265-AEFD1F9CB1F8}"/>
              </a:ext>
            </a:extLst>
          </p:cNvPr>
          <p:cNvSpPr>
            <a:spLocks noGrp="1"/>
          </p:cNvSpPr>
          <p:nvPr>
            <p:ph type="title"/>
          </p:nvPr>
        </p:nvSpPr>
        <p:spPr>
          <a:xfrm>
            <a:off x="506646" y="239139"/>
            <a:ext cx="3455754" cy="859518"/>
          </a:xfrm>
          <a:solidFill>
            <a:schemeClr val="accent4">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2">
            <a:schemeClr val="accent1"/>
          </a:fillRef>
          <a:effectRef idx="1">
            <a:schemeClr val="accent1"/>
          </a:effectRef>
          <a:fontRef idx="minor">
            <a:schemeClr val="dk1"/>
          </a:fontRef>
        </p:style>
        <p:txBody>
          <a:bodyPr>
            <a:normAutofit/>
          </a:bodyPr>
          <a:lstStyle/>
          <a:p>
            <a:r>
              <a:rPr lang="en-US" sz="2400" i="1">
                <a:solidFill>
                  <a:schemeClr val="bg1"/>
                </a:solidFill>
              </a:rPr>
              <a:t>State Highlights</a:t>
            </a:r>
            <a:endParaRPr lang="en-US" sz="1600" i="1">
              <a:solidFill>
                <a:schemeClr val="bg1"/>
              </a:solidFill>
            </a:endParaRPr>
          </a:p>
        </p:txBody>
      </p:sp>
      <p:sp>
        <p:nvSpPr>
          <p:cNvPr id="7" name="TextBox 6">
            <a:extLst>
              <a:ext uri="{FF2B5EF4-FFF2-40B4-BE49-F238E27FC236}">
                <a16:creationId xmlns:a16="http://schemas.microsoft.com/office/drawing/2014/main" id="{CB706454-B9D1-08A3-ACBA-5A5712CC3A39}"/>
              </a:ext>
            </a:extLst>
          </p:cNvPr>
          <p:cNvSpPr txBox="1"/>
          <p:nvPr/>
        </p:nvSpPr>
        <p:spPr>
          <a:xfrm>
            <a:off x="400866" y="1340324"/>
            <a:ext cx="3974611" cy="3785652"/>
          </a:xfrm>
          <a:prstGeom prst="rect">
            <a:avLst/>
          </a:prstGeom>
          <a:noFill/>
        </p:spPr>
        <p:txBody>
          <a:bodyPr wrap="square" rtlCol="0">
            <a:spAutoFit/>
          </a:bodyPr>
          <a:lstStyle/>
          <a:p>
            <a:r>
              <a:rPr lang="en-US" dirty="0"/>
              <a:t>Top 5 States with percent change</a:t>
            </a:r>
          </a:p>
          <a:p>
            <a:pPr marL="742950" lvl="1" indent="-285750">
              <a:buFont typeface="Wingdings" panose="05000000000000000000" pitchFamily="2" charset="2"/>
              <a:buChar char="§"/>
            </a:pPr>
            <a:r>
              <a:rPr lang="en-US" dirty="0"/>
              <a:t>South Carolina</a:t>
            </a:r>
          </a:p>
          <a:p>
            <a:pPr marL="742950" lvl="1" indent="-285750">
              <a:buFont typeface="Wingdings" panose="05000000000000000000" pitchFamily="2" charset="2"/>
              <a:buChar char="§"/>
            </a:pPr>
            <a:r>
              <a:rPr lang="en-US" dirty="0"/>
              <a:t>North Carolina</a:t>
            </a:r>
          </a:p>
          <a:p>
            <a:pPr marL="742950" lvl="1" indent="-285750">
              <a:buFont typeface="Wingdings" panose="05000000000000000000" pitchFamily="2" charset="2"/>
              <a:buChar char="§"/>
            </a:pPr>
            <a:r>
              <a:rPr lang="en-US" dirty="0"/>
              <a:t>Idaho</a:t>
            </a:r>
          </a:p>
          <a:p>
            <a:pPr marL="742950" lvl="1" indent="-285750">
              <a:buFont typeface="Wingdings" panose="05000000000000000000" pitchFamily="2" charset="2"/>
              <a:buChar char="§"/>
            </a:pPr>
            <a:r>
              <a:rPr lang="en-US" dirty="0"/>
              <a:t>Utah</a:t>
            </a:r>
          </a:p>
          <a:p>
            <a:pPr marL="742950" lvl="1" indent="-285750">
              <a:buFont typeface="Wingdings" panose="05000000000000000000" pitchFamily="2" charset="2"/>
              <a:buChar char="§"/>
            </a:pPr>
            <a:r>
              <a:rPr lang="en-US" dirty="0"/>
              <a:t>Texas</a:t>
            </a:r>
          </a:p>
          <a:p>
            <a:endParaRPr lang="en-US" sz="2400" dirty="0"/>
          </a:p>
          <a:p>
            <a:pPr marL="285750" indent="-285750">
              <a:buFont typeface="Wingdings" panose="05000000000000000000" pitchFamily="2" charset="2"/>
              <a:buChar char="§"/>
            </a:pPr>
            <a:r>
              <a:rPr lang="en-US" dirty="0"/>
              <a:t>All but five U.S. states grew between July 2024 and July 2025</a:t>
            </a:r>
          </a:p>
          <a:p>
            <a:r>
              <a:rPr lang="en-US" dirty="0"/>
              <a:t>    - CA, HI, NM, VT, and WV.</a:t>
            </a:r>
          </a:p>
          <a:p>
            <a:pPr marL="285750" indent="-285750">
              <a:buFont typeface="Wingdings" panose="05000000000000000000" pitchFamily="2" charset="2"/>
              <a:buChar char="§"/>
            </a:pPr>
            <a:endParaRPr lang="en-US" dirty="0"/>
          </a:p>
          <a:p>
            <a:pPr marL="285750" indent="-285750">
              <a:buFont typeface="Wingdings" panose="05000000000000000000" pitchFamily="2" charset="2"/>
              <a:buChar char="§"/>
            </a:pPr>
            <a:endParaRPr lang="en-US" dirty="0"/>
          </a:p>
          <a:p>
            <a:pPr marL="285750" indent="-285750">
              <a:buFont typeface="Wingdings" panose="05000000000000000000" pitchFamily="2" charset="2"/>
              <a:buChar char="§"/>
            </a:pPr>
            <a:endParaRPr lang="en-US" dirty="0"/>
          </a:p>
        </p:txBody>
      </p:sp>
      <p:pic>
        <p:nvPicPr>
          <p:cNvPr id="2050" name="Picture 2" descr="Choropleth map showing percent change in U.S. state populations from 2024 to 2025, with color-coded categories ranging from -0.50% or more decrease (brown) to 1.00% or more increase (dark purple). Notable trends include significant growth in Texas, Idaho, and South Carolina, while California and Puerto Rico show population declines.">
            <a:extLst>
              <a:ext uri="{FF2B5EF4-FFF2-40B4-BE49-F238E27FC236}">
                <a16:creationId xmlns:a16="http://schemas.microsoft.com/office/drawing/2014/main" id="{7398BF11-C5A7-6AB2-B2DE-C9ECF2AB5E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75477" y="136525"/>
            <a:ext cx="7737010" cy="5978158"/>
          </a:xfrm>
          <a:prstGeom prst="rect">
            <a:avLst/>
          </a:prstGeom>
          <a:noFill/>
          <a:extLst>
            <a:ext uri="{909E8E84-426E-40DD-AFC4-6F175D3DCCD1}">
              <a14:hiddenFill xmlns:a14="http://schemas.microsoft.com/office/drawing/2010/main">
                <a:solidFill>
                  <a:srgbClr val="FFFFFF"/>
                </a:solidFill>
              </a14:hiddenFill>
            </a:ext>
          </a:extLst>
        </p:spPr>
      </p:pic>
      <p:sp>
        <p:nvSpPr>
          <p:cNvPr id="12" name="Content Placeholder 3">
            <a:extLst>
              <a:ext uri="{FF2B5EF4-FFF2-40B4-BE49-F238E27FC236}">
                <a16:creationId xmlns:a16="http://schemas.microsoft.com/office/drawing/2014/main" id="{9328309A-4F79-216C-BC1E-2BB1D26AC252}"/>
              </a:ext>
            </a:extLst>
          </p:cNvPr>
          <p:cNvSpPr txBox="1">
            <a:spLocks/>
          </p:cNvSpPr>
          <p:nvPr/>
        </p:nvSpPr>
        <p:spPr>
          <a:xfrm>
            <a:off x="119517" y="6356350"/>
            <a:ext cx="9459912" cy="365125"/>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1100" kern="1200">
                <a:solidFill>
                  <a:schemeClr val="bg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latin typeface="Arial"/>
                <a:cs typeface="Arial"/>
              </a:rPr>
              <a:t>Source: </a:t>
            </a:r>
            <a:r>
              <a:rPr lang="en-US">
                <a:latin typeface="Arial"/>
                <a:cs typeface="Arial"/>
              </a:rPr>
              <a:t>U.S. Census Bureau, Vintage 2025 Population Estimates</a:t>
            </a:r>
            <a:endParaRPr lang="en-US" b="1">
              <a:latin typeface="Arial"/>
              <a:cs typeface="Arial"/>
            </a:endParaRPr>
          </a:p>
        </p:txBody>
      </p:sp>
    </p:spTree>
    <p:extLst>
      <p:ext uri="{BB962C8B-B14F-4D97-AF65-F5344CB8AC3E}">
        <p14:creationId xmlns:p14="http://schemas.microsoft.com/office/powerpoint/2010/main" val="10406733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A8BDFCF-FCBF-4202-C501-D0FF5529B0F5}"/>
              </a:ext>
            </a:extLst>
          </p:cNvPr>
          <p:cNvSpPr>
            <a:spLocks noGrp="1"/>
          </p:cNvSpPr>
          <p:nvPr>
            <p:ph type="title"/>
          </p:nvPr>
        </p:nvSpPr>
        <p:spPr>
          <a:xfrm>
            <a:off x="82912" y="134150"/>
            <a:ext cx="4000171" cy="1587136"/>
          </a:xfrm>
        </p:spPr>
        <p:txBody>
          <a:bodyPr>
            <a:normAutofit/>
          </a:bodyPr>
          <a:lstStyle/>
          <a:p>
            <a:r>
              <a:rPr lang="en-US"/>
              <a:t>Estimated Population, </a:t>
            </a:r>
            <a:br>
              <a:rPr lang="en-US"/>
            </a:br>
            <a:r>
              <a:rPr lang="en-US"/>
              <a:t>Texas Counties, 2025 </a:t>
            </a:r>
          </a:p>
        </p:txBody>
      </p:sp>
      <p:sp>
        <p:nvSpPr>
          <p:cNvPr id="7" name="TextBox 6">
            <a:extLst>
              <a:ext uri="{FF2B5EF4-FFF2-40B4-BE49-F238E27FC236}">
                <a16:creationId xmlns:a16="http://schemas.microsoft.com/office/drawing/2014/main" id="{ADEECC03-36AB-628E-0E44-684E43886B1D}"/>
              </a:ext>
            </a:extLst>
          </p:cNvPr>
          <p:cNvSpPr txBox="1"/>
          <p:nvPr/>
        </p:nvSpPr>
        <p:spPr>
          <a:xfrm>
            <a:off x="335354" y="1674674"/>
            <a:ext cx="3594779" cy="3477875"/>
          </a:xfrm>
          <a:prstGeom prst="rect">
            <a:avLst/>
          </a:prstGeom>
          <a:noFill/>
        </p:spPr>
        <p:txBody>
          <a:bodyPr wrap="square" rtlCol="0">
            <a:spAutoFit/>
          </a:bodyPr>
          <a:lstStyle/>
          <a:p>
            <a:pPr fontAlgn="base"/>
            <a:r>
              <a:rPr lang="en-US" sz="2000"/>
              <a:t>Texas population is highly concentrated within the </a:t>
            </a:r>
            <a:r>
              <a:rPr lang="en-US" sz="2000" b="1"/>
              <a:t>metropolitan triangle </a:t>
            </a:r>
            <a:r>
              <a:rPr lang="en-US" sz="2000"/>
              <a:t>formed by Dallas–Fort Worth, Austin, San Antonio, and Houston.</a:t>
            </a:r>
          </a:p>
          <a:p>
            <a:pPr fontAlgn="base"/>
            <a:endParaRPr lang="en-US" sz="2000"/>
          </a:p>
          <a:p>
            <a:pPr fontAlgn="base"/>
            <a:r>
              <a:rPr lang="en-US" sz="2000"/>
              <a:t>The 120 counties on and east of the </a:t>
            </a:r>
            <a:r>
              <a:rPr lang="en-US" sz="2000" b="1"/>
              <a:t>I‑35 </a:t>
            </a:r>
            <a:r>
              <a:rPr lang="en-US" sz="2000"/>
              <a:t>corridor are home to 27.3 million residents—approximately </a:t>
            </a:r>
            <a:r>
              <a:rPr lang="en-US" sz="2000" b="1"/>
              <a:t>87.3% </a:t>
            </a:r>
            <a:r>
              <a:rPr lang="en-US" sz="2000"/>
              <a:t>of the state’s total population.</a:t>
            </a:r>
          </a:p>
        </p:txBody>
      </p:sp>
      <p:sp>
        <p:nvSpPr>
          <p:cNvPr id="8" name="Isosceles Triangle 7">
            <a:extLst>
              <a:ext uri="{FF2B5EF4-FFF2-40B4-BE49-F238E27FC236}">
                <a16:creationId xmlns:a16="http://schemas.microsoft.com/office/drawing/2014/main" id="{8501467E-B821-91CD-A100-CDEEA7A235E6}"/>
              </a:ext>
              <a:ext uri="{C183D7F6-B498-43B3-948B-1728B52AA6E4}">
                <adec:decorative xmlns:adec="http://schemas.microsoft.com/office/drawing/2017/decorative" val="1"/>
              </a:ext>
            </a:extLst>
          </p:cNvPr>
          <p:cNvSpPr/>
          <p:nvPr/>
        </p:nvSpPr>
        <p:spPr>
          <a:xfrm rot="21173131">
            <a:off x="8258736" y="2336491"/>
            <a:ext cx="1520662" cy="1699462"/>
          </a:xfrm>
          <a:prstGeom prst="triangle">
            <a:avLst>
              <a:gd name="adj" fmla="val 61782"/>
            </a:avLst>
          </a:prstGeom>
          <a:noFill/>
          <a:ln w="38100">
            <a:solidFill>
              <a:schemeClr val="accent2">
                <a:alpha val="7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Map of Texas counties showing estimated population levels in 2025, with the largest concentrations in major metropolitan counties such as Harris, Dallas, Tarrant, Bexar, and Travis, and much smaller populations across most rural counties.">
            <a:extLst>
              <a:ext uri="{FF2B5EF4-FFF2-40B4-BE49-F238E27FC236}">
                <a16:creationId xmlns:a16="http://schemas.microsoft.com/office/drawing/2014/main" id="{4DC8DBD6-23D5-41E6-43A6-DC1D3BEA13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09608" y="134150"/>
            <a:ext cx="7899480" cy="6104144"/>
          </a:xfrm>
          <a:prstGeom prst="rect">
            <a:avLst/>
          </a:prstGeom>
        </p:spPr>
      </p:pic>
      <p:sp>
        <p:nvSpPr>
          <p:cNvPr id="9" name="Isosceles Triangle 8">
            <a:extLst>
              <a:ext uri="{FF2B5EF4-FFF2-40B4-BE49-F238E27FC236}">
                <a16:creationId xmlns:a16="http://schemas.microsoft.com/office/drawing/2014/main" id="{8447EC84-E94C-8863-89CD-2F6EAF00BE3F}"/>
              </a:ext>
              <a:ext uri="{C183D7F6-B498-43B3-948B-1728B52AA6E4}">
                <adec:decorative xmlns:adec="http://schemas.microsoft.com/office/drawing/2017/decorative" val="1"/>
              </a:ext>
            </a:extLst>
          </p:cNvPr>
          <p:cNvSpPr/>
          <p:nvPr/>
        </p:nvSpPr>
        <p:spPr>
          <a:xfrm rot="21366823">
            <a:off x="8893506" y="2294212"/>
            <a:ext cx="1429063" cy="1781957"/>
          </a:xfrm>
          <a:prstGeom prst="triangle">
            <a:avLst>
              <a:gd name="adj" fmla="val 45576"/>
            </a:avLst>
          </a:prstGeom>
          <a:noFill/>
          <a:ln w="38100">
            <a:solidFill>
              <a:schemeClr val="accent2">
                <a:alpha val="7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5">
            <a:extLst>
              <a:ext uri="{FF2B5EF4-FFF2-40B4-BE49-F238E27FC236}">
                <a16:creationId xmlns:a16="http://schemas.microsoft.com/office/drawing/2014/main" id="{28B40BEB-FEE5-5EA4-1003-1B3630B3D1E1}"/>
              </a:ext>
              <a:ext uri="{C183D7F6-B498-43B3-948B-1728B52AA6E4}">
                <adec:decorative xmlns:adec="http://schemas.microsoft.com/office/drawing/2017/decorative" val="1"/>
              </a:ext>
            </a:extLst>
          </p:cNvPr>
          <p:cNvSpPr/>
          <p:nvPr/>
        </p:nvSpPr>
        <p:spPr>
          <a:xfrm>
            <a:off x="8348263" y="1824479"/>
            <a:ext cx="1080523" cy="3257072"/>
          </a:xfrm>
          <a:custGeom>
            <a:avLst/>
            <a:gdLst>
              <a:gd name="connsiteX0" fmla="*/ 0 w 1020216"/>
              <a:gd name="connsiteY0" fmla="*/ 3295291 h 3295291"/>
              <a:gd name="connsiteX1" fmla="*/ 34506 w 1020216"/>
              <a:gd name="connsiteY1" fmla="*/ 3209027 h 3295291"/>
              <a:gd name="connsiteX2" fmla="*/ 69011 w 1020216"/>
              <a:gd name="connsiteY2" fmla="*/ 3157268 h 3295291"/>
              <a:gd name="connsiteX3" fmla="*/ 86264 w 1020216"/>
              <a:gd name="connsiteY3" fmla="*/ 3105510 h 3295291"/>
              <a:gd name="connsiteX4" fmla="*/ 155276 w 1020216"/>
              <a:gd name="connsiteY4" fmla="*/ 3001993 h 3295291"/>
              <a:gd name="connsiteX5" fmla="*/ 189781 w 1020216"/>
              <a:gd name="connsiteY5" fmla="*/ 2950234 h 3295291"/>
              <a:gd name="connsiteX6" fmla="*/ 224287 w 1020216"/>
              <a:gd name="connsiteY6" fmla="*/ 2898476 h 3295291"/>
              <a:gd name="connsiteX7" fmla="*/ 276045 w 1020216"/>
              <a:gd name="connsiteY7" fmla="*/ 2743200 h 3295291"/>
              <a:gd name="connsiteX8" fmla="*/ 293298 w 1020216"/>
              <a:gd name="connsiteY8" fmla="*/ 2691442 h 3295291"/>
              <a:gd name="connsiteX9" fmla="*/ 327804 w 1020216"/>
              <a:gd name="connsiteY9" fmla="*/ 2553419 h 3295291"/>
              <a:gd name="connsiteX10" fmla="*/ 345057 w 1020216"/>
              <a:gd name="connsiteY10" fmla="*/ 2501661 h 3295291"/>
              <a:gd name="connsiteX11" fmla="*/ 362310 w 1020216"/>
              <a:gd name="connsiteY11" fmla="*/ 2432649 h 3295291"/>
              <a:gd name="connsiteX12" fmla="*/ 379562 w 1020216"/>
              <a:gd name="connsiteY12" fmla="*/ 2380891 h 3295291"/>
              <a:gd name="connsiteX13" fmla="*/ 396815 w 1020216"/>
              <a:gd name="connsiteY13" fmla="*/ 2311880 h 3295291"/>
              <a:gd name="connsiteX14" fmla="*/ 483079 w 1020216"/>
              <a:gd name="connsiteY14" fmla="*/ 2242868 h 3295291"/>
              <a:gd name="connsiteX15" fmla="*/ 586596 w 1020216"/>
              <a:gd name="connsiteY15" fmla="*/ 2173857 h 3295291"/>
              <a:gd name="connsiteX16" fmla="*/ 621102 w 1020216"/>
              <a:gd name="connsiteY16" fmla="*/ 2018582 h 3295291"/>
              <a:gd name="connsiteX17" fmla="*/ 638355 w 1020216"/>
              <a:gd name="connsiteY17" fmla="*/ 1966823 h 3295291"/>
              <a:gd name="connsiteX18" fmla="*/ 672861 w 1020216"/>
              <a:gd name="connsiteY18" fmla="*/ 1828800 h 3295291"/>
              <a:gd name="connsiteX19" fmla="*/ 724619 w 1020216"/>
              <a:gd name="connsiteY19" fmla="*/ 1621766 h 3295291"/>
              <a:gd name="connsiteX20" fmla="*/ 741872 w 1020216"/>
              <a:gd name="connsiteY20" fmla="*/ 1552755 h 3295291"/>
              <a:gd name="connsiteX21" fmla="*/ 776378 w 1020216"/>
              <a:gd name="connsiteY21" fmla="*/ 1500997 h 3295291"/>
              <a:gd name="connsiteX22" fmla="*/ 793630 w 1020216"/>
              <a:gd name="connsiteY22" fmla="*/ 1449238 h 3295291"/>
              <a:gd name="connsiteX23" fmla="*/ 862642 w 1020216"/>
              <a:gd name="connsiteY23" fmla="*/ 1345721 h 3295291"/>
              <a:gd name="connsiteX24" fmla="*/ 914400 w 1020216"/>
              <a:gd name="connsiteY24" fmla="*/ 862642 h 3295291"/>
              <a:gd name="connsiteX25" fmla="*/ 983411 w 1020216"/>
              <a:gd name="connsiteY25" fmla="*/ 741872 h 3295291"/>
              <a:gd name="connsiteX26" fmla="*/ 1017917 w 1020216"/>
              <a:gd name="connsiteY26" fmla="*/ 621102 h 3295291"/>
              <a:gd name="connsiteX27" fmla="*/ 1017917 w 1020216"/>
              <a:gd name="connsiteY27" fmla="*/ 0 h 3295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20216" h="3295291">
                <a:moveTo>
                  <a:pt x="0" y="3295291"/>
                </a:moveTo>
                <a:cubicBezTo>
                  <a:pt x="11502" y="3266536"/>
                  <a:pt x="20656" y="3236727"/>
                  <a:pt x="34506" y="3209027"/>
                </a:cubicBezTo>
                <a:cubicBezTo>
                  <a:pt x="43779" y="3190481"/>
                  <a:pt x="59738" y="3175814"/>
                  <a:pt x="69011" y="3157268"/>
                </a:cubicBezTo>
                <a:cubicBezTo>
                  <a:pt x="77144" y="3141002"/>
                  <a:pt x="77432" y="3121407"/>
                  <a:pt x="86264" y="3105510"/>
                </a:cubicBezTo>
                <a:cubicBezTo>
                  <a:pt x="106404" y="3069258"/>
                  <a:pt x="132272" y="3036499"/>
                  <a:pt x="155276" y="3001993"/>
                </a:cubicBezTo>
                <a:lnTo>
                  <a:pt x="189781" y="2950234"/>
                </a:lnTo>
                <a:lnTo>
                  <a:pt x="224287" y="2898476"/>
                </a:lnTo>
                <a:lnTo>
                  <a:pt x="276045" y="2743200"/>
                </a:lnTo>
                <a:cubicBezTo>
                  <a:pt x="281796" y="2725947"/>
                  <a:pt x="288887" y="2709085"/>
                  <a:pt x="293298" y="2691442"/>
                </a:cubicBezTo>
                <a:cubicBezTo>
                  <a:pt x="304800" y="2645434"/>
                  <a:pt x="312807" y="2598409"/>
                  <a:pt x="327804" y="2553419"/>
                </a:cubicBezTo>
                <a:cubicBezTo>
                  <a:pt x="333555" y="2536166"/>
                  <a:pt x="340061" y="2519147"/>
                  <a:pt x="345057" y="2501661"/>
                </a:cubicBezTo>
                <a:cubicBezTo>
                  <a:pt x="351571" y="2478861"/>
                  <a:pt x="355796" y="2455449"/>
                  <a:pt x="362310" y="2432649"/>
                </a:cubicBezTo>
                <a:cubicBezTo>
                  <a:pt x="367306" y="2415163"/>
                  <a:pt x="374566" y="2398377"/>
                  <a:pt x="379562" y="2380891"/>
                </a:cubicBezTo>
                <a:cubicBezTo>
                  <a:pt x="386076" y="2358092"/>
                  <a:pt x="387474" y="2333674"/>
                  <a:pt x="396815" y="2311880"/>
                </a:cubicBezTo>
                <a:cubicBezTo>
                  <a:pt x="430686" y="2232848"/>
                  <a:pt x="421054" y="2277326"/>
                  <a:pt x="483079" y="2242868"/>
                </a:cubicBezTo>
                <a:cubicBezTo>
                  <a:pt x="519331" y="2222728"/>
                  <a:pt x="586596" y="2173857"/>
                  <a:pt x="586596" y="2173857"/>
                </a:cubicBezTo>
                <a:cubicBezTo>
                  <a:pt x="625435" y="2057340"/>
                  <a:pt x="580616" y="2200765"/>
                  <a:pt x="621102" y="2018582"/>
                </a:cubicBezTo>
                <a:cubicBezTo>
                  <a:pt x="625047" y="2000829"/>
                  <a:pt x="633944" y="1984466"/>
                  <a:pt x="638355" y="1966823"/>
                </a:cubicBezTo>
                <a:lnTo>
                  <a:pt x="672861" y="1828800"/>
                </a:lnTo>
                <a:cubicBezTo>
                  <a:pt x="696092" y="1689406"/>
                  <a:pt x="679051" y="1758469"/>
                  <a:pt x="724619" y="1621766"/>
                </a:cubicBezTo>
                <a:cubicBezTo>
                  <a:pt x="732117" y="1599271"/>
                  <a:pt x="732531" y="1574549"/>
                  <a:pt x="741872" y="1552755"/>
                </a:cubicBezTo>
                <a:cubicBezTo>
                  <a:pt x="750040" y="1533696"/>
                  <a:pt x="764876" y="1518250"/>
                  <a:pt x="776378" y="1500997"/>
                </a:cubicBezTo>
                <a:cubicBezTo>
                  <a:pt x="782129" y="1483744"/>
                  <a:pt x="784798" y="1465136"/>
                  <a:pt x="793630" y="1449238"/>
                </a:cubicBezTo>
                <a:cubicBezTo>
                  <a:pt x="813770" y="1412986"/>
                  <a:pt x="862642" y="1345721"/>
                  <a:pt x="862642" y="1345721"/>
                </a:cubicBezTo>
                <a:cubicBezTo>
                  <a:pt x="949971" y="1083728"/>
                  <a:pt x="851013" y="1411988"/>
                  <a:pt x="914400" y="862642"/>
                </a:cubicBezTo>
                <a:cubicBezTo>
                  <a:pt x="918937" y="823326"/>
                  <a:pt x="966279" y="776137"/>
                  <a:pt x="983411" y="741872"/>
                </a:cubicBezTo>
                <a:cubicBezTo>
                  <a:pt x="991771" y="725153"/>
                  <a:pt x="1017626" y="632741"/>
                  <a:pt x="1017917" y="621102"/>
                </a:cubicBezTo>
                <a:cubicBezTo>
                  <a:pt x="1023091" y="414133"/>
                  <a:pt x="1017917" y="207034"/>
                  <a:pt x="1017917" y="0"/>
                </a:cubicBezTo>
              </a:path>
            </a:pathLst>
          </a:custGeom>
          <a:noFill/>
          <a:ln w="79375">
            <a:solidFill>
              <a:schemeClr val="bg1">
                <a:alpha val="5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a:extLst>
              <a:ext uri="{FF2B5EF4-FFF2-40B4-BE49-F238E27FC236}">
                <a16:creationId xmlns:a16="http://schemas.microsoft.com/office/drawing/2014/main" id="{7E86086B-92FD-F610-4199-0BA881BBA3E7}"/>
              </a:ext>
              <a:ext uri="{C183D7F6-B498-43B3-948B-1728B52AA6E4}">
                <adec:decorative xmlns:adec="http://schemas.microsoft.com/office/drawing/2017/decorative" val="1"/>
              </a:ext>
            </a:extLst>
          </p:cNvPr>
          <p:cNvCxnSpPr>
            <a:cxnSpLocks/>
          </p:cNvCxnSpPr>
          <p:nvPr/>
        </p:nvCxnSpPr>
        <p:spPr>
          <a:xfrm>
            <a:off x="8791653" y="4426184"/>
            <a:ext cx="1915901" cy="119718"/>
          </a:xfrm>
          <a:prstGeom prst="straightConnector1">
            <a:avLst/>
          </a:prstGeom>
          <a:ln w="60325">
            <a:solidFill>
              <a:srgbClr val="C40808">
                <a:alpha val="98000"/>
              </a:srgbClr>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83EC2134-6BFD-59B8-A3B6-51E05C1CE848}"/>
              </a:ext>
            </a:extLst>
          </p:cNvPr>
          <p:cNvSpPr txBox="1"/>
          <p:nvPr/>
        </p:nvSpPr>
        <p:spPr>
          <a:xfrm>
            <a:off x="10848264" y="4229092"/>
            <a:ext cx="904415" cy="523220"/>
          </a:xfrm>
          <a:prstGeom prst="rect">
            <a:avLst/>
          </a:prstGeom>
          <a:noFill/>
        </p:spPr>
        <p:txBody>
          <a:bodyPr wrap="none" rtlCol="0">
            <a:spAutoFit/>
          </a:bodyPr>
          <a:lstStyle/>
          <a:p>
            <a:r>
              <a:rPr lang="en-US" sz="2800" b="1"/>
              <a:t>87%</a:t>
            </a:r>
          </a:p>
        </p:txBody>
      </p:sp>
      <p:sp>
        <p:nvSpPr>
          <p:cNvPr id="6" name="Content Placeholder 5">
            <a:extLst>
              <a:ext uri="{FF2B5EF4-FFF2-40B4-BE49-F238E27FC236}">
                <a16:creationId xmlns:a16="http://schemas.microsoft.com/office/drawing/2014/main" id="{2FA0E566-016D-CD12-278C-8A6378445E2E}"/>
              </a:ext>
            </a:extLst>
          </p:cNvPr>
          <p:cNvSpPr>
            <a:spLocks noGrp="1"/>
          </p:cNvSpPr>
          <p:nvPr>
            <p:ph sz="quarter" idx="13"/>
          </p:nvPr>
        </p:nvSpPr>
        <p:spPr/>
        <p:txBody>
          <a:bodyPr/>
          <a:lstStyle/>
          <a:p>
            <a:r>
              <a:rPr lang="fr-FR" b="1"/>
              <a:t>Source: </a:t>
            </a:r>
            <a:r>
              <a:rPr lang="fr-FR"/>
              <a:t>U.S. Census Bureau, Vintage 2025 Population </a:t>
            </a:r>
            <a:r>
              <a:rPr lang="fr-FR" err="1"/>
              <a:t>Estimates</a:t>
            </a:r>
            <a:r>
              <a:rPr lang="fr-FR"/>
              <a:t> </a:t>
            </a:r>
          </a:p>
        </p:txBody>
      </p:sp>
      <p:sp>
        <p:nvSpPr>
          <p:cNvPr id="2" name="Slide Number Placeholder 1">
            <a:extLst>
              <a:ext uri="{FF2B5EF4-FFF2-40B4-BE49-F238E27FC236}">
                <a16:creationId xmlns:a16="http://schemas.microsoft.com/office/drawing/2014/main" id="{9D00D04A-165F-4FDA-980E-CC08A73310A0}"/>
              </a:ext>
            </a:extLst>
          </p:cNvPr>
          <p:cNvSpPr>
            <a:spLocks noGrp="1"/>
          </p:cNvSpPr>
          <p:nvPr>
            <p:ph type="sldNum" sz="quarter" idx="12"/>
          </p:nvPr>
        </p:nvSpPr>
        <p:spPr/>
        <p:txBody>
          <a:bodyPr/>
          <a:lstStyle/>
          <a:p>
            <a:fld id="{ABF0F34F-14AB-484A-B782-112ACB3916DE}" type="slidenum">
              <a:rPr lang="en-US" smtClean="0"/>
              <a:t>6</a:t>
            </a:fld>
            <a:endParaRPr lang="en-US"/>
          </a:p>
        </p:txBody>
      </p:sp>
    </p:spTree>
    <p:extLst>
      <p:ext uri="{BB962C8B-B14F-4D97-AF65-F5344CB8AC3E}">
        <p14:creationId xmlns:p14="http://schemas.microsoft.com/office/powerpoint/2010/main" val="32147981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3816BF-C49E-6DC3-38F2-006CC018805A}"/>
              </a:ext>
            </a:extLst>
          </p:cNvPr>
          <p:cNvSpPr>
            <a:spLocks noGrp="1"/>
          </p:cNvSpPr>
          <p:nvPr>
            <p:ph type="title"/>
          </p:nvPr>
        </p:nvSpPr>
        <p:spPr>
          <a:xfrm>
            <a:off x="321401" y="361689"/>
            <a:ext cx="3722099" cy="1928690"/>
          </a:xfrm>
        </p:spPr>
        <p:txBody>
          <a:bodyPr>
            <a:normAutofit/>
          </a:bodyPr>
          <a:lstStyle/>
          <a:p>
            <a:r>
              <a:rPr lang="en-US"/>
              <a:t>Estimated Percent Population Change, Texas Counties, 2024-2025 </a:t>
            </a:r>
          </a:p>
        </p:txBody>
      </p:sp>
      <p:sp>
        <p:nvSpPr>
          <p:cNvPr id="3" name="Content Placeholder 2">
            <a:extLst>
              <a:ext uri="{FF2B5EF4-FFF2-40B4-BE49-F238E27FC236}">
                <a16:creationId xmlns:a16="http://schemas.microsoft.com/office/drawing/2014/main" id="{4063363F-E1EA-D830-0590-1A89E67833BA}"/>
              </a:ext>
            </a:extLst>
          </p:cNvPr>
          <p:cNvSpPr>
            <a:spLocks noGrp="1"/>
          </p:cNvSpPr>
          <p:nvPr>
            <p:ph sz="quarter" idx="13"/>
          </p:nvPr>
        </p:nvSpPr>
        <p:spPr/>
        <p:txBody>
          <a:bodyPr/>
          <a:lstStyle/>
          <a:p>
            <a:r>
              <a:rPr lang="fr-FR" b="1"/>
              <a:t>Source: </a:t>
            </a:r>
            <a:r>
              <a:rPr lang="fr-FR"/>
              <a:t>U.S. Census Bureau, Vintage 2025 Population </a:t>
            </a:r>
            <a:r>
              <a:rPr lang="fr-FR" err="1"/>
              <a:t>Estimates</a:t>
            </a:r>
            <a:endParaRPr lang="fr-FR"/>
          </a:p>
        </p:txBody>
      </p:sp>
      <p:sp>
        <p:nvSpPr>
          <p:cNvPr id="7" name="TextBox 6">
            <a:extLst>
              <a:ext uri="{FF2B5EF4-FFF2-40B4-BE49-F238E27FC236}">
                <a16:creationId xmlns:a16="http://schemas.microsoft.com/office/drawing/2014/main" id="{17C47967-3694-DEDE-B6E3-15EFBB268258}"/>
              </a:ext>
            </a:extLst>
          </p:cNvPr>
          <p:cNvSpPr txBox="1"/>
          <p:nvPr/>
        </p:nvSpPr>
        <p:spPr>
          <a:xfrm>
            <a:off x="458599" y="2744406"/>
            <a:ext cx="3447702" cy="2308324"/>
          </a:xfrm>
          <a:prstGeom prst="rect">
            <a:avLst/>
          </a:prstGeom>
          <a:noFill/>
        </p:spPr>
        <p:txBody>
          <a:bodyPr wrap="square" rtlCol="0">
            <a:spAutoFit/>
          </a:bodyPr>
          <a:lstStyle/>
          <a:p>
            <a:r>
              <a:rPr lang="en-US" sz="2400"/>
              <a:t>Rapid growth was concentrated in counties at the suburban and exurban edges of the Texas metropolitan triangle.</a:t>
            </a:r>
          </a:p>
        </p:txBody>
      </p:sp>
      <p:sp>
        <p:nvSpPr>
          <p:cNvPr id="8" name="Slide Number Placeholder 7">
            <a:extLst>
              <a:ext uri="{FF2B5EF4-FFF2-40B4-BE49-F238E27FC236}">
                <a16:creationId xmlns:a16="http://schemas.microsoft.com/office/drawing/2014/main" id="{2567A018-2C42-46A1-83A3-B161FE3FB1E4}"/>
              </a:ext>
            </a:extLst>
          </p:cNvPr>
          <p:cNvSpPr>
            <a:spLocks noGrp="1"/>
          </p:cNvSpPr>
          <p:nvPr>
            <p:ph type="sldNum" sz="quarter" idx="12"/>
          </p:nvPr>
        </p:nvSpPr>
        <p:spPr/>
        <p:txBody>
          <a:bodyPr/>
          <a:lstStyle/>
          <a:p>
            <a:fld id="{ABF0F34F-14AB-484A-B782-112ACB3916DE}" type="slidenum">
              <a:rPr lang="en-US" smtClean="0"/>
              <a:t>7</a:t>
            </a:fld>
            <a:endParaRPr lang="en-US"/>
          </a:p>
        </p:txBody>
      </p:sp>
      <p:pic>
        <p:nvPicPr>
          <p:cNvPr id="5" name="Picture 4" descr="Map of Texas counties showing estimated percent population change from 2024 to 2025, with the highest percentage growth concentrated in metropolitan and suburban counties, while many rural counties show little growth or population decline over the period.">
            <a:extLst>
              <a:ext uri="{FF2B5EF4-FFF2-40B4-BE49-F238E27FC236}">
                <a16:creationId xmlns:a16="http://schemas.microsoft.com/office/drawing/2014/main" id="{FF4389BA-94BD-73E0-705D-E3D27901D2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29451" y="257093"/>
            <a:ext cx="7801205" cy="6028204"/>
          </a:xfrm>
          <a:prstGeom prst="rect">
            <a:avLst/>
          </a:prstGeom>
        </p:spPr>
      </p:pic>
    </p:spTree>
    <p:extLst>
      <p:ext uri="{BB962C8B-B14F-4D97-AF65-F5344CB8AC3E}">
        <p14:creationId xmlns:p14="http://schemas.microsoft.com/office/powerpoint/2010/main" val="29064966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DB19C9-1729-668B-0C53-F56C4A4C12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65CBFE-DD5B-F6F3-6C1E-7793965AB7D6}"/>
              </a:ext>
            </a:extLst>
          </p:cNvPr>
          <p:cNvSpPr>
            <a:spLocks noGrp="1"/>
          </p:cNvSpPr>
          <p:nvPr>
            <p:ph type="title"/>
          </p:nvPr>
        </p:nvSpPr>
        <p:spPr>
          <a:xfrm>
            <a:off x="0" y="56547"/>
            <a:ext cx="12192000" cy="848412"/>
          </a:xfrm>
        </p:spPr>
        <p:txBody>
          <a:bodyPr/>
          <a:lstStyle/>
          <a:p>
            <a:r>
              <a:rPr lang="en-US" dirty="0"/>
              <a:t>Top Growth Texas Cities and Towns </a:t>
            </a:r>
          </a:p>
        </p:txBody>
      </p:sp>
      <p:sp>
        <p:nvSpPr>
          <p:cNvPr id="10" name="TextBox 9">
            <a:extLst>
              <a:ext uri="{FF2B5EF4-FFF2-40B4-BE49-F238E27FC236}">
                <a16:creationId xmlns:a16="http://schemas.microsoft.com/office/drawing/2014/main" id="{DFB6061F-9E43-429B-1522-B86B7D48E0D1}"/>
              </a:ext>
            </a:extLst>
          </p:cNvPr>
          <p:cNvSpPr txBox="1"/>
          <p:nvPr/>
        </p:nvSpPr>
        <p:spPr>
          <a:xfrm>
            <a:off x="630451" y="1225318"/>
            <a:ext cx="5060022" cy="8372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US" sz="2000" b="1" dirty="0">
                <a:latin typeface="Trade Gothic Next Heavy"/>
              </a:rPr>
              <a:t>Top 10 Cities by </a:t>
            </a:r>
            <a:r>
              <a:rPr lang="en-US" sz="2000" b="1" dirty="0">
                <a:solidFill>
                  <a:srgbClr val="EC7A08"/>
                </a:solidFill>
                <a:latin typeface="Trade Gothic Next Heavy"/>
              </a:rPr>
              <a:t>Percent Growth </a:t>
            </a:r>
            <a:r>
              <a:rPr lang="en-US" sz="2000" b="1" dirty="0">
                <a:latin typeface="Trade Gothic Next Heavy"/>
              </a:rPr>
              <a:t>in Texas</a:t>
            </a:r>
            <a:endParaRPr lang="en-US" sz="2000" dirty="0">
              <a:cs typeface="Arial"/>
            </a:endParaRPr>
          </a:p>
          <a:p>
            <a:pPr>
              <a:lnSpc>
                <a:spcPct val="150000"/>
              </a:lnSpc>
            </a:pPr>
            <a:r>
              <a:rPr lang="en-US" sz="1400" i="1" dirty="0">
                <a:cs typeface="Arial"/>
              </a:rPr>
              <a:t>From July 1, 2024 to July 1, 2025</a:t>
            </a:r>
            <a:endParaRPr lang="en-US" sz="1400" dirty="0">
              <a:cs typeface="Arial"/>
            </a:endParaRPr>
          </a:p>
        </p:txBody>
      </p:sp>
      <p:pic>
        <p:nvPicPr>
          <p:cNvPr id="6" name="Picture 5" descr="Bar chart showing the top 10 Texas cities by percent population growth from July 1, 2024, to July 1, 2025, led by Celina (24.6%), Fulshear (21.0%), and Princeton (18.1%).">
            <a:extLst>
              <a:ext uri="{FF2B5EF4-FFF2-40B4-BE49-F238E27FC236}">
                <a16:creationId xmlns:a16="http://schemas.microsoft.com/office/drawing/2014/main" id="{DFAD9EE0-23EA-579C-7B32-5E32A20080E0}"/>
              </a:ext>
            </a:extLst>
          </p:cNvPr>
          <p:cNvPicPr>
            <a:picLocks noChangeAspect="1"/>
          </p:cNvPicPr>
          <p:nvPr/>
        </p:nvPicPr>
        <p:blipFill>
          <a:blip r:embed="rId2"/>
          <a:stretch>
            <a:fillRect/>
          </a:stretch>
        </p:blipFill>
        <p:spPr>
          <a:xfrm>
            <a:off x="296299" y="2062797"/>
            <a:ext cx="5615162" cy="3810000"/>
          </a:xfrm>
          <a:prstGeom prst="rect">
            <a:avLst/>
          </a:prstGeom>
        </p:spPr>
      </p:pic>
      <p:sp>
        <p:nvSpPr>
          <p:cNvPr id="11" name="TextBox 10">
            <a:extLst>
              <a:ext uri="{FF2B5EF4-FFF2-40B4-BE49-F238E27FC236}">
                <a16:creationId xmlns:a16="http://schemas.microsoft.com/office/drawing/2014/main" id="{D250726D-C3D1-4F18-0DB1-327A94E19133}"/>
              </a:ext>
            </a:extLst>
          </p:cNvPr>
          <p:cNvSpPr txBox="1"/>
          <p:nvPr/>
        </p:nvSpPr>
        <p:spPr>
          <a:xfrm>
            <a:off x="6432764" y="1225318"/>
            <a:ext cx="5060022" cy="8372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US" sz="2000" b="1">
                <a:latin typeface="Trade Gothic Next Heavy"/>
              </a:rPr>
              <a:t>Top 10 Cities by </a:t>
            </a:r>
            <a:r>
              <a:rPr lang="en-US" sz="2000" b="1">
                <a:solidFill>
                  <a:srgbClr val="70AE6E"/>
                </a:solidFill>
                <a:latin typeface="Trade Gothic Next Heavy"/>
              </a:rPr>
              <a:t>Numeric Growth </a:t>
            </a:r>
            <a:r>
              <a:rPr lang="en-US" sz="2000" b="1">
                <a:latin typeface="Trade Gothic Next Heavy"/>
              </a:rPr>
              <a:t>in Texas</a:t>
            </a:r>
            <a:endParaRPr lang="en-US" sz="2000">
              <a:cs typeface="Arial"/>
            </a:endParaRPr>
          </a:p>
          <a:p>
            <a:pPr>
              <a:lnSpc>
                <a:spcPct val="150000"/>
              </a:lnSpc>
            </a:pPr>
            <a:r>
              <a:rPr lang="en-US" sz="1400" i="1">
                <a:cs typeface="Arial"/>
              </a:rPr>
              <a:t>From July 1, 2024 to July 1, 2025</a:t>
            </a:r>
            <a:endParaRPr lang="en-US" sz="1400">
              <a:cs typeface="Arial"/>
            </a:endParaRPr>
          </a:p>
        </p:txBody>
      </p:sp>
      <p:pic>
        <p:nvPicPr>
          <p:cNvPr id="12" name="Picture 11" descr="Bar chart showing the top 10 Texas cities by numeric population growth from July 1, 2024, to July 1, 2025, led by Fort Worth (19,512), San Antonio (14,359), and Celina (12,710).">
            <a:extLst>
              <a:ext uri="{FF2B5EF4-FFF2-40B4-BE49-F238E27FC236}">
                <a16:creationId xmlns:a16="http://schemas.microsoft.com/office/drawing/2014/main" id="{C66C3BA2-FBE6-6DA7-566D-0112B9923E68}"/>
              </a:ext>
            </a:extLst>
          </p:cNvPr>
          <p:cNvPicPr>
            <a:picLocks noChangeAspect="1"/>
          </p:cNvPicPr>
          <p:nvPr/>
        </p:nvPicPr>
        <p:blipFill>
          <a:blip r:embed="rId3"/>
          <a:stretch>
            <a:fillRect/>
          </a:stretch>
        </p:blipFill>
        <p:spPr>
          <a:xfrm>
            <a:off x="6112264" y="1976437"/>
            <a:ext cx="5698348" cy="3897313"/>
          </a:xfrm>
          <a:prstGeom prst="rect">
            <a:avLst/>
          </a:prstGeom>
        </p:spPr>
      </p:pic>
      <p:sp>
        <p:nvSpPr>
          <p:cNvPr id="4" name="Arrow: Left 3" descr="Arrow pointing at Round Rock">
            <a:extLst>
              <a:ext uri="{FF2B5EF4-FFF2-40B4-BE49-F238E27FC236}">
                <a16:creationId xmlns:a16="http://schemas.microsoft.com/office/drawing/2014/main" id="{349927EE-7C73-8ECD-13D8-FF72206680D8}"/>
              </a:ext>
            </a:extLst>
          </p:cNvPr>
          <p:cNvSpPr/>
          <p:nvPr/>
        </p:nvSpPr>
        <p:spPr>
          <a:xfrm>
            <a:off x="9997889" y="4972257"/>
            <a:ext cx="944790" cy="366226"/>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Arrow: Left 2" descr="Arrow pointing at Georgetown">
            <a:extLst>
              <a:ext uri="{FF2B5EF4-FFF2-40B4-BE49-F238E27FC236}">
                <a16:creationId xmlns:a16="http://schemas.microsoft.com/office/drawing/2014/main" id="{6AE924EC-1309-7AD9-C6C9-84D0B760282F}"/>
              </a:ext>
            </a:extLst>
          </p:cNvPr>
          <p:cNvSpPr/>
          <p:nvPr/>
        </p:nvSpPr>
        <p:spPr>
          <a:xfrm>
            <a:off x="9997889" y="5338483"/>
            <a:ext cx="944790" cy="366226"/>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4">
            <a:extLst>
              <a:ext uri="{FF2B5EF4-FFF2-40B4-BE49-F238E27FC236}">
                <a16:creationId xmlns:a16="http://schemas.microsoft.com/office/drawing/2014/main" id="{6389F919-E3B9-2F4F-322C-3A82CC6EAC4C}"/>
              </a:ext>
            </a:extLst>
          </p:cNvPr>
          <p:cNvSpPr txBox="1">
            <a:spLocks noGrp="1"/>
          </p:cNvSpPr>
          <p:nvPr>
            <p:ph sz="quarter" idx="13"/>
          </p:nvPr>
        </p:nvSpPr>
        <p:spPr>
          <a:xfrm>
            <a:off x="179388" y="6356350"/>
            <a:ext cx="9459912" cy="365125"/>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100" b="1"/>
              <a:t>Source: </a:t>
            </a:r>
            <a:r>
              <a:rPr lang="en-US" sz="1100">
                <a:solidFill>
                  <a:schemeClr val="bg1">
                    <a:lumMod val="50000"/>
                  </a:schemeClr>
                </a:solidFill>
                <a:latin typeface="Arial" panose="020B0604020202020204" pitchFamily="34" charset="0"/>
                <a:cs typeface="Arial" panose="020B0604020202020204" pitchFamily="34" charset="0"/>
              </a:rPr>
              <a:t>U.S. Census Bureau, Vintage 2025 Population Estimates. Ranked among incorporated places with a population of 20,000 or more.</a:t>
            </a:r>
          </a:p>
        </p:txBody>
      </p:sp>
    </p:spTree>
    <p:extLst>
      <p:ext uri="{BB962C8B-B14F-4D97-AF65-F5344CB8AC3E}">
        <p14:creationId xmlns:p14="http://schemas.microsoft.com/office/powerpoint/2010/main" val="1907082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D43B7-F5D4-4D9E-78E0-A1DD673084BF}"/>
              </a:ext>
            </a:extLst>
          </p:cNvPr>
          <p:cNvSpPr>
            <a:spLocks noGrp="1"/>
          </p:cNvSpPr>
          <p:nvPr>
            <p:ph type="title"/>
          </p:nvPr>
        </p:nvSpPr>
        <p:spPr/>
        <p:txBody>
          <a:bodyPr/>
          <a:lstStyle/>
          <a:p>
            <a:r>
              <a:rPr lang="en-US"/>
              <a:t>Top Growth Texas Counties</a:t>
            </a:r>
          </a:p>
        </p:txBody>
      </p:sp>
      <p:sp>
        <p:nvSpPr>
          <p:cNvPr id="5" name="Content Placeholder 2">
            <a:extLst>
              <a:ext uri="{FF2B5EF4-FFF2-40B4-BE49-F238E27FC236}">
                <a16:creationId xmlns:a16="http://schemas.microsoft.com/office/drawing/2014/main" id="{BD7FD3CC-38D6-F0C2-B507-969015AD7182}"/>
              </a:ext>
            </a:extLst>
          </p:cNvPr>
          <p:cNvSpPr txBox="1">
            <a:spLocks/>
          </p:cNvSpPr>
          <p:nvPr/>
        </p:nvSpPr>
        <p:spPr>
          <a:xfrm>
            <a:off x="463345" y="1094730"/>
            <a:ext cx="5434782" cy="106135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b="1" dirty="0"/>
              <a:t>Top 10 Counties by </a:t>
            </a:r>
            <a:r>
              <a:rPr lang="en-US" sz="2000" b="1" dirty="0">
                <a:solidFill>
                  <a:srgbClr val="C00000"/>
                </a:solidFill>
              </a:rPr>
              <a:t>Percent Growth </a:t>
            </a:r>
            <a:r>
              <a:rPr lang="en-US" sz="2000" b="1" dirty="0"/>
              <a:t>in Texas</a:t>
            </a:r>
            <a:br>
              <a:rPr lang="en-US" sz="2000" dirty="0"/>
            </a:br>
            <a:r>
              <a:rPr lang="en-US" sz="2000" i="1" dirty="0"/>
              <a:t>From July 1, 2024 to July 1, 2025</a:t>
            </a:r>
            <a:endParaRPr lang="en-US" sz="2000" dirty="0"/>
          </a:p>
        </p:txBody>
      </p:sp>
      <p:pic>
        <p:nvPicPr>
          <p:cNvPr id="9" name="Content Placeholder 8" descr="Bar chart showing the top 10 Texas counties by percent population growth from July 1, 2024, to July 1, 2025, led by Waller and Kaufman counties at 5.7% growth each.">
            <a:extLst>
              <a:ext uri="{FF2B5EF4-FFF2-40B4-BE49-F238E27FC236}">
                <a16:creationId xmlns:a16="http://schemas.microsoft.com/office/drawing/2014/main" id="{18A37982-F72C-8EF9-983B-0C067185166D}"/>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363702" y="2156087"/>
            <a:ext cx="5566470" cy="3771758"/>
          </a:xfrm>
          <a:prstGeom prst="rect">
            <a:avLst/>
          </a:prstGeom>
        </p:spPr>
      </p:pic>
      <p:sp>
        <p:nvSpPr>
          <p:cNvPr id="3" name="Content Placeholder 2">
            <a:extLst>
              <a:ext uri="{FF2B5EF4-FFF2-40B4-BE49-F238E27FC236}">
                <a16:creationId xmlns:a16="http://schemas.microsoft.com/office/drawing/2014/main" id="{179E9E9E-F9D0-2AE4-E7B7-D7DEB93C7443}"/>
              </a:ext>
            </a:extLst>
          </p:cNvPr>
          <p:cNvSpPr>
            <a:spLocks noGrp="1"/>
          </p:cNvSpPr>
          <p:nvPr>
            <p:ph idx="1"/>
          </p:nvPr>
        </p:nvSpPr>
        <p:spPr>
          <a:xfrm>
            <a:off x="6293874" y="1073912"/>
            <a:ext cx="5180371" cy="1061357"/>
          </a:xfrm>
        </p:spPr>
        <p:txBody>
          <a:bodyPr>
            <a:normAutofit/>
          </a:bodyPr>
          <a:lstStyle/>
          <a:p>
            <a:pPr marL="0" indent="0">
              <a:buNone/>
            </a:pPr>
            <a:r>
              <a:rPr lang="en-US" sz="2000" b="1" dirty="0">
                <a:cs typeface="Aharoni" panose="02010803020104030203" pitchFamily="2" charset="-79"/>
              </a:rPr>
              <a:t>Top 10 Counties by </a:t>
            </a:r>
            <a:r>
              <a:rPr lang="en-US" sz="2000" b="1" dirty="0">
                <a:solidFill>
                  <a:schemeClr val="accent4">
                    <a:lumMod val="75000"/>
                  </a:schemeClr>
                </a:solidFill>
                <a:cs typeface="Aharoni" panose="02010803020104030203" pitchFamily="2" charset="-79"/>
              </a:rPr>
              <a:t>Numeric Growth </a:t>
            </a:r>
            <a:r>
              <a:rPr lang="en-US" sz="2000" b="1" dirty="0">
                <a:cs typeface="Aharoni" panose="02010803020104030203" pitchFamily="2" charset="-79"/>
              </a:rPr>
              <a:t>in Texas</a:t>
            </a:r>
            <a:br>
              <a:rPr lang="en-US" sz="2000" dirty="0"/>
            </a:br>
            <a:r>
              <a:rPr lang="en-US" sz="2000" b="0" i="1" dirty="0"/>
              <a:t>From July 1, 2024 to July 1, 2025</a:t>
            </a:r>
            <a:endParaRPr lang="en-US" sz="2000" dirty="0"/>
          </a:p>
        </p:txBody>
      </p:sp>
      <p:pic>
        <p:nvPicPr>
          <p:cNvPr id="13" name="Picture 12" descr="Bar chart showing the top 10 Texas counties by numeric population growth from July 1, 2024, to July 1, 2025, led by Harris County (48,695) and Collin County (42,966), followed by Montgomery County (30,011).">
            <a:extLst>
              <a:ext uri="{FF2B5EF4-FFF2-40B4-BE49-F238E27FC236}">
                <a16:creationId xmlns:a16="http://schemas.microsoft.com/office/drawing/2014/main" id="{B33BC085-C1B4-1BAB-FFA1-8667A1CDCF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93874" y="2156087"/>
            <a:ext cx="5703285" cy="3870295"/>
          </a:xfrm>
          <a:prstGeom prst="rect">
            <a:avLst/>
          </a:prstGeom>
        </p:spPr>
      </p:pic>
      <p:sp>
        <p:nvSpPr>
          <p:cNvPr id="4" name="Arrow: Left 3" descr="Arrow pointing at Williamson county">
            <a:extLst>
              <a:ext uri="{FF2B5EF4-FFF2-40B4-BE49-F238E27FC236}">
                <a16:creationId xmlns:a16="http://schemas.microsoft.com/office/drawing/2014/main" id="{16DBDB2B-9B50-8DB2-D55C-DE1E55B70401}"/>
              </a:ext>
            </a:extLst>
          </p:cNvPr>
          <p:cNvSpPr/>
          <p:nvPr/>
        </p:nvSpPr>
        <p:spPr>
          <a:xfrm>
            <a:off x="10340789" y="3908121"/>
            <a:ext cx="944790" cy="366226"/>
          </a:xfrm>
          <a:prstGeom prst="leftArrow">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3">
            <a:extLst>
              <a:ext uri="{FF2B5EF4-FFF2-40B4-BE49-F238E27FC236}">
                <a16:creationId xmlns:a16="http://schemas.microsoft.com/office/drawing/2014/main" id="{E4D35AE8-59D3-21E4-D4FD-F6B5AE4155BF}"/>
              </a:ext>
            </a:extLst>
          </p:cNvPr>
          <p:cNvSpPr txBox="1">
            <a:spLocks/>
          </p:cNvSpPr>
          <p:nvPr/>
        </p:nvSpPr>
        <p:spPr>
          <a:xfrm>
            <a:off x="179388" y="6356350"/>
            <a:ext cx="9459912" cy="365125"/>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1100" kern="1200">
                <a:solidFill>
                  <a:schemeClr val="bg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t>Source: </a:t>
            </a:r>
            <a:r>
              <a:rPr lang="en-US"/>
              <a:t>U.S. Census Bureau, Vintage 2025 Population Estimates</a:t>
            </a:r>
          </a:p>
        </p:txBody>
      </p:sp>
    </p:spTree>
    <p:extLst>
      <p:ext uri="{BB962C8B-B14F-4D97-AF65-F5344CB8AC3E}">
        <p14:creationId xmlns:p14="http://schemas.microsoft.com/office/powerpoint/2010/main" val="869306535"/>
      </p:ext>
    </p:extLst>
  </p:cSld>
  <p:clrMapOvr>
    <a:masterClrMapping/>
  </p:clrMapOvr>
</p:sld>
</file>

<file path=ppt/theme/theme1.xml><?xml version="1.0" encoding="utf-8"?>
<a:theme xmlns:a="http://schemas.openxmlformats.org/drawingml/2006/main" name="TDC Theme">
  <a:themeElements>
    <a:clrScheme name="TDC Colors">
      <a:dk1>
        <a:srgbClr val="000000"/>
      </a:dk1>
      <a:lt1>
        <a:srgbClr val="FFFFFF"/>
      </a:lt1>
      <a:dk2>
        <a:srgbClr val="44546A"/>
      </a:dk2>
      <a:lt2>
        <a:srgbClr val="E7E6E6"/>
      </a:lt2>
      <a:accent1>
        <a:srgbClr val="3C9CD7"/>
      </a:accent1>
      <a:accent2>
        <a:srgbClr val="034C79"/>
      </a:accent2>
      <a:accent3>
        <a:srgbClr val="BA5A27"/>
      </a:accent3>
      <a:accent4>
        <a:srgbClr val="FBAC49"/>
      </a:accent4>
      <a:accent5>
        <a:srgbClr val="A8BCD5"/>
      </a:accent5>
      <a:accent6>
        <a:srgbClr val="61AD45"/>
      </a:accent6>
      <a:hlink>
        <a:srgbClr val="69200F"/>
      </a:hlink>
      <a:folHlink>
        <a:srgbClr val="C00000"/>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DC Theme" id="{6117A879-59F7-4B6B-BAC6-AE09CF0A7DCE}" vid="{EC2DE9E0-6E16-4E98-9973-F282A8EAAC97}"/>
    </a:ext>
  </a:extLst>
</a:theme>
</file>

<file path=ppt/theme/theme2.xml><?xml version="1.0" encoding="utf-8"?>
<a:theme xmlns:a="http://schemas.openxmlformats.org/drawingml/2006/main" name="TDC Template 2024">
  <a:themeElements>
    <a:clrScheme name="TDC Colors">
      <a:dk1>
        <a:srgbClr val="000000"/>
      </a:dk1>
      <a:lt1>
        <a:srgbClr val="FFFFFF"/>
      </a:lt1>
      <a:dk2>
        <a:srgbClr val="44546A"/>
      </a:dk2>
      <a:lt2>
        <a:srgbClr val="E7E6E6"/>
      </a:lt2>
      <a:accent1>
        <a:srgbClr val="0066CC"/>
      </a:accent1>
      <a:accent2>
        <a:srgbClr val="EC7A08"/>
      </a:accent2>
      <a:accent3>
        <a:srgbClr val="A6C9EB"/>
      </a:accent3>
      <a:accent4>
        <a:srgbClr val="70AE6E"/>
      </a:accent4>
      <a:accent5>
        <a:srgbClr val="124559"/>
      </a:accent5>
      <a:accent6>
        <a:srgbClr val="DE7D79"/>
      </a:accent6>
      <a:hlink>
        <a:srgbClr val="161CFE"/>
      </a:hlink>
      <a:folHlink>
        <a:srgbClr val="1700A4"/>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DC Template 2024" id="{2F158470-131A-4809-A081-0F16D5092D1A}" vid="{6CE61867-4A1D-4FF7-8BFC-1694251A407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1_TDC Template 2024">
  <a:themeElements>
    <a:clrScheme name="TDC Colors">
      <a:dk1>
        <a:srgbClr val="000000"/>
      </a:dk1>
      <a:lt1>
        <a:srgbClr val="FFFFFF"/>
      </a:lt1>
      <a:dk2>
        <a:srgbClr val="44546A"/>
      </a:dk2>
      <a:lt2>
        <a:srgbClr val="E7E6E6"/>
      </a:lt2>
      <a:accent1>
        <a:srgbClr val="0066CC"/>
      </a:accent1>
      <a:accent2>
        <a:srgbClr val="EC7A08"/>
      </a:accent2>
      <a:accent3>
        <a:srgbClr val="A6C9EB"/>
      </a:accent3>
      <a:accent4>
        <a:srgbClr val="70AE6E"/>
      </a:accent4>
      <a:accent5>
        <a:srgbClr val="124559"/>
      </a:accent5>
      <a:accent6>
        <a:srgbClr val="DE7D79"/>
      </a:accent6>
      <a:hlink>
        <a:srgbClr val="161CFE"/>
      </a:hlink>
      <a:folHlink>
        <a:srgbClr val="1700A4"/>
      </a:folHlink>
    </a:clrScheme>
    <a:fontScheme name="Custom 1">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DC Template 2024" id="{12CF4D9D-BD2A-4C7F-808E-34EC19A23ADC}" vid="{21788C78-CB8B-4BEA-BA71-722C106200E8}"/>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437461825611E47AF4A4EBC2886C2CD" ma:contentTypeVersion="0" ma:contentTypeDescription="Create a new document." ma:contentTypeScope="" ma:versionID="984055a7d660f7883c785f562b38d799">
  <xsd:schema xmlns:xsd="http://www.w3.org/2001/XMLSchema" xmlns:xs="http://www.w3.org/2001/XMLSchema" xmlns:p="http://schemas.microsoft.com/office/2006/metadata/properties" targetNamespace="http://schemas.microsoft.com/office/2006/metadata/properties" ma:root="true" ma:fieldsID="bd77e48bcaec437339b5767d20758a4e">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8377E2A-9ADE-411E-90BF-4421495FA24A}">
  <ds:schemaRefs>
    <ds:schemaRef ds:uri="http://schemas.microsoft.com/sharepoint/v3/contenttype/forms"/>
  </ds:schemaRefs>
</ds:datastoreItem>
</file>

<file path=customXml/itemProps2.xml><?xml version="1.0" encoding="utf-8"?>
<ds:datastoreItem xmlns:ds="http://schemas.openxmlformats.org/officeDocument/2006/customXml" ds:itemID="{4C8B21E4-54C5-497C-B885-5FBA90396198}">
  <ds:schemaRefs>
    <ds:schemaRef ds:uri="http://purl.org/dc/elements/1.1/"/>
    <ds:schemaRef ds:uri="http://purl.org/dc/terms/"/>
    <ds:schemaRef ds:uri="http://schemas.microsoft.com/internal/obd"/>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3A37C4C-2351-4355-9984-83098E4FC6AD}">
  <ds:schemaRefs>
    <ds:schemaRef ds:uri="http://purl.org/dc/elements/1.1/"/>
    <ds:schemaRef ds:uri="http://schemas.microsoft.com/office/2006/metadata/properties"/>
    <ds:schemaRef ds:uri="http://schemas.microsoft.com/office/2006/documentManagement/types"/>
    <ds:schemaRef ds:uri="http://purl.org/dc/dcmitype/"/>
    <ds:schemaRef ds:uri="http://purl.org/dc/term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Slice</Template>
  <TotalTime>29810</TotalTime>
  <Words>1962</Words>
  <Application>Microsoft Office PowerPoint</Application>
  <PresentationFormat>Widescreen</PresentationFormat>
  <Paragraphs>338</Paragraphs>
  <Slides>44</Slides>
  <Notes>11</Notes>
  <HiddenSlides>0</HiddenSlides>
  <MMClips>0</MMClips>
  <ScaleCrop>false</ScaleCrop>
  <HeadingPairs>
    <vt:vector size="8" baseType="variant">
      <vt:variant>
        <vt:lpstr>Fonts Used</vt:lpstr>
      </vt:variant>
      <vt:variant>
        <vt:i4>11</vt:i4>
      </vt:variant>
      <vt:variant>
        <vt:lpstr>Theme</vt:lpstr>
      </vt:variant>
      <vt:variant>
        <vt:i4>4</vt:i4>
      </vt:variant>
      <vt:variant>
        <vt:lpstr>Slide Titles</vt:lpstr>
      </vt:variant>
      <vt:variant>
        <vt:i4>44</vt:i4>
      </vt:variant>
      <vt:variant>
        <vt:lpstr>Custom Shows</vt:lpstr>
      </vt:variant>
      <vt:variant>
        <vt:i4>1</vt:i4>
      </vt:variant>
    </vt:vector>
  </HeadingPairs>
  <TitlesOfParts>
    <vt:vector size="60" baseType="lpstr">
      <vt:lpstr>Aharoni</vt:lpstr>
      <vt:lpstr>Aptos</vt:lpstr>
      <vt:lpstr>Aptos Display</vt:lpstr>
      <vt:lpstr>Aral</vt:lpstr>
      <vt:lpstr>Arial</vt:lpstr>
      <vt:lpstr>Arial Nova</vt:lpstr>
      <vt:lpstr>Calibri</vt:lpstr>
      <vt:lpstr>Source Sans Pro</vt:lpstr>
      <vt:lpstr>Trade Gothic Next Heavy</vt:lpstr>
      <vt:lpstr>Verdana</vt:lpstr>
      <vt:lpstr>Wingdings</vt:lpstr>
      <vt:lpstr>TDC Theme</vt:lpstr>
      <vt:lpstr>TDC Template 2024</vt:lpstr>
      <vt:lpstr>Office Theme</vt:lpstr>
      <vt:lpstr>1_TDC Template 2024</vt:lpstr>
      <vt:lpstr>Demographic Trends and Characteristics in Texas and Williamson County  </vt:lpstr>
      <vt:lpstr>About the Texas Demographic Center</vt:lpstr>
      <vt:lpstr>Population Growth  and the Drivers of Growth</vt:lpstr>
      <vt:lpstr>New 2025 Estimates Show Texas Growth but at Slower Rate</vt:lpstr>
      <vt:lpstr>State Highlights</vt:lpstr>
      <vt:lpstr>Estimated Population,  Texas Counties, 2025 </vt:lpstr>
      <vt:lpstr>Estimated Percent Population Change, Texas Counties, 2024-2025 </vt:lpstr>
      <vt:lpstr>Top Growth Texas Cities and Towns </vt:lpstr>
      <vt:lpstr>Top Growth Texas Counties</vt:lpstr>
      <vt:lpstr>Percent Population Change for Incorporated Places, 2020-2025</vt:lpstr>
      <vt:lpstr>Median Household Income and Home Value in Texas, 2013-2023 </vt:lpstr>
      <vt:lpstr>Drivers of Population Growth</vt:lpstr>
      <vt:lpstr>Texas Daily Population Growth and Components of Change, 2020-2025</vt:lpstr>
      <vt:lpstr>Estimates Net Domestic Migration Across Texas Counties From July 1, 2024 to July 1, 2025</vt:lpstr>
      <vt:lpstr>A majority of Texas counties saw more deaths than births</vt:lpstr>
      <vt:lpstr>Texas Fertility Rates, 2007-2024 Births per 1,000 women aged 15-44 </vt:lpstr>
      <vt:lpstr>Texas Fertility Rates by Age Group of Mothers, 2009 and 2024</vt:lpstr>
      <vt:lpstr>Social and Economic Characteristics  Williamson County</vt:lpstr>
      <vt:lpstr>Williamson County 2000-2020</vt:lpstr>
      <vt:lpstr>Components of Population Change, 2024-2025, Williamson County, TX</vt:lpstr>
      <vt:lpstr>Williamson County Population Pyramid</vt:lpstr>
      <vt:lpstr>Percentage of Families Whose Income in the Past 12 Months  is Below the Poverty Level, Williamson County</vt:lpstr>
      <vt:lpstr>The State of Alice in Texas</vt:lpstr>
      <vt:lpstr>Alice in Williamson County</vt:lpstr>
      <vt:lpstr>Financial Hardship Has Changed Over Time in Williamson County 2010 - 2024</vt:lpstr>
      <vt:lpstr>Financial Hardship by Household Type and Age Williamson County, TX </vt:lpstr>
      <vt:lpstr>Household Survival Budget, Williamson County, Texas, 2024</vt:lpstr>
      <vt:lpstr>Financial Hardship by Zip Code Williamson County, TX</vt:lpstr>
      <vt:lpstr>Median Income by Types of Families Williamson County</vt:lpstr>
      <vt:lpstr>Educational Attainment, 25 years and Older Bachelor’s Degree or Higher by Race/Ethnicity Williamson County, 2024</vt:lpstr>
      <vt:lpstr>Housing Characteristics Williamson County, 2024</vt:lpstr>
      <vt:lpstr>  Travis County</vt:lpstr>
      <vt:lpstr>Alice in Travis County</vt:lpstr>
      <vt:lpstr>Financial Hardship Has Changed Over Time in Travis County 2010 - 2024</vt:lpstr>
      <vt:lpstr>Financial Hardship by Household Type and Age Travis County, TX </vt:lpstr>
      <vt:lpstr>Percentage of Families Whose Income in the Past 12 Months  is Below the Poverty Level, Travis County</vt:lpstr>
      <vt:lpstr>A Look into the Future of Texas</vt:lpstr>
      <vt:lpstr>Projected Population Growth, Selected Counties  2020-2060</vt:lpstr>
      <vt:lpstr>Texas is expected to keep growing significantly.</vt:lpstr>
      <vt:lpstr>Texas Counties  Projected Population Numeric Change 2020-2060  Mid Migration Scenario</vt:lpstr>
      <vt:lpstr>Projected Population by Age  2020, 2040, and 2060  Mid Migration Scenario</vt:lpstr>
      <vt:lpstr>Visit our website</vt:lpstr>
      <vt:lpstr>Follow us on social media!</vt:lpstr>
      <vt:lpstr>Stay in Touch</vt:lpstr>
      <vt:lpstr>Custom Show 1</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Alejandra Leon</dc:creator>
  <cp:lastModifiedBy>Alejandra Leon</cp:lastModifiedBy>
  <cp:revision>16</cp:revision>
  <dcterms:created xsi:type="dcterms:W3CDTF">2023-09-18T16:22:50Z</dcterms:created>
  <dcterms:modified xsi:type="dcterms:W3CDTF">2026-08-11T19:40:46Z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0x0101006437461825611E47AF4A4EBC2886C2CD</vt:lpwstr>
  </property>
</Properties>
</file>