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4.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8.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2.xml" ContentType="application/vnd.openxmlformats-officedocument.drawingml.chartshape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4"/>
    <p:sldMasterId id="2147483683" r:id="rId5"/>
    <p:sldMasterId id="2147483706" r:id="rId6"/>
    <p:sldMasterId id="2147483721" r:id="rId7"/>
    <p:sldMasterId id="2147483762" r:id="rId8"/>
  </p:sldMasterIdLst>
  <p:notesMasterIdLst>
    <p:notesMasterId r:id="rId52"/>
  </p:notesMasterIdLst>
  <p:handoutMasterIdLst>
    <p:handoutMasterId r:id="rId53"/>
  </p:handoutMasterIdLst>
  <p:sldIdLst>
    <p:sldId id="256" r:id="rId9"/>
    <p:sldId id="1109" r:id="rId10"/>
    <p:sldId id="2147376999" r:id="rId11"/>
    <p:sldId id="2147377021" r:id="rId12"/>
    <p:sldId id="1273" r:id="rId13"/>
    <p:sldId id="1274" r:id="rId14"/>
    <p:sldId id="2147377076" r:id="rId15"/>
    <p:sldId id="2147377008" r:id="rId16"/>
    <p:sldId id="2147377053" r:id="rId17"/>
    <p:sldId id="2147377044" r:id="rId18"/>
    <p:sldId id="2147377075" r:id="rId19"/>
    <p:sldId id="313" r:id="rId20"/>
    <p:sldId id="2147377010" r:id="rId21"/>
    <p:sldId id="300" r:id="rId22"/>
    <p:sldId id="2147377024" r:id="rId23"/>
    <p:sldId id="2147377056" r:id="rId24"/>
    <p:sldId id="2147377049" r:id="rId25"/>
    <p:sldId id="1311" r:id="rId26"/>
    <p:sldId id="2147377060" r:id="rId27"/>
    <p:sldId id="1045" r:id="rId28"/>
    <p:sldId id="1337" r:id="rId29"/>
    <p:sldId id="2147377061" r:id="rId30"/>
    <p:sldId id="1177" r:id="rId31"/>
    <p:sldId id="1130" r:id="rId32"/>
    <p:sldId id="2147377072" r:id="rId33"/>
    <p:sldId id="2147377077" r:id="rId34"/>
    <p:sldId id="1259" r:id="rId35"/>
    <p:sldId id="1262" r:id="rId36"/>
    <p:sldId id="1185" r:id="rId37"/>
    <p:sldId id="2147377074" r:id="rId38"/>
    <p:sldId id="257" r:id="rId39"/>
    <p:sldId id="258" r:id="rId40"/>
    <p:sldId id="260" r:id="rId41"/>
    <p:sldId id="261" r:id="rId42"/>
    <p:sldId id="262" r:id="rId43"/>
    <p:sldId id="2147377073" r:id="rId44"/>
    <p:sldId id="1062" r:id="rId45"/>
    <p:sldId id="2147377035" r:id="rId46"/>
    <p:sldId id="2147376948" r:id="rId47"/>
    <p:sldId id="2147377071" r:id="rId48"/>
    <p:sldId id="263" r:id="rId49"/>
    <p:sldId id="1075" r:id="rId50"/>
    <p:sldId id="259" r:id="rId51"/>
  </p:sldIdLst>
  <p:sldSz cx="12192000" cy="6858000"/>
  <p:notesSz cx="6858000" cy="9144000"/>
  <p:custShowLst>
    <p:custShow name="Custom Show 1" id="0">
      <p:sldLst>
        <p:sld r:id="rId9"/>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5496B19-0BE0-B9DC-FFC4-34E2A2F2190F}" name="Alejandra Leon" initials="AL" userId="S::alejandra.leon2@utsa.edu::7b8d1a72-09a0-4f38-8aba-794ff024038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5A27"/>
    <a:srgbClr val="A32135"/>
    <a:srgbClr val="F0F0F0"/>
    <a:srgbClr val="F1F1F1"/>
    <a:srgbClr val="8B2233"/>
    <a:srgbClr val="202C5E"/>
    <a:srgbClr val="FBBD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499" autoAdjust="0"/>
    <p:restoredTop sz="78954" autoAdjust="0"/>
  </p:normalViewPr>
  <p:slideViewPr>
    <p:cSldViewPr snapToGrid="0">
      <p:cViewPr varScale="1">
        <p:scale>
          <a:sx n="16" d="100"/>
          <a:sy n="16" d="100"/>
        </p:scale>
        <p:origin x="43" y="1104"/>
      </p:cViewPr>
      <p:guideLst/>
    </p:cSldViewPr>
  </p:slideViewPr>
  <p:outlineViewPr>
    <p:cViewPr>
      <p:scale>
        <a:sx n="33" d="100"/>
        <a:sy n="33" d="100"/>
      </p:scale>
      <p:origin x="0" y="-20107"/>
    </p:cViewPr>
  </p:outlin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handoutMaster" Target="handoutMasters/handoutMaster1.xml"/><Relationship Id="rId58" Type="http://schemas.microsoft.com/office/2018/10/relationships/authors" Target="authors.xml"/><Relationship Id="rId5" Type="http://schemas.openxmlformats.org/officeDocument/2006/relationships/slideMaster" Target="slideMasters/slideMaster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theme" Target="theme/theme1.xml"/><Relationship Id="rId8" Type="http://schemas.openxmlformats.org/officeDocument/2006/relationships/slideMaster" Target="slideMasters/slideMaster5.xml"/><Relationship Id="rId51" Type="http://schemas.openxmlformats.org/officeDocument/2006/relationships/slide" Target="slides/slide43.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tableStyles" Target="tableStyles.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2.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https://utsacloud-my.sharepoint.com/personal/helen_you_utsa_edu/Documents/Desktop/Presentation/2026-04-29%20TxDOT%20-%20Congestion%20Relief%20Task%20Force/Natality,%202016-2024%20expanded.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idser-sv01\idser\ProductDev\2025\Social%20Media%20Posts\VizOfTheWeek\12_December\December%2015-%20Undergraduate%20Enrollment\HIgher%20Ed%20Enrollment%20data.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285024154589372E-2"/>
          <c:y val="3.4502951274275245E-2"/>
          <c:w val="0.73278196203735402"/>
          <c:h val="0.8695474778638993"/>
        </c:manualLayout>
      </c:layout>
      <c:barChart>
        <c:barDir val="col"/>
        <c:grouping val="stacked"/>
        <c:varyColors val="0"/>
        <c:ser>
          <c:idx val="0"/>
          <c:order val="0"/>
          <c:tx>
            <c:strRef>
              <c:f>Sheet1!$B$1</c:f>
              <c:strCache>
                <c:ptCount val="1"/>
                <c:pt idx="0">
                  <c:v>Natural Increase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2020-2021</c:v>
                </c:pt>
                <c:pt idx="1">
                  <c:v>2021-2022</c:v>
                </c:pt>
                <c:pt idx="2">
                  <c:v>2022-2023</c:v>
                </c:pt>
                <c:pt idx="3">
                  <c:v>2023-2024</c:v>
                </c:pt>
                <c:pt idx="4">
                  <c:v>2024-2025</c:v>
                </c:pt>
              </c:strCache>
            </c:strRef>
          </c:cat>
          <c:val>
            <c:numRef>
              <c:f>Sheet1!$B$2:$B$6</c:f>
              <c:numCache>
                <c:formatCode>General</c:formatCode>
                <c:ptCount val="5"/>
                <c:pt idx="0">
                  <c:v>259</c:v>
                </c:pt>
                <c:pt idx="1">
                  <c:v>337</c:v>
                </c:pt>
                <c:pt idx="2">
                  <c:v>435</c:v>
                </c:pt>
                <c:pt idx="3">
                  <c:v>431</c:v>
                </c:pt>
                <c:pt idx="4">
                  <c:v>432</c:v>
                </c:pt>
              </c:numCache>
            </c:numRef>
          </c:val>
          <c:extLst>
            <c:ext xmlns:c16="http://schemas.microsoft.com/office/drawing/2014/chart" uri="{C3380CC4-5D6E-409C-BE32-E72D297353CC}">
              <c16:uniqueId val="{00000000-36ED-4540-914F-DF9B5819818E}"/>
            </c:ext>
          </c:extLst>
        </c:ser>
        <c:ser>
          <c:idx val="1"/>
          <c:order val="1"/>
          <c:tx>
            <c:strRef>
              <c:f>Sheet1!$C$1</c:f>
              <c:strCache>
                <c:ptCount val="1"/>
                <c:pt idx="0">
                  <c:v>Net Domestic Migration</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2020-2021</c:v>
                </c:pt>
                <c:pt idx="1">
                  <c:v>2021-2022</c:v>
                </c:pt>
                <c:pt idx="2">
                  <c:v>2022-2023</c:v>
                </c:pt>
                <c:pt idx="3">
                  <c:v>2023-2024</c:v>
                </c:pt>
                <c:pt idx="4">
                  <c:v>2024-2025</c:v>
                </c:pt>
              </c:strCache>
            </c:strRef>
          </c:cat>
          <c:val>
            <c:numRef>
              <c:f>Sheet1!$C$2:$C$6</c:f>
              <c:numCache>
                <c:formatCode>General</c:formatCode>
                <c:ptCount val="5"/>
                <c:pt idx="0">
                  <c:v>546</c:v>
                </c:pt>
                <c:pt idx="1">
                  <c:v>600</c:v>
                </c:pt>
                <c:pt idx="2">
                  <c:v>517</c:v>
                </c:pt>
                <c:pt idx="3">
                  <c:v>236</c:v>
                </c:pt>
                <c:pt idx="4">
                  <c:v>184</c:v>
                </c:pt>
              </c:numCache>
            </c:numRef>
          </c:val>
          <c:extLst>
            <c:ext xmlns:c16="http://schemas.microsoft.com/office/drawing/2014/chart" uri="{C3380CC4-5D6E-409C-BE32-E72D297353CC}">
              <c16:uniqueId val="{00000001-36ED-4540-914F-DF9B5819818E}"/>
            </c:ext>
          </c:extLst>
        </c:ser>
        <c:ser>
          <c:idx val="2"/>
          <c:order val="2"/>
          <c:tx>
            <c:strRef>
              <c:f>Sheet1!$D$1</c:f>
              <c:strCache>
                <c:ptCount val="1"/>
                <c:pt idx="0">
                  <c:v>Net International Migration</c:v>
                </c:pt>
              </c:strCache>
            </c:strRef>
          </c:tx>
          <c:spPr>
            <a:solidFill>
              <a:srgbClr val="BA5A27"/>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2020-2021</c:v>
                </c:pt>
                <c:pt idx="1">
                  <c:v>2021-2022</c:v>
                </c:pt>
                <c:pt idx="2">
                  <c:v>2022-2023</c:v>
                </c:pt>
                <c:pt idx="3">
                  <c:v>2023-2024</c:v>
                </c:pt>
                <c:pt idx="4">
                  <c:v>2024-2025</c:v>
                </c:pt>
              </c:strCache>
            </c:strRef>
          </c:cat>
          <c:val>
            <c:numRef>
              <c:f>Sheet1!$D$2:$D$6</c:f>
              <c:numCache>
                <c:formatCode>General</c:formatCode>
                <c:ptCount val="5"/>
                <c:pt idx="0">
                  <c:v>119</c:v>
                </c:pt>
                <c:pt idx="1">
                  <c:v>543</c:v>
                </c:pt>
                <c:pt idx="2">
                  <c:v>690</c:v>
                </c:pt>
                <c:pt idx="3">
                  <c:v>972</c:v>
                </c:pt>
                <c:pt idx="4">
                  <c:v>459</c:v>
                </c:pt>
              </c:numCache>
            </c:numRef>
          </c:val>
          <c:extLst>
            <c:ext xmlns:c16="http://schemas.microsoft.com/office/drawing/2014/chart" uri="{C3380CC4-5D6E-409C-BE32-E72D297353CC}">
              <c16:uniqueId val="{00000002-36ED-4540-914F-DF9B5819818E}"/>
            </c:ext>
          </c:extLst>
        </c:ser>
        <c:dLbls>
          <c:showLegendKey val="0"/>
          <c:showVal val="0"/>
          <c:showCatName val="0"/>
          <c:showSerName val="0"/>
          <c:showPercent val="0"/>
          <c:showBubbleSize val="0"/>
        </c:dLbls>
        <c:gapWidth val="80"/>
        <c:overlap val="100"/>
        <c:axId val="862439056"/>
        <c:axId val="862437136"/>
      </c:barChart>
      <c:catAx>
        <c:axId val="862439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62437136"/>
        <c:crosses val="autoZero"/>
        <c:auto val="1"/>
        <c:lblAlgn val="ctr"/>
        <c:lblOffset val="100"/>
        <c:noMultiLvlLbl val="0"/>
      </c:catAx>
      <c:valAx>
        <c:axId val="862437136"/>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862439056"/>
        <c:crosses val="autoZero"/>
        <c:crossBetween val="between"/>
      </c:valAx>
      <c:spPr>
        <a:noFill/>
        <a:ln>
          <a:noFill/>
        </a:ln>
        <a:effectLst/>
      </c:spPr>
    </c:plotArea>
    <c:legend>
      <c:legendPos val="r"/>
      <c:layout>
        <c:manualLayout>
          <c:xMode val="edge"/>
          <c:yMode val="edge"/>
          <c:x val="0.76418292822092893"/>
          <c:y val="0.23581569348338782"/>
          <c:w val="0.2358170717790711"/>
          <c:h val="0.65069701148130765"/>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t>Texas Projected Population by Age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495966398508597"/>
          <c:y val="9.6199244298334638E-2"/>
          <c:w val="0.72425514073619324"/>
          <c:h val="0.69404293300172037"/>
        </c:manualLayout>
      </c:layout>
      <c:barChart>
        <c:barDir val="col"/>
        <c:grouping val="stacked"/>
        <c:varyColors val="0"/>
        <c:ser>
          <c:idx val="0"/>
          <c:order val="0"/>
          <c:tx>
            <c:strRef>
              <c:f>Sheet1!$B$1</c:f>
              <c:strCache>
                <c:ptCount val="1"/>
                <c:pt idx="0">
                  <c:v>&lt; 18 Years</c:v>
                </c:pt>
              </c:strCache>
            </c:strRef>
          </c:tx>
          <c:spPr>
            <a:solidFill>
              <a:schemeClr val="accent2"/>
            </a:solidFill>
            <a:ln>
              <a:noFill/>
            </a:ln>
            <a:effectLst/>
          </c:spPr>
          <c:invertIfNegative val="0"/>
          <c:dLbls>
            <c:dLbl>
              <c:idx val="0"/>
              <c:layout>
                <c:manualLayout>
                  <c:x val="0"/>
                  <c:y val="-1.125663986640938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0E1-42CB-A893-CB071AB4BB98}"/>
                </c:ext>
              </c:extLst>
            </c:dLbl>
            <c:dLbl>
              <c:idx val="1"/>
              <c:layout>
                <c:manualLayout>
                  <c:x val="-8.7159724499915627E-17"/>
                  <c:y val="-1.575929581297314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0E1-42CB-A893-CB071AB4BB98}"/>
                </c:ext>
              </c:extLst>
            </c:dLbl>
            <c:dLbl>
              <c:idx val="2"/>
              <c:layout>
                <c:manualLayout>
                  <c:x val="0"/>
                  <c:y val="-1.125663986640938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0E1-42CB-A893-CB071AB4BB98}"/>
                </c:ext>
              </c:extLst>
            </c:dLbl>
            <c:numFmt formatCode="0.0,,\ &quot;M&quot;"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2020</c:v>
                </c:pt>
                <c:pt idx="1">
                  <c:v>2040</c:v>
                </c:pt>
                <c:pt idx="2">
                  <c:v>2060</c:v>
                </c:pt>
              </c:numCache>
            </c:numRef>
          </c:cat>
          <c:val>
            <c:numRef>
              <c:f>Sheet1!$B$2:$B$4</c:f>
              <c:numCache>
                <c:formatCode>General</c:formatCode>
                <c:ptCount val="3"/>
                <c:pt idx="0">
                  <c:v>7278805</c:v>
                </c:pt>
                <c:pt idx="1">
                  <c:v>7860108</c:v>
                </c:pt>
                <c:pt idx="2">
                  <c:v>7739191</c:v>
                </c:pt>
              </c:numCache>
            </c:numRef>
          </c:val>
          <c:extLst>
            <c:ext xmlns:c16="http://schemas.microsoft.com/office/drawing/2014/chart" uri="{C3380CC4-5D6E-409C-BE32-E72D297353CC}">
              <c16:uniqueId val="{00000000-E0E1-42CB-A893-CB071AB4BB98}"/>
            </c:ext>
          </c:extLst>
        </c:ser>
        <c:ser>
          <c:idx val="1"/>
          <c:order val="1"/>
          <c:tx>
            <c:strRef>
              <c:f>Sheet1!$C$1</c:f>
              <c:strCache>
                <c:ptCount val="1"/>
                <c:pt idx="0">
                  <c:v>18 - 64 Years</c:v>
                </c:pt>
              </c:strCache>
            </c:strRef>
          </c:tx>
          <c:spPr>
            <a:solidFill>
              <a:schemeClr val="accent1">
                <a:lumMod val="50000"/>
              </a:schemeClr>
            </a:solidFill>
            <a:ln>
              <a:noFill/>
            </a:ln>
            <a:effectLst/>
          </c:spPr>
          <c:invertIfNegative val="0"/>
          <c:dLbls>
            <c:numFmt formatCode="0.0,,\ &quot;M&quot;"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2020</c:v>
                </c:pt>
                <c:pt idx="1">
                  <c:v>2040</c:v>
                </c:pt>
                <c:pt idx="2">
                  <c:v>2060</c:v>
                </c:pt>
              </c:numCache>
            </c:numRef>
          </c:cat>
          <c:val>
            <c:numRef>
              <c:f>Sheet1!$C$2:$C$4</c:f>
              <c:numCache>
                <c:formatCode>General</c:formatCode>
                <c:ptCount val="3"/>
                <c:pt idx="0">
                  <c:v>17945565</c:v>
                </c:pt>
                <c:pt idx="1">
                  <c:v>22394053</c:v>
                </c:pt>
                <c:pt idx="2">
                  <c:v>25635095</c:v>
                </c:pt>
              </c:numCache>
            </c:numRef>
          </c:val>
          <c:extLst>
            <c:ext xmlns:c16="http://schemas.microsoft.com/office/drawing/2014/chart" uri="{C3380CC4-5D6E-409C-BE32-E72D297353CC}">
              <c16:uniqueId val="{00000001-E0E1-42CB-A893-CB071AB4BB98}"/>
            </c:ext>
          </c:extLst>
        </c:ser>
        <c:ser>
          <c:idx val="2"/>
          <c:order val="2"/>
          <c:tx>
            <c:strRef>
              <c:f>Sheet1!$D$1</c:f>
              <c:strCache>
                <c:ptCount val="1"/>
                <c:pt idx="0">
                  <c:v>65+ Years</c:v>
                </c:pt>
              </c:strCache>
            </c:strRef>
          </c:tx>
          <c:spPr>
            <a:solidFill>
              <a:srgbClr val="0070C0"/>
            </a:solidFill>
            <a:ln>
              <a:noFill/>
            </a:ln>
            <a:effectLst/>
          </c:spPr>
          <c:invertIfNegative val="0"/>
          <c:dLbls>
            <c:dLbl>
              <c:idx val="0"/>
              <c:layout>
                <c:manualLayout>
                  <c:x val="0"/>
                  <c:y val="-9.1207146104981852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0E1-42CB-A893-CB071AB4BB98}"/>
                </c:ext>
              </c:extLst>
            </c:dLbl>
            <c:dLbl>
              <c:idx val="1"/>
              <c:layout>
                <c:manualLayout>
                  <c:x val="-8.7159724499915627E-17"/>
                  <c:y val="-2.473783994830813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0E1-42CB-A893-CB071AB4BB98}"/>
                </c:ext>
              </c:extLst>
            </c:dLbl>
            <c:dLbl>
              <c:idx val="2"/>
              <c:layout>
                <c:manualLayout>
                  <c:x val="0"/>
                  <c:y val="-1.849386158587446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0E1-42CB-A893-CB071AB4BB98}"/>
                </c:ext>
              </c:extLst>
            </c:dLbl>
            <c:numFmt formatCode="0.0,,\ &quot;M&quot;"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2020</c:v>
                </c:pt>
                <c:pt idx="1">
                  <c:v>2040</c:v>
                </c:pt>
                <c:pt idx="2">
                  <c:v>2060</c:v>
                </c:pt>
              </c:numCache>
            </c:numRef>
          </c:cat>
          <c:val>
            <c:numRef>
              <c:f>Sheet1!$D$2:$D$4</c:f>
              <c:numCache>
                <c:formatCode>General</c:formatCode>
                <c:ptCount val="3"/>
                <c:pt idx="0">
                  <c:v>3921135</c:v>
                </c:pt>
                <c:pt idx="1">
                  <c:v>6822099</c:v>
                </c:pt>
                <c:pt idx="2">
                  <c:v>9223762</c:v>
                </c:pt>
              </c:numCache>
            </c:numRef>
          </c:val>
          <c:extLst>
            <c:ext xmlns:c16="http://schemas.microsoft.com/office/drawing/2014/chart" uri="{C3380CC4-5D6E-409C-BE32-E72D297353CC}">
              <c16:uniqueId val="{00000002-E0E1-42CB-A893-CB071AB4BB98}"/>
            </c:ext>
          </c:extLst>
        </c:ser>
        <c:dLbls>
          <c:dLblPos val="ctr"/>
          <c:showLegendKey val="0"/>
          <c:showVal val="1"/>
          <c:showCatName val="0"/>
          <c:showSerName val="0"/>
          <c:showPercent val="0"/>
          <c:showBubbleSize val="0"/>
        </c:dLbls>
        <c:gapWidth val="60"/>
        <c:overlap val="100"/>
        <c:axId val="894142831"/>
        <c:axId val="894136111"/>
      </c:barChart>
      <c:catAx>
        <c:axId val="8941428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94136111"/>
        <c:crosses val="autoZero"/>
        <c:auto val="1"/>
        <c:lblAlgn val="ctr"/>
        <c:lblOffset val="100"/>
        <c:noMultiLvlLbl val="0"/>
      </c:catAx>
      <c:valAx>
        <c:axId val="89413611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894142831"/>
        <c:crosses val="autoZero"/>
        <c:crossBetween val="between"/>
      </c:valAx>
      <c:spPr>
        <a:noFill/>
        <a:ln>
          <a:noFill/>
        </a:ln>
        <a:effectLst/>
      </c:spPr>
    </c:plotArea>
    <c:legend>
      <c:legendPos val="l"/>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584746358822645E-2"/>
          <c:y val="3.6760211220368842E-2"/>
          <c:w val="0.67145662799272221"/>
          <c:h val="0.89461036794406956"/>
        </c:manualLayout>
      </c:layout>
      <c:lineChart>
        <c:grouping val="standard"/>
        <c:varyColors val="0"/>
        <c:ser>
          <c:idx val="0"/>
          <c:order val="0"/>
          <c:tx>
            <c:strRef>
              <c:f>Sheet1!$B$1</c:f>
              <c:strCache>
                <c:ptCount val="1"/>
                <c:pt idx="0">
                  <c:v>Hispanic or Latino</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0"/>
                  <c:y val="-1.7988169894926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476-4F01-BB87-803F5E135874}"/>
                </c:ext>
              </c:extLst>
            </c:dLbl>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361-491A-9AEB-239FC697A8DD}"/>
                </c:ext>
              </c:extLst>
            </c:dLbl>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Sheet1!$A$2:$A$19</c:f>
              <c:numCache>
                <c:formatCode>General</c:formatCode>
                <c:ptCount val="18"/>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numCache>
            </c:numRef>
          </c:cat>
          <c:val>
            <c:numRef>
              <c:f>Sheet1!$B$2:$B$19</c:f>
              <c:numCache>
                <c:formatCode>0.0</c:formatCode>
                <c:ptCount val="18"/>
                <c:pt idx="0">
                  <c:v>102.87655925287331</c:v>
                </c:pt>
                <c:pt idx="1">
                  <c:v>99.127051007800361</c:v>
                </c:pt>
                <c:pt idx="2">
                  <c:v>95.580796138821299</c:v>
                </c:pt>
                <c:pt idx="3">
                  <c:v>88.125864515213351</c:v>
                </c:pt>
                <c:pt idx="4">
                  <c:v>82.854254502854403</c:v>
                </c:pt>
                <c:pt idx="5">
                  <c:v>82.018479673935815</c:v>
                </c:pt>
                <c:pt idx="6">
                  <c:v>81.895309976060943</c:v>
                </c:pt>
                <c:pt idx="7">
                  <c:v>81.499630896791132</c:v>
                </c:pt>
                <c:pt idx="8">
                  <c:v>80.509260160695135</c:v>
                </c:pt>
                <c:pt idx="9">
                  <c:v>78.052385800329361</c:v>
                </c:pt>
                <c:pt idx="10">
                  <c:v>73.065451522602501</c:v>
                </c:pt>
                <c:pt idx="11">
                  <c:v>71.298910649405315</c:v>
                </c:pt>
                <c:pt idx="12">
                  <c:v>70.605764309679216</c:v>
                </c:pt>
                <c:pt idx="13">
                  <c:v>66.900000000000006</c:v>
                </c:pt>
                <c:pt idx="14">
                  <c:v>66.8</c:v>
                </c:pt>
                <c:pt idx="15">
                  <c:v>70.2</c:v>
                </c:pt>
                <c:pt idx="16">
                  <c:v>72.19</c:v>
                </c:pt>
                <c:pt idx="17">
                  <c:v>70.89</c:v>
                </c:pt>
              </c:numCache>
            </c:numRef>
          </c:val>
          <c:smooth val="0"/>
          <c:extLst>
            <c:ext xmlns:c16="http://schemas.microsoft.com/office/drawing/2014/chart" uri="{C3380CC4-5D6E-409C-BE32-E72D297353CC}">
              <c16:uniqueId val="{00000002-F476-4F01-BB87-803F5E135874}"/>
            </c:ext>
          </c:extLst>
        </c:ser>
        <c:ser>
          <c:idx val="1"/>
          <c:order val="1"/>
          <c:tx>
            <c:strRef>
              <c:f>Sheet1!$C$1</c:f>
              <c:strCache>
                <c:ptCount val="1"/>
                <c:pt idx="0">
                  <c:v>Asian or Pacific Islander, not Hispanic</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4.9370763418800423E-2"/>
                  <c:y val="-1.37534898126710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476-4F01-BB87-803F5E135874}"/>
                </c:ext>
              </c:extLst>
            </c:dLbl>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361-491A-9AEB-239FC697A8DD}"/>
                </c:ext>
              </c:extLst>
            </c:dLbl>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Sheet1!$A$2:$A$19</c:f>
              <c:numCache>
                <c:formatCode>General</c:formatCode>
                <c:ptCount val="18"/>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numCache>
            </c:numRef>
          </c:cat>
          <c:val>
            <c:numRef>
              <c:f>Sheet1!$C$2:$C$19</c:f>
              <c:numCache>
                <c:formatCode>0.0</c:formatCode>
                <c:ptCount val="18"/>
                <c:pt idx="0">
                  <c:v>66.856038293211853</c:v>
                </c:pt>
                <c:pt idx="1">
                  <c:v>66.528518190477783</c:v>
                </c:pt>
                <c:pt idx="2">
                  <c:v>64.676935387077421</c:v>
                </c:pt>
                <c:pt idx="3">
                  <c:v>62.798249878463793</c:v>
                </c:pt>
                <c:pt idx="4">
                  <c:v>62.849838128952229</c:v>
                </c:pt>
                <c:pt idx="5">
                  <c:v>65.79819735875428</c:v>
                </c:pt>
                <c:pt idx="6">
                  <c:v>62.683832393075853</c:v>
                </c:pt>
                <c:pt idx="7">
                  <c:v>65.356736551275802</c:v>
                </c:pt>
                <c:pt idx="8">
                  <c:v>63.998263458957403</c:v>
                </c:pt>
                <c:pt idx="9">
                  <c:v>65.383771734813052</c:v>
                </c:pt>
                <c:pt idx="10">
                  <c:v>60.888634197267493</c:v>
                </c:pt>
                <c:pt idx="11">
                  <c:v>56.516097072427407</c:v>
                </c:pt>
                <c:pt idx="12">
                  <c:v>56.352319486463323</c:v>
                </c:pt>
                <c:pt idx="13">
                  <c:v>53.3</c:v>
                </c:pt>
                <c:pt idx="14">
                  <c:v>54</c:v>
                </c:pt>
                <c:pt idx="15">
                  <c:v>54.5</c:v>
                </c:pt>
                <c:pt idx="16">
                  <c:v>53.68</c:v>
                </c:pt>
                <c:pt idx="17">
                  <c:v>51.97</c:v>
                </c:pt>
              </c:numCache>
            </c:numRef>
          </c:val>
          <c:smooth val="0"/>
          <c:extLst>
            <c:ext xmlns:c16="http://schemas.microsoft.com/office/drawing/2014/chart" uri="{C3380CC4-5D6E-409C-BE32-E72D297353CC}">
              <c16:uniqueId val="{00000005-F476-4F01-BB87-803F5E135874}"/>
            </c:ext>
          </c:extLst>
        </c:ser>
        <c:ser>
          <c:idx val="2"/>
          <c:order val="2"/>
          <c:tx>
            <c:strRef>
              <c:f>Sheet1!$D$1</c:f>
              <c:strCache>
                <c:ptCount val="1"/>
                <c:pt idx="0">
                  <c:v>Black or African American, not Hispanic</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0"/>
              <c:layout>
                <c:manualLayout>
                  <c:x val="-3.0562853544971694E-2"/>
                  <c:y val="-4.67618653630813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476-4F01-BB87-803F5E135874}"/>
                </c:ext>
              </c:extLst>
            </c:dLbl>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361-491A-9AEB-239FC697A8DD}"/>
                </c:ext>
              </c:extLst>
            </c:dLbl>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Sheet1!$A$2:$A$19</c:f>
              <c:numCache>
                <c:formatCode>General</c:formatCode>
                <c:ptCount val="18"/>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numCache>
            </c:numRef>
          </c:cat>
          <c:val>
            <c:numRef>
              <c:f>Sheet1!$D$2:$D$19</c:f>
              <c:numCache>
                <c:formatCode>0.0</c:formatCode>
                <c:ptCount val="18"/>
                <c:pt idx="0">
                  <c:v>68.941500014946342</c:v>
                </c:pt>
                <c:pt idx="1">
                  <c:v>67.694992457629624</c:v>
                </c:pt>
                <c:pt idx="2">
                  <c:v>66.248536299765803</c:v>
                </c:pt>
                <c:pt idx="3">
                  <c:v>64.513408301353408</c:v>
                </c:pt>
                <c:pt idx="4">
                  <c:v>61.769496243892291</c:v>
                </c:pt>
                <c:pt idx="5">
                  <c:v>62.154071156101033</c:v>
                </c:pt>
                <c:pt idx="6">
                  <c:v>62.733568912364333</c:v>
                </c:pt>
                <c:pt idx="7">
                  <c:v>64.039587036692225</c:v>
                </c:pt>
                <c:pt idx="8">
                  <c:v>64.906031683557998</c:v>
                </c:pt>
                <c:pt idx="9">
                  <c:v>63.965678401561668</c:v>
                </c:pt>
                <c:pt idx="10">
                  <c:v>62.324889207227407</c:v>
                </c:pt>
                <c:pt idx="11">
                  <c:v>60.856559288505757</c:v>
                </c:pt>
                <c:pt idx="12">
                  <c:v>58.796401364597877</c:v>
                </c:pt>
                <c:pt idx="13">
                  <c:v>57.1</c:v>
                </c:pt>
                <c:pt idx="14">
                  <c:v>56</c:v>
                </c:pt>
                <c:pt idx="15">
                  <c:v>55.7</c:v>
                </c:pt>
                <c:pt idx="16">
                  <c:v>53.02</c:v>
                </c:pt>
                <c:pt idx="17">
                  <c:v>48.68</c:v>
                </c:pt>
              </c:numCache>
            </c:numRef>
          </c:val>
          <c:smooth val="0"/>
          <c:extLst>
            <c:ext xmlns:c16="http://schemas.microsoft.com/office/drawing/2014/chart" uri="{C3380CC4-5D6E-409C-BE32-E72D297353CC}">
              <c16:uniqueId val="{00000008-F476-4F01-BB87-803F5E135874}"/>
            </c:ext>
          </c:extLst>
        </c:ser>
        <c:ser>
          <c:idx val="3"/>
          <c:order val="3"/>
          <c:tx>
            <c:strRef>
              <c:f>Sheet1!$E$1</c:f>
              <c:strCache>
                <c:ptCount val="1"/>
                <c:pt idx="0">
                  <c:v>White, not Hispanic</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0"/>
              <c:layout>
                <c:manualLayout>
                  <c:x val="-4.3493291583228948E-2"/>
                  <c:y val="3.57590735129444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476-4F01-BB87-803F5E135874}"/>
                </c:ext>
              </c:extLst>
            </c:dLbl>
            <c:dLbl>
              <c:idx val="17"/>
              <c:layout>
                <c:manualLayout>
                  <c:x val="-9.4039549369144514E-3"/>
                  <c:y val="-6.32660531382863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361-491A-9AEB-239FC697A8DD}"/>
                </c:ext>
              </c:extLst>
            </c:dLbl>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Sheet1!$A$2:$A$19</c:f>
              <c:numCache>
                <c:formatCode>General</c:formatCode>
                <c:ptCount val="18"/>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numCache>
            </c:numRef>
          </c:cat>
          <c:val>
            <c:numRef>
              <c:f>Sheet1!$E$2:$E$19</c:f>
              <c:numCache>
                <c:formatCode>0.0</c:formatCode>
                <c:ptCount val="18"/>
                <c:pt idx="0">
                  <c:v>63.156236330173193</c:v>
                </c:pt>
                <c:pt idx="1">
                  <c:v>63.191799334909263</c:v>
                </c:pt>
                <c:pt idx="2">
                  <c:v>62.662499024492433</c:v>
                </c:pt>
                <c:pt idx="3">
                  <c:v>61.63989591509808</c:v>
                </c:pt>
                <c:pt idx="4">
                  <c:v>61.057906285785307</c:v>
                </c:pt>
                <c:pt idx="5">
                  <c:v>61.523194108647282</c:v>
                </c:pt>
                <c:pt idx="6">
                  <c:v>61.783352283752137</c:v>
                </c:pt>
                <c:pt idx="7">
                  <c:v>63.42592884791032</c:v>
                </c:pt>
                <c:pt idx="8">
                  <c:v>62.986234980716759</c:v>
                </c:pt>
                <c:pt idx="9">
                  <c:v>61.355769594228519</c:v>
                </c:pt>
                <c:pt idx="10">
                  <c:v>58.445453031575532</c:v>
                </c:pt>
                <c:pt idx="11">
                  <c:v>57.381791027319309</c:v>
                </c:pt>
                <c:pt idx="12">
                  <c:v>56.737267788544237</c:v>
                </c:pt>
                <c:pt idx="13">
                  <c:v>54.9</c:v>
                </c:pt>
                <c:pt idx="14">
                  <c:v>56.5</c:v>
                </c:pt>
                <c:pt idx="15">
                  <c:v>55.4</c:v>
                </c:pt>
                <c:pt idx="16">
                  <c:v>53.48</c:v>
                </c:pt>
                <c:pt idx="17">
                  <c:v>53.12</c:v>
                </c:pt>
              </c:numCache>
            </c:numRef>
          </c:val>
          <c:smooth val="0"/>
          <c:extLst>
            <c:ext xmlns:c16="http://schemas.microsoft.com/office/drawing/2014/chart" uri="{C3380CC4-5D6E-409C-BE32-E72D297353CC}">
              <c16:uniqueId val="{0000000B-F476-4F01-BB87-803F5E135874}"/>
            </c:ext>
          </c:extLst>
        </c:ser>
        <c:dLbls>
          <c:showLegendKey val="0"/>
          <c:showVal val="0"/>
          <c:showCatName val="0"/>
          <c:showSerName val="0"/>
          <c:showPercent val="0"/>
          <c:showBubbleSize val="0"/>
        </c:dLbls>
        <c:marker val="1"/>
        <c:smooth val="0"/>
        <c:axId val="809426960"/>
        <c:axId val="792979712"/>
      </c:lineChart>
      <c:catAx>
        <c:axId val="80942696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in"/>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792979712"/>
        <c:crosses val="autoZero"/>
        <c:auto val="1"/>
        <c:lblAlgn val="ctr"/>
        <c:lblOffset val="100"/>
        <c:noMultiLvlLbl val="0"/>
      </c:catAx>
      <c:valAx>
        <c:axId val="792979712"/>
        <c:scaling>
          <c:orientation val="minMax"/>
          <c:max val="105"/>
          <c:min val="45"/>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1" i="0" u="none" strike="noStrike" kern="1200" baseline="0">
                    <a:solidFill>
                      <a:schemeClr val="tx1">
                        <a:lumMod val="65000"/>
                        <a:lumOff val="35000"/>
                      </a:schemeClr>
                    </a:solidFill>
                    <a:latin typeface="+mn-lt"/>
                    <a:ea typeface="+mn-ea"/>
                    <a:cs typeface="+mn-cs"/>
                  </a:defRPr>
                </a:pPr>
                <a:r>
                  <a:rPr lang="en-US"/>
                  <a:t>Births per 1,000 women aged 15-44 years</a:t>
                </a:r>
              </a:p>
            </c:rich>
          </c:tx>
          <c:layout>
            <c:manualLayout>
              <c:xMode val="edge"/>
              <c:yMode val="edge"/>
              <c:x val="1.5621409455014749E-2"/>
              <c:y val="0.16505314045237068"/>
            </c:manualLayout>
          </c:layout>
          <c:overlay val="0"/>
          <c:spPr>
            <a:noFill/>
            <a:ln>
              <a:noFill/>
            </a:ln>
            <a:effectLst/>
          </c:spPr>
          <c:txPr>
            <a:bodyPr rot="-5400000" spcFirstLastPara="1" vertOverflow="ellipsis" vert="horz" wrap="square" anchor="ctr" anchorCtr="1"/>
            <a:lstStyle/>
            <a:p>
              <a:pPr>
                <a:defRPr sz="1330" b="1"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crossAx val="809426960"/>
        <c:crosses val="autoZero"/>
        <c:crossBetween val="between"/>
      </c:valAx>
      <c:spPr>
        <a:noFill/>
        <a:ln>
          <a:noFill/>
        </a:ln>
        <a:effectLst/>
      </c:spPr>
    </c:plotArea>
    <c:legend>
      <c:legendPos val="r"/>
      <c:layout>
        <c:manualLayout>
          <c:xMode val="edge"/>
          <c:yMode val="edge"/>
          <c:x val="0.79771954092779829"/>
          <c:y val="0.34325071853862127"/>
          <c:w val="0.19535365025710469"/>
          <c:h val="0.60626790931793517"/>
        </c:manualLayout>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1"/>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ByAgrp!$B$2</c:f>
              <c:strCache>
                <c:ptCount val="1"/>
                <c:pt idx="0">
                  <c:v>2009</c:v>
                </c:pt>
              </c:strCache>
            </c:strRef>
          </c:tx>
          <c:spPr>
            <a:solidFill>
              <a:schemeClr val="accent2"/>
            </a:solidFill>
            <a:ln>
              <a:noFill/>
            </a:ln>
            <a:effectLst/>
          </c:spPr>
          <c:invertIfNegative val="0"/>
          <c:dPt>
            <c:idx val="1"/>
            <c:invertIfNegative val="0"/>
            <c:bubble3D val="0"/>
            <c:spPr>
              <a:solidFill>
                <a:schemeClr val="accent2"/>
              </a:solidFill>
              <a:ln>
                <a:solidFill>
                  <a:schemeClr val="accent3">
                    <a:lumMod val="60000"/>
                    <a:lumOff val="40000"/>
                  </a:schemeClr>
                </a:solidFill>
              </a:ln>
              <a:effectLst/>
            </c:spPr>
            <c:extLst>
              <c:ext xmlns:c16="http://schemas.microsoft.com/office/drawing/2014/chart" uri="{C3380CC4-5D6E-409C-BE32-E72D297353CC}">
                <c16:uniqueId val="{00000001-8B39-4411-9137-A54A9BB0F548}"/>
              </c:ext>
            </c:extLst>
          </c:dPt>
          <c:cat>
            <c:strRef>
              <c:f>ByAgrp!$A$3:$A$8</c:f>
              <c:strCache>
                <c:ptCount val="6"/>
                <c:pt idx="0">
                  <c:v>15-19</c:v>
                </c:pt>
                <c:pt idx="1">
                  <c:v>20-24</c:v>
                </c:pt>
                <c:pt idx="2">
                  <c:v>25-29</c:v>
                </c:pt>
                <c:pt idx="3">
                  <c:v>30-34</c:v>
                </c:pt>
                <c:pt idx="4">
                  <c:v>35-39</c:v>
                </c:pt>
                <c:pt idx="5">
                  <c:v>40-44</c:v>
                </c:pt>
              </c:strCache>
            </c:strRef>
          </c:cat>
          <c:val>
            <c:numRef>
              <c:f>ByAgrp!$B$3:$B$8</c:f>
              <c:numCache>
                <c:formatCode>General</c:formatCode>
                <c:ptCount val="6"/>
                <c:pt idx="0">
                  <c:v>57.9</c:v>
                </c:pt>
                <c:pt idx="1">
                  <c:v>122.8</c:v>
                </c:pt>
                <c:pt idx="2">
                  <c:v>121.32</c:v>
                </c:pt>
                <c:pt idx="3">
                  <c:v>96.04</c:v>
                </c:pt>
                <c:pt idx="4">
                  <c:v>44.54</c:v>
                </c:pt>
                <c:pt idx="5">
                  <c:v>9.7200000000000006</c:v>
                </c:pt>
              </c:numCache>
            </c:numRef>
          </c:val>
          <c:extLst>
            <c:ext xmlns:c16="http://schemas.microsoft.com/office/drawing/2014/chart" uri="{C3380CC4-5D6E-409C-BE32-E72D297353CC}">
              <c16:uniqueId val="{00000002-8B39-4411-9137-A54A9BB0F548}"/>
            </c:ext>
          </c:extLst>
        </c:ser>
        <c:ser>
          <c:idx val="2"/>
          <c:order val="2"/>
          <c:tx>
            <c:strRef>
              <c:f>ByAgrp!$D$2</c:f>
              <c:strCache>
                <c:ptCount val="1"/>
                <c:pt idx="0">
                  <c:v>2024</c:v>
                </c:pt>
              </c:strCache>
            </c:strRef>
          </c:tx>
          <c:spPr>
            <a:solidFill>
              <a:schemeClr val="accent1"/>
            </a:solidFill>
            <a:ln>
              <a:noFill/>
            </a:ln>
            <a:effectLst/>
          </c:spPr>
          <c:invertIfNegative val="0"/>
          <c:cat>
            <c:strRef>
              <c:f>ByAgrp!$A$3:$A$8</c:f>
              <c:strCache>
                <c:ptCount val="6"/>
                <c:pt idx="0">
                  <c:v>15-19</c:v>
                </c:pt>
                <c:pt idx="1">
                  <c:v>20-24</c:v>
                </c:pt>
                <c:pt idx="2">
                  <c:v>25-29</c:v>
                </c:pt>
                <c:pt idx="3">
                  <c:v>30-34</c:v>
                </c:pt>
                <c:pt idx="4">
                  <c:v>35-39</c:v>
                </c:pt>
                <c:pt idx="5">
                  <c:v>40-44</c:v>
                </c:pt>
              </c:strCache>
            </c:strRef>
          </c:cat>
          <c:val>
            <c:numRef>
              <c:f>ByAgrp!$D$3:$D$8</c:f>
              <c:numCache>
                <c:formatCode>General</c:formatCode>
                <c:ptCount val="6"/>
                <c:pt idx="0">
                  <c:v>18.47</c:v>
                </c:pt>
                <c:pt idx="1">
                  <c:v>72.39</c:v>
                </c:pt>
                <c:pt idx="2">
                  <c:v>102.16</c:v>
                </c:pt>
                <c:pt idx="3">
                  <c:v>96.03</c:v>
                </c:pt>
                <c:pt idx="4">
                  <c:v>51.61</c:v>
                </c:pt>
                <c:pt idx="5">
                  <c:v>12.01</c:v>
                </c:pt>
              </c:numCache>
            </c:numRef>
          </c:val>
          <c:extLst>
            <c:ext xmlns:c16="http://schemas.microsoft.com/office/drawing/2014/chart" uri="{C3380CC4-5D6E-409C-BE32-E72D297353CC}">
              <c16:uniqueId val="{00000003-8B39-4411-9137-A54A9BB0F548}"/>
            </c:ext>
          </c:extLst>
        </c:ser>
        <c:dLbls>
          <c:showLegendKey val="0"/>
          <c:showVal val="0"/>
          <c:showCatName val="0"/>
          <c:showSerName val="0"/>
          <c:showPercent val="0"/>
          <c:showBubbleSize val="0"/>
        </c:dLbls>
        <c:gapWidth val="219"/>
        <c:axId val="1394429407"/>
        <c:axId val="1394439487"/>
        <c:extLst>
          <c:ext xmlns:c15="http://schemas.microsoft.com/office/drawing/2012/chart" uri="{02D57815-91ED-43cb-92C2-25804820EDAC}">
            <c15:filteredBarSeries>
              <c15:ser>
                <c:idx val="1"/>
                <c:order val="1"/>
                <c:tx>
                  <c:strRef>
                    <c:extLst>
                      <c:ext uri="{02D57815-91ED-43cb-92C2-25804820EDAC}">
                        <c15:formulaRef>
                          <c15:sqref>ByAgrp!$C$2</c15:sqref>
                        </c15:formulaRef>
                      </c:ext>
                    </c:extLst>
                    <c:strCache>
                      <c:ptCount val="1"/>
                      <c:pt idx="0">
                        <c:v>2019</c:v>
                      </c:pt>
                    </c:strCache>
                  </c:strRef>
                </c:tx>
                <c:spPr>
                  <a:solidFill>
                    <a:schemeClr val="accent2"/>
                  </a:solidFill>
                  <a:ln>
                    <a:noFill/>
                  </a:ln>
                  <a:effectLst/>
                </c:spPr>
                <c:invertIfNegative val="0"/>
                <c:cat>
                  <c:strRef>
                    <c:extLst>
                      <c:ext uri="{02D57815-91ED-43cb-92C2-25804820EDAC}">
                        <c15:formulaRef>
                          <c15:sqref>ByAgrp!$A$3:$A$8</c15:sqref>
                        </c15:formulaRef>
                      </c:ext>
                    </c:extLst>
                    <c:strCache>
                      <c:ptCount val="6"/>
                      <c:pt idx="0">
                        <c:v>15-19</c:v>
                      </c:pt>
                      <c:pt idx="1">
                        <c:v>20-24</c:v>
                      </c:pt>
                      <c:pt idx="2">
                        <c:v>25-29</c:v>
                      </c:pt>
                      <c:pt idx="3">
                        <c:v>30-34</c:v>
                      </c:pt>
                      <c:pt idx="4">
                        <c:v>35-39</c:v>
                      </c:pt>
                      <c:pt idx="5">
                        <c:v>40-44</c:v>
                      </c:pt>
                    </c:strCache>
                  </c:strRef>
                </c:cat>
                <c:val>
                  <c:numRef>
                    <c:extLst>
                      <c:ext uri="{02D57815-91ED-43cb-92C2-25804820EDAC}">
                        <c15:formulaRef>
                          <c15:sqref>ByAgrp!$C$3:$C$8</c15:sqref>
                        </c15:formulaRef>
                      </c:ext>
                    </c:extLst>
                    <c:numCache>
                      <c:formatCode>General</c:formatCode>
                      <c:ptCount val="6"/>
                      <c:pt idx="0">
                        <c:v>23.99</c:v>
                      </c:pt>
                      <c:pt idx="1">
                        <c:v>84.44</c:v>
                      </c:pt>
                      <c:pt idx="2">
                        <c:v>103.49</c:v>
                      </c:pt>
                      <c:pt idx="3">
                        <c:v>96.23</c:v>
                      </c:pt>
                      <c:pt idx="4">
                        <c:v>49.18</c:v>
                      </c:pt>
                      <c:pt idx="5">
                        <c:v>11.2</c:v>
                      </c:pt>
                    </c:numCache>
                  </c:numRef>
                </c:val>
                <c:extLst>
                  <c:ext xmlns:c16="http://schemas.microsoft.com/office/drawing/2014/chart" uri="{C3380CC4-5D6E-409C-BE32-E72D297353CC}">
                    <c16:uniqueId val="{00000004-8B39-4411-9137-A54A9BB0F548}"/>
                  </c:ext>
                </c:extLst>
              </c15:ser>
            </c15:filteredBarSeries>
          </c:ext>
        </c:extLst>
      </c:barChart>
      <c:catAx>
        <c:axId val="1394429407"/>
        <c:scaling>
          <c:orientation val="minMax"/>
        </c:scaling>
        <c:delete val="0"/>
        <c:axPos val="b"/>
        <c:title>
          <c:tx>
            <c:rich>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en-US" sz="1800"/>
                  <a:t>Age</a:t>
                </a:r>
                <a:r>
                  <a:rPr lang="en-US" sz="1800" baseline="0"/>
                  <a:t> of Mother</a:t>
                </a:r>
                <a:endParaRPr lang="en-US" sz="1800"/>
              </a:p>
            </c:rich>
          </c:tx>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394439487"/>
        <c:crosses val="autoZero"/>
        <c:auto val="1"/>
        <c:lblAlgn val="ctr"/>
        <c:lblOffset val="100"/>
        <c:noMultiLvlLbl val="0"/>
      </c:catAx>
      <c:valAx>
        <c:axId val="13944394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394429407"/>
        <c:crosses val="autoZero"/>
        <c:crossBetween val="between"/>
      </c:valAx>
      <c:spPr>
        <a:noFill/>
        <a:ln>
          <a:noFill/>
        </a:ln>
        <a:effectLst/>
      </c:spPr>
    </c:plotArea>
    <c:legend>
      <c:legendPos val="r"/>
      <c:layout>
        <c:manualLayout>
          <c:xMode val="edge"/>
          <c:yMode val="edge"/>
          <c:x val="0.9286784831583077"/>
          <c:y val="0.38205083470116147"/>
          <c:w val="6.128937545040359E-2"/>
          <c:h val="0.1067304969088909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b="1"/>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557754025618838E-2"/>
          <c:y val="4.6172934893344272E-2"/>
          <c:w val="0.91644224597438118"/>
          <c:h val="0.87330170014411668"/>
        </c:manualLayout>
      </c:layout>
      <c:lineChart>
        <c:grouping val="standard"/>
        <c:varyColors val="0"/>
        <c:ser>
          <c:idx val="0"/>
          <c:order val="0"/>
          <c:tx>
            <c:strRef>
              <c:f>Sheet1!$B$1</c:f>
              <c:strCache>
                <c:ptCount val="1"/>
                <c:pt idx="0">
                  <c:v>Median Household Income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5.8439338547758159E-2"/>
                  <c:y val="-0.132360467598809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9C5-4B27-B503-F1AF9F7F8F57}"/>
                </c:ext>
              </c:extLst>
            </c:dLbl>
            <c:dLbl>
              <c:idx val="1"/>
              <c:layout>
                <c:manualLayout>
                  <c:x val="-5.8439338547758159E-2"/>
                  <c:y val="-0.11776725176652601"/>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9C5-4B27-B503-F1AF9F7F8F57}"/>
                </c:ext>
              </c:extLst>
            </c:dLbl>
            <c:dLbl>
              <c:idx val="2"/>
              <c:layout>
                <c:manualLayout>
                  <c:x val="-5.9781845750785094E-2"/>
                  <c:y val="-0.11192996543361271"/>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9C5-4B27-B503-F1AF9F7F8F57}"/>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Sheet1!$A$2:$A$4</c:f>
              <c:numCache>
                <c:formatCode>General</c:formatCode>
                <c:ptCount val="3"/>
                <c:pt idx="0">
                  <c:v>2013</c:v>
                </c:pt>
                <c:pt idx="1">
                  <c:v>2018</c:v>
                </c:pt>
                <c:pt idx="2">
                  <c:v>2023</c:v>
                </c:pt>
              </c:numCache>
            </c:numRef>
          </c:cat>
          <c:val>
            <c:numRef>
              <c:f>Sheet1!$B$2:$B$4</c:f>
              <c:numCache>
                <c:formatCode>_("$"* #,##0_);_("$"* \(#,##0\);_("$"* "-"??_);_(@_)</c:formatCode>
                <c:ptCount val="3"/>
                <c:pt idx="0">
                  <c:v>67925.752046783629</c:v>
                </c:pt>
                <c:pt idx="1">
                  <c:v>73802.789758872939</c:v>
                </c:pt>
                <c:pt idx="2">
                  <c:v>75780</c:v>
                </c:pt>
              </c:numCache>
            </c:numRef>
          </c:val>
          <c:smooth val="0"/>
          <c:extLst>
            <c:ext xmlns:c16="http://schemas.microsoft.com/office/drawing/2014/chart" uri="{C3380CC4-5D6E-409C-BE32-E72D297353CC}">
              <c16:uniqueId val="{00000000-09C5-4B27-B503-F1AF9F7F8F57}"/>
            </c:ext>
          </c:extLst>
        </c:ser>
        <c:ser>
          <c:idx val="1"/>
          <c:order val="1"/>
          <c:tx>
            <c:strRef>
              <c:f>Sheet1!$C$1</c:f>
              <c:strCache>
                <c:ptCount val="1"/>
                <c:pt idx="0">
                  <c:v>Median Homevalue </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6.5158639953521766E-2"/>
                  <c:y val="-0.10025539276778608"/>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9C5-4B27-B503-F1AF9F7F8F57}"/>
                </c:ext>
              </c:extLst>
            </c:dLbl>
            <c:dLbl>
              <c:idx val="1"/>
              <c:layout>
                <c:manualLayout>
                  <c:x val="-6.5158639953521863E-2"/>
                  <c:y val="-0.10317403593424276"/>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9C5-4B27-B503-F1AF9F7F8F57}"/>
                </c:ext>
              </c:extLst>
            </c:dLbl>
            <c:dLbl>
              <c:idx val="2"/>
              <c:layout>
                <c:manualLayout>
                  <c:x val="-6.9186161562602377E-2"/>
                  <c:y val="-8.858082010195947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9C5-4B27-B503-F1AF9F7F8F57}"/>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Sheet1!$A$2:$A$4</c:f>
              <c:numCache>
                <c:formatCode>General</c:formatCode>
                <c:ptCount val="3"/>
                <c:pt idx="0">
                  <c:v>2013</c:v>
                </c:pt>
                <c:pt idx="1">
                  <c:v>2018</c:v>
                </c:pt>
                <c:pt idx="2">
                  <c:v>2023</c:v>
                </c:pt>
              </c:numCache>
            </c:numRef>
          </c:cat>
          <c:val>
            <c:numRef>
              <c:f>Sheet1!$C$2:$C$4</c:f>
              <c:numCache>
                <c:formatCode>_("$"* #,##0_);_("$"* \(#,##0\);_("$"* "-"??_);_(@_)</c:formatCode>
                <c:ptCount val="3"/>
                <c:pt idx="0">
                  <c:v>173414.03508771933</c:v>
                </c:pt>
                <c:pt idx="1">
                  <c:v>226415.06366838256</c:v>
                </c:pt>
                <c:pt idx="2">
                  <c:v>296900</c:v>
                </c:pt>
              </c:numCache>
            </c:numRef>
          </c:val>
          <c:smooth val="0"/>
          <c:extLst>
            <c:ext xmlns:c16="http://schemas.microsoft.com/office/drawing/2014/chart" uri="{C3380CC4-5D6E-409C-BE32-E72D297353CC}">
              <c16:uniqueId val="{00000001-09C5-4B27-B503-F1AF9F7F8F57}"/>
            </c:ext>
          </c:extLst>
        </c:ser>
        <c:dLbls>
          <c:showLegendKey val="0"/>
          <c:showVal val="0"/>
          <c:showCatName val="0"/>
          <c:showSerName val="0"/>
          <c:showPercent val="0"/>
          <c:showBubbleSize val="0"/>
        </c:dLbls>
        <c:marker val="1"/>
        <c:smooth val="0"/>
        <c:axId val="1583082240"/>
        <c:axId val="1583081760"/>
      </c:lineChart>
      <c:catAx>
        <c:axId val="1583082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583081760"/>
        <c:crosses val="autoZero"/>
        <c:auto val="1"/>
        <c:lblAlgn val="ctr"/>
        <c:lblOffset val="100"/>
        <c:noMultiLvlLbl val="0"/>
      </c:catAx>
      <c:valAx>
        <c:axId val="1583081760"/>
        <c:scaling>
          <c:orientation val="minMax"/>
        </c:scaling>
        <c:delete val="0"/>
        <c:axPos val="l"/>
        <c:majorGridlines>
          <c:spPr>
            <a:ln w="19050" cap="flat" cmpd="sng" algn="ctr">
              <a:solidFill>
                <a:schemeClr val="tx1">
                  <a:lumMod val="15000"/>
                  <a:lumOff val="85000"/>
                </a:schemeClr>
              </a:solidFill>
              <a:round/>
            </a:ln>
            <a:effectLst/>
          </c:spPr>
        </c:majorGridlines>
        <c:numFmt formatCode="#,##0,\K"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58308224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$500 to $999</c:v>
                </c:pt>
                <c:pt idx="1">
                  <c:v>$1,000 to $1,499</c:v>
                </c:pt>
                <c:pt idx="2">
                  <c:v>$1,500 to $1,999</c:v>
                </c:pt>
                <c:pt idx="3">
                  <c:v>$2,000 to $2,499</c:v>
                </c:pt>
                <c:pt idx="4">
                  <c:v>$2,500 to $2,999</c:v>
                </c:pt>
                <c:pt idx="5">
                  <c:v>$3,000 or more</c:v>
                </c:pt>
              </c:strCache>
            </c:strRef>
          </c:cat>
          <c:val>
            <c:numRef>
              <c:f>Sheet1!$B$2:$B$7</c:f>
              <c:numCache>
                <c:formatCode>0.0%</c:formatCode>
                <c:ptCount val="6"/>
                <c:pt idx="0">
                  <c:v>6.3E-2</c:v>
                </c:pt>
                <c:pt idx="1">
                  <c:v>0.17799999999999999</c:v>
                </c:pt>
                <c:pt idx="2">
                  <c:v>0.23499999999999999</c:v>
                </c:pt>
                <c:pt idx="3">
                  <c:v>0.192</c:v>
                </c:pt>
                <c:pt idx="4">
                  <c:v>0.126</c:v>
                </c:pt>
                <c:pt idx="5">
                  <c:v>0.20200000000000001</c:v>
                </c:pt>
              </c:numCache>
            </c:numRef>
          </c:val>
          <c:extLst>
            <c:ext xmlns:c16="http://schemas.microsoft.com/office/drawing/2014/chart" uri="{C3380CC4-5D6E-409C-BE32-E72D297353CC}">
              <c16:uniqueId val="{00000000-53F0-4900-94BF-A2B87EF8B8FA}"/>
            </c:ext>
          </c:extLst>
        </c:ser>
        <c:ser>
          <c:idx val="1"/>
          <c:order val="1"/>
          <c:tx>
            <c:strRef>
              <c:f>Sheet1!$C$1</c:f>
              <c:strCache>
                <c:ptCount val="1"/>
                <c:pt idx="0">
                  <c:v>2024</c:v>
                </c:pt>
              </c:strCache>
            </c:strRef>
          </c:tx>
          <c:spPr>
            <a:solidFill>
              <a:srgbClr val="FF5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$500 to $999</c:v>
                </c:pt>
                <c:pt idx="1">
                  <c:v>$1,000 to $1,499</c:v>
                </c:pt>
                <c:pt idx="2">
                  <c:v>$1,500 to $1,999</c:v>
                </c:pt>
                <c:pt idx="3">
                  <c:v>$2,000 to $2,499</c:v>
                </c:pt>
                <c:pt idx="4">
                  <c:v>$2,500 to $2,999</c:v>
                </c:pt>
                <c:pt idx="5">
                  <c:v>$3,000 or more</c:v>
                </c:pt>
              </c:strCache>
            </c:strRef>
          </c:cat>
          <c:val>
            <c:numRef>
              <c:f>Sheet1!$C$2:$C$7</c:f>
              <c:numCache>
                <c:formatCode>0.0%</c:formatCode>
                <c:ptCount val="6"/>
                <c:pt idx="0">
                  <c:v>5.6000000000000001E-2</c:v>
                </c:pt>
                <c:pt idx="1">
                  <c:v>0.157</c:v>
                </c:pt>
                <c:pt idx="2">
                  <c:v>0.20599999999999999</c:v>
                </c:pt>
                <c:pt idx="3">
                  <c:v>0.18</c:v>
                </c:pt>
                <c:pt idx="4">
                  <c:v>0.126</c:v>
                </c:pt>
                <c:pt idx="5">
                  <c:v>0.27</c:v>
                </c:pt>
              </c:numCache>
            </c:numRef>
          </c:val>
          <c:extLst>
            <c:ext xmlns:c16="http://schemas.microsoft.com/office/drawing/2014/chart" uri="{C3380CC4-5D6E-409C-BE32-E72D297353CC}">
              <c16:uniqueId val="{00000001-53F0-4900-94BF-A2B87EF8B8FA}"/>
            </c:ext>
          </c:extLst>
        </c:ser>
        <c:dLbls>
          <c:showLegendKey val="0"/>
          <c:showVal val="0"/>
          <c:showCatName val="0"/>
          <c:showSerName val="0"/>
          <c:showPercent val="0"/>
          <c:showBubbleSize val="0"/>
        </c:dLbls>
        <c:gapWidth val="219"/>
        <c:overlap val="-27"/>
        <c:axId val="1550174559"/>
        <c:axId val="1550175519"/>
      </c:barChart>
      <c:catAx>
        <c:axId val="15501745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550175519"/>
        <c:crosses val="autoZero"/>
        <c:auto val="1"/>
        <c:lblAlgn val="ctr"/>
        <c:lblOffset val="100"/>
        <c:noMultiLvlLbl val="0"/>
      </c:catAx>
      <c:valAx>
        <c:axId val="1550175519"/>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501745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Sheet1!$A$9</c:f>
              <c:strCache>
                <c:ptCount val="1"/>
                <c:pt idx="0">
                  <c:v>NH White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Sheet1!$B$9</c:f>
              <c:numCache>
                <c:formatCode>0.0%</c:formatCode>
                <c:ptCount val="1"/>
                <c:pt idx="0">
                  <c:v>9.0999999999999998E-2</c:v>
                </c:pt>
              </c:numCache>
            </c:numRef>
          </c:val>
          <c:extLst>
            <c:ext xmlns:c16="http://schemas.microsoft.com/office/drawing/2014/chart" uri="{C3380CC4-5D6E-409C-BE32-E72D297353CC}">
              <c16:uniqueId val="{00000000-565D-4570-A268-C7F08CA97B6E}"/>
            </c:ext>
          </c:extLst>
        </c:ser>
        <c:ser>
          <c:idx val="1"/>
          <c:order val="1"/>
          <c:tx>
            <c:strRef>
              <c:f>Sheet1!$A$10</c:f>
              <c:strCache>
                <c:ptCount val="1"/>
                <c:pt idx="0">
                  <c:v>NH Asian</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Sheet1!$B$10</c:f>
              <c:numCache>
                <c:formatCode>0.0%</c:formatCode>
                <c:ptCount val="1"/>
                <c:pt idx="0">
                  <c:v>8.4000000000000005E-2</c:v>
                </c:pt>
              </c:numCache>
            </c:numRef>
          </c:val>
          <c:extLst>
            <c:ext xmlns:c16="http://schemas.microsoft.com/office/drawing/2014/chart" uri="{C3380CC4-5D6E-409C-BE32-E72D297353CC}">
              <c16:uniqueId val="{00000001-565D-4570-A268-C7F08CA97B6E}"/>
            </c:ext>
          </c:extLst>
        </c:ser>
        <c:ser>
          <c:idx val="2"/>
          <c:order val="2"/>
          <c:tx>
            <c:strRef>
              <c:f>Sheet1!$A$11</c:f>
              <c:strCache>
                <c:ptCount val="1"/>
                <c:pt idx="0">
                  <c:v>NH Black</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Sheet1!$B$11</c:f>
              <c:numCache>
                <c:formatCode>0.0%</c:formatCode>
                <c:ptCount val="1"/>
                <c:pt idx="0">
                  <c:v>0.14099999999999999</c:v>
                </c:pt>
              </c:numCache>
            </c:numRef>
          </c:val>
          <c:extLst>
            <c:ext xmlns:c16="http://schemas.microsoft.com/office/drawing/2014/chart" uri="{C3380CC4-5D6E-409C-BE32-E72D297353CC}">
              <c16:uniqueId val="{00000002-565D-4570-A268-C7F08CA97B6E}"/>
            </c:ext>
          </c:extLst>
        </c:ser>
        <c:ser>
          <c:idx val="3"/>
          <c:order val="3"/>
          <c:tx>
            <c:strRef>
              <c:f>Sheet1!$A$12</c:f>
              <c:strCache>
                <c:ptCount val="1"/>
                <c:pt idx="0">
                  <c:v>Hispanic</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Sheet1!$B$12</c:f>
              <c:numCache>
                <c:formatCode>0.0%</c:formatCode>
                <c:ptCount val="1"/>
                <c:pt idx="0">
                  <c:v>0.26400000000000001</c:v>
                </c:pt>
              </c:numCache>
            </c:numRef>
          </c:val>
          <c:extLst>
            <c:ext xmlns:c16="http://schemas.microsoft.com/office/drawing/2014/chart" uri="{C3380CC4-5D6E-409C-BE32-E72D297353CC}">
              <c16:uniqueId val="{00000003-565D-4570-A268-C7F08CA97B6E}"/>
            </c:ext>
          </c:extLst>
        </c:ser>
        <c:ser>
          <c:idx val="4"/>
          <c:order val="4"/>
          <c:tx>
            <c:strRef>
              <c:f>Sheet1!$A$13</c:f>
              <c:strCache>
                <c:ptCount val="1"/>
                <c:pt idx="0">
                  <c:v>Two or more races</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Sheet1!$B$13</c:f>
              <c:numCache>
                <c:formatCode>0.0%</c:formatCode>
                <c:ptCount val="1"/>
                <c:pt idx="0">
                  <c:v>0.24099999999999999</c:v>
                </c:pt>
              </c:numCache>
            </c:numRef>
          </c:val>
          <c:extLst>
            <c:ext xmlns:c16="http://schemas.microsoft.com/office/drawing/2014/chart" uri="{C3380CC4-5D6E-409C-BE32-E72D297353CC}">
              <c16:uniqueId val="{00000004-565D-4570-A268-C7F08CA97B6E}"/>
            </c:ext>
          </c:extLst>
        </c:ser>
        <c:dLbls>
          <c:dLblPos val="outEnd"/>
          <c:showLegendKey val="0"/>
          <c:showVal val="1"/>
          <c:showCatName val="0"/>
          <c:showSerName val="0"/>
          <c:showPercent val="0"/>
          <c:showBubbleSize val="0"/>
        </c:dLbls>
        <c:gapWidth val="219"/>
        <c:overlap val="-27"/>
        <c:axId val="1492372032"/>
        <c:axId val="1492369152"/>
      </c:barChart>
      <c:catAx>
        <c:axId val="1492372032"/>
        <c:scaling>
          <c:orientation val="minMax"/>
        </c:scaling>
        <c:delete val="1"/>
        <c:axPos val="b"/>
        <c:numFmt formatCode="General" sourceLinked="1"/>
        <c:majorTickMark val="none"/>
        <c:minorTickMark val="none"/>
        <c:tickLblPos val="nextTo"/>
        <c:crossAx val="1492369152"/>
        <c:crosses val="autoZero"/>
        <c:auto val="1"/>
        <c:lblAlgn val="ctr"/>
        <c:lblOffset val="100"/>
        <c:noMultiLvlLbl val="0"/>
      </c:catAx>
      <c:valAx>
        <c:axId val="149236915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4923720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'VoW data'!$A$2</c:f>
              <c:strCache>
                <c:ptCount val="1"/>
                <c:pt idx="0">
                  <c:v>2014</c:v>
                </c:pt>
              </c:strCache>
            </c:strRef>
          </c:tx>
          <c:spPr>
            <a:solidFill>
              <a:schemeClr val="accent1"/>
            </a:solidFill>
            <a:ln>
              <a:noFill/>
            </a:ln>
            <a:effectLst/>
          </c:spPr>
          <c:invertIfNegative val="0"/>
          <c:cat>
            <c:strRef>
              <c:f>'VoW data'!$B$1:$G$1</c:f>
              <c:strCache>
                <c:ptCount val="6"/>
                <c:pt idx="0">
                  <c:v>California</c:v>
                </c:pt>
                <c:pt idx="1">
                  <c:v>New York</c:v>
                </c:pt>
                <c:pt idx="2">
                  <c:v>Florida</c:v>
                </c:pt>
                <c:pt idx="3">
                  <c:v>Illinois</c:v>
                </c:pt>
                <c:pt idx="4">
                  <c:v>Utah</c:v>
                </c:pt>
                <c:pt idx="5">
                  <c:v>Texas</c:v>
                </c:pt>
              </c:strCache>
            </c:strRef>
          </c:cat>
          <c:val>
            <c:numRef>
              <c:f>'VoW data'!$B$2:$G$2</c:f>
              <c:numCache>
                <c:formatCode>#,##0</c:formatCode>
                <c:ptCount val="6"/>
                <c:pt idx="0">
                  <c:v>2694117</c:v>
                </c:pt>
                <c:pt idx="1">
                  <c:v>1175072</c:v>
                </c:pt>
                <c:pt idx="2">
                  <c:v>1142524</c:v>
                </c:pt>
                <c:pt idx="3">
                  <c:v>746794</c:v>
                </c:pt>
                <c:pt idx="4">
                  <c:v>212352</c:v>
                </c:pt>
                <c:pt idx="5">
                  <c:v>1526401</c:v>
                </c:pt>
              </c:numCache>
            </c:numRef>
          </c:val>
          <c:extLst>
            <c:ext xmlns:c16="http://schemas.microsoft.com/office/drawing/2014/chart" uri="{C3380CC4-5D6E-409C-BE32-E72D297353CC}">
              <c16:uniqueId val="{00000000-65C2-43B1-8BC6-68ECA4985B0E}"/>
            </c:ext>
          </c:extLst>
        </c:ser>
        <c:ser>
          <c:idx val="1"/>
          <c:order val="1"/>
          <c:tx>
            <c:strRef>
              <c:f>'VoW data'!$A$3</c:f>
              <c:strCache>
                <c:ptCount val="1"/>
                <c:pt idx="0">
                  <c:v>2024</c:v>
                </c:pt>
              </c:strCache>
            </c:strRef>
          </c:tx>
          <c:spPr>
            <a:solidFill>
              <a:schemeClr val="accent2"/>
            </a:solidFill>
            <a:ln>
              <a:noFill/>
            </a:ln>
            <a:effectLst/>
          </c:spPr>
          <c:invertIfNegative val="0"/>
          <c:cat>
            <c:strRef>
              <c:f>'VoW data'!$B$1:$G$1</c:f>
              <c:strCache>
                <c:ptCount val="6"/>
                <c:pt idx="0">
                  <c:v>California</c:v>
                </c:pt>
                <c:pt idx="1">
                  <c:v>New York</c:v>
                </c:pt>
                <c:pt idx="2">
                  <c:v>Florida</c:v>
                </c:pt>
                <c:pt idx="3">
                  <c:v>Illinois</c:v>
                </c:pt>
                <c:pt idx="4">
                  <c:v>Utah</c:v>
                </c:pt>
                <c:pt idx="5">
                  <c:v>Texas</c:v>
                </c:pt>
              </c:strCache>
            </c:strRef>
          </c:cat>
          <c:val>
            <c:numRef>
              <c:f>'VoW data'!$B$3:$G$3</c:f>
              <c:numCache>
                <c:formatCode>#,##0</c:formatCode>
                <c:ptCount val="6"/>
                <c:pt idx="0">
                  <c:v>2430147</c:v>
                </c:pt>
                <c:pt idx="1">
                  <c:v>1021309</c:v>
                </c:pt>
                <c:pt idx="2">
                  <c:v>1094685</c:v>
                </c:pt>
                <c:pt idx="3">
                  <c:v>622791</c:v>
                </c:pt>
                <c:pt idx="4">
                  <c:v>252769</c:v>
                </c:pt>
                <c:pt idx="5">
                  <c:v>1544578</c:v>
                </c:pt>
              </c:numCache>
            </c:numRef>
          </c:val>
          <c:extLst>
            <c:ext xmlns:c16="http://schemas.microsoft.com/office/drawing/2014/chart" uri="{C3380CC4-5D6E-409C-BE32-E72D297353CC}">
              <c16:uniqueId val="{00000001-65C2-43B1-8BC6-68ECA4985B0E}"/>
            </c:ext>
          </c:extLst>
        </c:ser>
        <c:ser>
          <c:idx val="2"/>
          <c:order val="2"/>
          <c:tx>
            <c:strRef>
              <c:f>'VoW data'!$A$4</c:f>
              <c:strCache>
                <c:ptCount val="1"/>
                <c:pt idx="0">
                  <c:v>Difference</c:v>
                </c:pt>
              </c:strCache>
            </c:strRef>
          </c:tx>
          <c:spPr>
            <a:solidFill>
              <a:schemeClr val="accent3"/>
            </a:solidFill>
            <a:ln>
              <a:noFill/>
            </a:ln>
            <a:effectLst/>
          </c:spPr>
          <c:invertIfNegative val="0"/>
          <c:dLbls>
            <c:dLbl>
              <c:idx val="4"/>
              <c:layout>
                <c:manualLayout>
                  <c:x val="-9.6381868541285841E-17"/>
                  <c:y val="7.6465346516311067E-2"/>
                </c:manualLayout>
              </c:layout>
              <c:tx>
                <c:rich>
                  <a:bodyPr/>
                  <a:lstStyle/>
                  <a:p>
                    <a:r>
                      <a:rPr lang="en-US" dirty="0"/>
                      <a:t>+</a:t>
                    </a:r>
                    <a:fld id="{A9B6D669-0D2D-4C37-AF30-312F5C1FCCB2}" type="VALUE">
                      <a:rPr lang="en-US" smtClean="0"/>
                      <a:pPr/>
                      <a:t>[VALUE]</a:t>
                    </a:fld>
                    <a:endParaRPr lang="en-US" dirty="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65C2-43B1-8BC6-68ECA4985B0E}"/>
                </c:ext>
              </c:extLst>
            </c:dLbl>
            <c:dLbl>
              <c:idx val="5"/>
              <c:layout>
                <c:manualLayout>
                  <c:x val="0"/>
                  <c:y val="6.4701447052263106E-2"/>
                </c:manualLayout>
              </c:layout>
              <c:tx>
                <c:rich>
                  <a:bodyPr/>
                  <a:lstStyle/>
                  <a:p>
                    <a:r>
                      <a:rPr lang="en-US" dirty="0"/>
                      <a:t>+</a:t>
                    </a:r>
                    <a:fld id="{2D1BFA14-5379-42F3-A2D7-0F015255E434}" type="VALUE">
                      <a:rPr lang="en-US" smtClean="0"/>
                      <a:pPr/>
                      <a:t>[VALUE]</a:t>
                    </a:fld>
                    <a:endParaRPr lang="en-US" dirty="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65C2-43B1-8BC6-68ECA4985B0E}"/>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'VoW data'!$B$1:$G$1</c:f>
              <c:strCache>
                <c:ptCount val="6"/>
                <c:pt idx="0">
                  <c:v>California</c:v>
                </c:pt>
                <c:pt idx="1">
                  <c:v>New York</c:v>
                </c:pt>
                <c:pt idx="2">
                  <c:v>Florida</c:v>
                </c:pt>
                <c:pt idx="3">
                  <c:v>Illinois</c:v>
                </c:pt>
                <c:pt idx="4">
                  <c:v>Utah</c:v>
                </c:pt>
                <c:pt idx="5">
                  <c:v>Texas</c:v>
                </c:pt>
              </c:strCache>
            </c:strRef>
          </c:cat>
          <c:val>
            <c:numRef>
              <c:f>'VoW data'!$B$4:$G$4</c:f>
              <c:numCache>
                <c:formatCode>#,##0</c:formatCode>
                <c:ptCount val="6"/>
                <c:pt idx="0">
                  <c:v>-263970</c:v>
                </c:pt>
                <c:pt idx="1">
                  <c:v>-153763</c:v>
                </c:pt>
                <c:pt idx="2">
                  <c:v>-47839</c:v>
                </c:pt>
                <c:pt idx="3">
                  <c:v>-124003</c:v>
                </c:pt>
                <c:pt idx="4">
                  <c:v>40417</c:v>
                </c:pt>
                <c:pt idx="5">
                  <c:v>18177</c:v>
                </c:pt>
              </c:numCache>
            </c:numRef>
          </c:val>
          <c:extLst>
            <c:ext xmlns:c16="http://schemas.microsoft.com/office/drawing/2014/chart" uri="{C3380CC4-5D6E-409C-BE32-E72D297353CC}">
              <c16:uniqueId val="{00000002-65C2-43B1-8BC6-68ECA4985B0E}"/>
            </c:ext>
          </c:extLst>
        </c:ser>
        <c:dLbls>
          <c:showLegendKey val="0"/>
          <c:showVal val="0"/>
          <c:showCatName val="0"/>
          <c:showSerName val="0"/>
          <c:showPercent val="0"/>
          <c:showBubbleSize val="0"/>
        </c:dLbls>
        <c:gapWidth val="219"/>
        <c:overlap val="-27"/>
        <c:axId val="901650832"/>
        <c:axId val="901649392"/>
      </c:barChart>
      <c:catAx>
        <c:axId val="901650832"/>
        <c:scaling>
          <c:orientation val="minMax"/>
        </c:scaling>
        <c:delete val="1"/>
        <c:axPos val="b"/>
        <c:numFmt formatCode="General" sourceLinked="1"/>
        <c:majorTickMark val="none"/>
        <c:minorTickMark val="none"/>
        <c:tickLblPos val="nextTo"/>
        <c:crossAx val="901649392"/>
        <c:crosses val="autoZero"/>
        <c:auto val="1"/>
        <c:lblAlgn val="ctr"/>
        <c:lblOffset val="100"/>
        <c:noMultiLvlLbl val="0"/>
      </c:catAx>
      <c:valAx>
        <c:axId val="9016493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9016508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Bosque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Sheet1!$A$2:$A$6</c:f>
              <c:strCache>
                <c:ptCount val="5"/>
                <c:pt idx="0">
                  <c:v>2020</c:v>
                </c:pt>
                <c:pt idx="1">
                  <c:v>2030</c:v>
                </c:pt>
                <c:pt idx="2">
                  <c:v>2040</c:v>
                </c:pt>
                <c:pt idx="3">
                  <c:v>2050</c:v>
                </c:pt>
                <c:pt idx="4">
                  <c:v>2060</c:v>
                </c:pt>
              </c:strCache>
            </c:strRef>
          </c:cat>
          <c:val>
            <c:numRef>
              <c:f>Sheet1!$B$2:$B$6</c:f>
              <c:numCache>
                <c:formatCode>#,##0</c:formatCode>
                <c:ptCount val="5"/>
                <c:pt idx="0">
                  <c:v>18235</c:v>
                </c:pt>
                <c:pt idx="1">
                  <c:v>19190</c:v>
                </c:pt>
                <c:pt idx="2">
                  <c:v>19299</c:v>
                </c:pt>
                <c:pt idx="3">
                  <c:v>19243</c:v>
                </c:pt>
                <c:pt idx="4">
                  <c:v>19334</c:v>
                </c:pt>
              </c:numCache>
            </c:numRef>
          </c:val>
          <c:smooth val="0"/>
          <c:extLst>
            <c:ext xmlns:c16="http://schemas.microsoft.com/office/drawing/2014/chart" uri="{C3380CC4-5D6E-409C-BE32-E72D297353CC}">
              <c16:uniqueId val="{00000000-AAC4-42F2-8CC8-F2FB154E629C}"/>
            </c:ext>
          </c:extLst>
        </c:ser>
        <c:ser>
          <c:idx val="1"/>
          <c:order val="1"/>
          <c:tx>
            <c:strRef>
              <c:f>Sheet1!$C$1</c:f>
              <c:strCache>
                <c:ptCount val="1"/>
                <c:pt idx="0">
                  <c:v>Falls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Sheet1!$A$2:$A$6</c:f>
              <c:strCache>
                <c:ptCount val="5"/>
                <c:pt idx="0">
                  <c:v>2020</c:v>
                </c:pt>
                <c:pt idx="1">
                  <c:v>2030</c:v>
                </c:pt>
                <c:pt idx="2">
                  <c:v>2040</c:v>
                </c:pt>
                <c:pt idx="3">
                  <c:v>2050</c:v>
                </c:pt>
                <c:pt idx="4">
                  <c:v>2060</c:v>
                </c:pt>
              </c:strCache>
            </c:strRef>
          </c:cat>
          <c:val>
            <c:numRef>
              <c:f>Sheet1!$C$2:$C$6</c:f>
              <c:numCache>
                <c:formatCode>#,##0</c:formatCode>
                <c:ptCount val="5"/>
                <c:pt idx="0">
                  <c:v>16968</c:v>
                </c:pt>
                <c:pt idx="1">
                  <c:v>17106</c:v>
                </c:pt>
                <c:pt idx="2">
                  <c:v>15912</c:v>
                </c:pt>
                <c:pt idx="3">
                  <c:v>14705</c:v>
                </c:pt>
                <c:pt idx="4">
                  <c:v>13656</c:v>
                </c:pt>
              </c:numCache>
            </c:numRef>
          </c:val>
          <c:smooth val="0"/>
          <c:extLst>
            <c:ext xmlns:c16="http://schemas.microsoft.com/office/drawing/2014/chart" uri="{C3380CC4-5D6E-409C-BE32-E72D297353CC}">
              <c16:uniqueId val="{00000001-AAC4-42F2-8CC8-F2FB154E629C}"/>
            </c:ext>
          </c:extLst>
        </c:ser>
        <c:ser>
          <c:idx val="2"/>
          <c:order val="2"/>
          <c:tx>
            <c:strRef>
              <c:f>Sheet1!$D$1</c:f>
              <c:strCache>
                <c:ptCount val="1"/>
                <c:pt idx="0">
                  <c:v>Freestone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Sheet1!$A$2:$A$6</c:f>
              <c:strCache>
                <c:ptCount val="5"/>
                <c:pt idx="0">
                  <c:v>2020</c:v>
                </c:pt>
                <c:pt idx="1">
                  <c:v>2030</c:v>
                </c:pt>
                <c:pt idx="2">
                  <c:v>2040</c:v>
                </c:pt>
                <c:pt idx="3">
                  <c:v>2050</c:v>
                </c:pt>
                <c:pt idx="4">
                  <c:v>2060</c:v>
                </c:pt>
              </c:strCache>
            </c:strRef>
          </c:cat>
          <c:val>
            <c:numRef>
              <c:f>Sheet1!$D$2:$D$6</c:f>
              <c:numCache>
                <c:formatCode>#,##0</c:formatCode>
                <c:ptCount val="5"/>
                <c:pt idx="0">
                  <c:v>19435</c:v>
                </c:pt>
                <c:pt idx="1">
                  <c:v>20504</c:v>
                </c:pt>
                <c:pt idx="2">
                  <c:v>20073</c:v>
                </c:pt>
                <c:pt idx="3">
                  <c:v>19301</c:v>
                </c:pt>
                <c:pt idx="4">
                  <c:v>18501</c:v>
                </c:pt>
              </c:numCache>
            </c:numRef>
          </c:val>
          <c:smooth val="0"/>
          <c:extLst>
            <c:ext xmlns:c16="http://schemas.microsoft.com/office/drawing/2014/chart" uri="{C3380CC4-5D6E-409C-BE32-E72D297353CC}">
              <c16:uniqueId val="{00000002-AAC4-42F2-8CC8-F2FB154E629C}"/>
            </c:ext>
          </c:extLst>
        </c:ser>
        <c:ser>
          <c:idx val="3"/>
          <c:order val="3"/>
          <c:tx>
            <c:strRef>
              <c:f>Sheet1!$E$1</c:f>
              <c:strCache>
                <c:ptCount val="1"/>
                <c:pt idx="0">
                  <c:v>Hill</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f>Sheet1!$A$2:$A$6</c:f>
              <c:strCache>
                <c:ptCount val="5"/>
                <c:pt idx="0">
                  <c:v>2020</c:v>
                </c:pt>
                <c:pt idx="1">
                  <c:v>2030</c:v>
                </c:pt>
                <c:pt idx="2">
                  <c:v>2040</c:v>
                </c:pt>
                <c:pt idx="3">
                  <c:v>2050</c:v>
                </c:pt>
                <c:pt idx="4">
                  <c:v>2060</c:v>
                </c:pt>
              </c:strCache>
            </c:strRef>
          </c:cat>
          <c:val>
            <c:numRef>
              <c:f>Sheet1!$E$2:$E$6</c:f>
              <c:numCache>
                <c:formatCode>#,##0</c:formatCode>
                <c:ptCount val="5"/>
                <c:pt idx="0">
                  <c:v>35874</c:v>
                </c:pt>
                <c:pt idx="1">
                  <c:v>39839</c:v>
                </c:pt>
                <c:pt idx="2">
                  <c:v>41057</c:v>
                </c:pt>
                <c:pt idx="3">
                  <c:v>41559</c:v>
                </c:pt>
                <c:pt idx="4">
                  <c:v>42019</c:v>
                </c:pt>
              </c:numCache>
            </c:numRef>
          </c:val>
          <c:smooth val="0"/>
          <c:extLst>
            <c:ext xmlns:c16="http://schemas.microsoft.com/office/drawing/2014/chart" uri="{C3380CC4-5D6E-409C-BE32-E72D297353CC}">
              <c16:uniqueId val="{00000003-AAC4-42F2-8CC8-F2FB154E629C}"/>
            </c:ext>
          </c:extLst>
        </c:ser>
        <c:ser>
          <c:idx val="4"/>
          <c:order val="4"/>
          <c:tx>
            <c:strRef>
              <c:f>Sheet1!$F$1</c:f>
              <c:strCache>
                <c:ptCount val="1"/>
                <c:pt idx="0">
                  <c:v>Limestone</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strRef>
              <c:f>Sheet1!$A$2:$A$6</c:f>
              <c:strCache>
                <c:ptCount val="5"/>
                <c:pt idx="0">
                  <c:v>2020</c:v>
                </c:pt>
                <c:pt idx="1">
                  <c:v>2030</c:v>
                </c:pt>
                <c:pt idx="2">
                  <c:v>2040</c:v>
                </c:pt>
                <c:pt idx="3">
                  <c:v>2050</c:v>
                </c:pt>
                <c:pt idx="4">
                  <c:v>2060</c:v>
                </c:pt>
              </c:strCache>
            </c:strRef>
          </c:cat>
          <c:val>
            <c:numRef>
              <c:f>Sheet1!$F$2:$F$6</c:f>
              <c:numCache>
                <c:formatCode>#,##0</c:formatCode>
                <c:ptCount val="5"/>
                <c:pt idx="0">
                  <c:v>22146</c:v>
                </c:pt>
                <c:pt idx="1">
                  <c:v>22030</c:v>
                </c:pt>
                <c:pt idx="2">
                  <c:v>20935</c:v>
                </c:pt>
                <c:pt idx="3">
                  <c:v>19818</c:v>
                </c:pt>
                <c:pt idx="4">
                  <c:v>19027</c:v>
                </c:pt>
              </c:numCache>
            </c:numRef>
          </c:val>
          <c:smooth val="0"/>
          <c:extLst>
            <c:ext xmlns:c16="http://schemas.microsoft.com/office/drawing/2014/chart" uri="{C3380CC4-5D6E-409C-BE32-E72D297353CC}">
              <c16:uniqueId val="{00000004-AAC4-42F2-8CC8-F2FB154E629C}"/>
            </c:ext>
          </c:extLst>
        </c:ser>
        <c:ser>
          <c:idx val="5"/>
          <c:order val="5"/>
          <c:tx>
            <c:strRef>
              <c:f>Sheet1!$G$1</c:f>
              <c:strCache>
                <c:ptCount val="1"/>
                <c:pt idx="0">
                  <c:v>McLennan</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strRef>
              <c:f>Sheet1!$A$2:$A$6</c:f>
              <c:strCache>
                <c:ptCount val="5"/>
                <c:pt idx="0">
                  <c:v>2020</c:v>
                </c:pt>
                <c:pt idx="1">
                  <c:v>2030</c:v>
                </c:pt>
                <c:pt idx="2">
                  <c:v>2040</c:v>
                </c:pt>
                <c:pt idx="3">
                  <c:v>2050</c:v>
                </c:pt>
                <c:pt idx="4">
                  <c:v>2060</c:v>
                </c:pt>
              </c:strCache>
            </c:strRef>
          </c:cat>
          <c:val>
            <c:numRef>
              <c:f>Sheet1!$G$2:$G$6</c:f>
              <c:numCache>
                <c:formatCode>#,##0</c:formatCode>
                <c:ptCount val="5"/>
                <c:pt idx="0">
                  <c:v>260579</c:v>
                </c:pt>
                <c:pt idx="1">
                  <c:v>283691</c:v>
                </c:pt>
                <c:pt idx="2">
                  <c:v>303752</c:v>
                </c:pt>
                <c:pt idx="3">
                  <c:v>320275</c:v>
                </c:pt>
                <c:pt idx="4">
                  <c:v>333808</c:v>
                </c:pt>
              </c:numCache>
            </c:numRef>
          </c:val>
          <c:smooth val="0"/>
          <c:extLst>
            <c:ext xmlns:c16="http://schemas.microsoft.com/office/drawing/2014/chart" uri="{C3380CC4-5D6E-409C-BE32-E72D297353CC}">
              <c16:uniqueId val="{00000005-AAC4-42F2-8CC8-F2FB154E629C}"/>
            </c:ext>
          </c:extLst>
        </c:ser>
        <c:dLbls>
          <c:showLegendKey val="0"/>
          <c:showVal val="0"/>
          <c:showCatName val="0"/>
          <c:showSerName val="0"/>
          <c:showPercent val="0"/>
          <c:showBubbleSize val="0"/>
        </c:dLbls>
        <c:marker val="1"/>
        <c:smooth val="0"/>
        <c:axId val="481934096"/>
        <c:axId val="481935056"/>
      </c:lineChart>
      <c:catAx>
        <c:axId val="481934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481935056"/>
        <c:crosses val="autoZero"/>
        <c:auto val="1"/>
        <c:lblAlgn val="ctr"/>
        <c:lblOffset val="100"/>
        <c:noMultiLvlLbl val="0"/>
      </c:catAx>
      <c:valAx>
        <c:axId val="4819350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4819340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0819219460042265E-2"/>
          <c:y val="0.126658076935425"/>
          <c:w val="0.8704477596400102"/>
          <c:h val="0.80391825406341466"/>
        </c:manualLayout>
      </c:layout>
      <c:lineChart>
        <c:grouping val="standard"/>
        <c:varyColors val="0"/>
        <c:ser>
          <c:idx val="0"/>
          <c:order val="0"/>
          <c:tx>
            <c:strRef>
              <c:f>Sheet1!$B$1</c:f>
              <c:strCache>
                <c:ptCount val="1"/>
                <c:pt idx="0">
                  <c:v>V2024: High Migration Scenario</c:v>
                </c:pt>
              </c:strCache>
            </c:strRef>
          </c:tx>
          <c:spPr>
            <a:ln w="38100" cap="rnd">
              <a:solidFill>
                <a:schemeClr val="accent1"/>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0-ED97-49F4-A63B-B4D21508F4EE}"/>
                </c:ext>
              </c:extLst>
            </c:dLbl>
            <c:dLbl>
              <c:idx val="1"/>
              <c:delete val="1"/>
              <c:extLst>
                <c:ext xmlns:c15="http://schemas.microsoft.com/office/drawing/2012/chart" uri="{CE6537A1-D6FC-4f65-9D91-7224C49458BB}"/>
                <c:ext xmlns:c16="http://schemas.microsoft.com/office/drawing/2014/chart" uri="{C3380CC4-5D6E-409C-BE32-E72D297353CC}">
                  <c16:uniqueId val="{00000001-ED97-49F4-A63B-B4D21508F4EE}"/>
                </c:ext>
              </c:extLst>
            </c:dLbl>
            <c:dLbl>
              <c:idx val="2"/>
              <c:delete val="1"/>
              <c:extLst>
                <c:ext xmlns:c15="http://schemas.microsoft.com/office/drawing/2012/chart" uri="{CE6537A1-D6FC-4f65-9D91-7224C49458BB}"/>
                <c:ext xmlns:c16="http://schemas.microsoft.com/office/drawing/2014/chart" uri="{C3380CC4-5D6E-409C-BE32-E72D297353CC}">
                  <c16:uniqueId val="{00000002-ED97-49F4-A63B-B4D21508F4EE}"/>
                </c:ext>
              </c:extLst>
            </c:dLbl>
            <c:dLbl>
              <c:idx val="3"/>
              <c:delete val="1"/>
              <c:extLst>
                <c:ext xmlns:c15="http://schemas.microsoft.com/office/drawing/2012/chart" uri="{CE6537A1-D6FC-4f65-9D91-7224C49458BB}"/>
                <c:ext xmlns:c16="http://schemas.microsoft.com/office/drawing/2014/chart" uri="{C3380CC4-5D6E-409C-BE32-E72D297353CC}">
                  <c16:uniqueId val="{00000003-ED97-49F4-A63B-B4D21508F4EE}"/>
                </c:ext>
              </c:extLst>
            </c:dLbl>
            <c:dLbl>
              <c:idx val="4"/>
              <c:delete val="1"/>
              <c:extLst>
                <c:ext xmlns:c15="http://schemas.microsoft.com/office/drawing/2012/chart" uri="{CE6537A1-D6FC-4f65-9D91-7224C49458BB}"/>
                <c:ext xmlns:c16="http://schemas.microsoft.com/office/drawing/2014/chart" uri="{C3380CC4-5D6E-409C-BE32-E72D297353CC}">
                  <c16:uniqueId val="{00000004-ED97-49F4-A63B-B4D21508F4EE}"/>
                </c:ext>
              </c:extLst>
            </c:dLbl>
            <c:dLbl>
              <c:idx val="5"/>
              <c:delete val="1"/>
              <c:extLst>
                <c:ext xmlns:c15="http://schemas.microsoft.com/office/drawing/2012/chart" uri="{CE6537A1-D6FC-4f65-9D91-7224C49458BB}"/>
                <c:ext xmlns:c16="http://schemas.microsoft.com/office/drawing/2014/chart" uri="{C3380CC4-5D6E-409C-BE32-E72D297353CC}">
                  <c16:uniqueId val="{00000005-ED97-49F4-A63B-B4D21508F4EE}"/>
                </c:ext>
              </c:extLst>
            </c:dLbl>
            <c:dLbl>
              <c:idx val="6"/>
              <c:delete val="1"/>
              <c:extLst>
                <c:ext xmlns:c15="http://schemas.microsoft.com/office/drawing/2012/chart" uri="{CE6537A1-D6FC-4f65-9D91-7224C49458BB}"/>
                <c:ext xmlns:c16="http://schemas.microsoft.com/office/drawing/2014/chart" uri="{C3380CC4-5D6E-409C-BE32-E72D297353CC}">
                  <c16:uniqueId val="{00000006-ED97-49F4-A63B-B4D21508F4EE}"/>
                </c:ext>
              </c:extLst>
            </c:dLbl>
            <c:dLbl>
              <c:idx val="7"/>
              <c:delete val="1"/>
              <c:extLst>
                <c:ext xmlns:c15="http://schemas.microsoft.com/office/drawing/2012/chart" uri="{CE6537A1-D6FC-4f65-9D91-7224C49458BB}"/>
                <c:ext xmlns:c16="http://schemas.microsoft.com/office/drawing/2014/chart" uri="{C3380CC4-5D6E-409C-BE32-E72D297353CC}">
                  <c16:uniqueId val="{00000007-ED97-49F4-A63B-B4D21508F4EE}"/>
                </c:ext>
              </c:extLst>
            </c:dLbl>
            <c:dLbl>
              <c:idx val="8"/>
              <c:delete val="1"/>
              <c:extLst>
                <c:ext xmlns:c15="http://schemas.microsoft.com/office/drawing/2012/chart" uri="{CE6537A1-D6FC-4f65-9D91-7224C49458BB}"/>
                <c:ext xmlns:c16="http://schemas.microsoft.com/office/drawing/2014/chart" uri="{C3380CC4-5D6E-409C-BE32-E72D297353CC}">
                  <c16:uniqueId val="{00000008-ED97-49F4-A63B-B4D21508F4EE}"/>
                </c:ext>
              </c:extLst>
            </c:dLbl>
            <c:dLbl>
              <c:idx val="9"/>
              <c:delete val="1"/>
              <c:extLst>
                <c:ext xmlns:c15="http://schemas.microsoft.com/office/drawing/2012/chart" uri="{CE6537A1-D6FC-4f65-9D91-7224C49458BB}"/>
                <c:ext xmlns:c16="http://schemas.microsoft.com/office/drawing/2014/chart" uri="{C3380CC4-5D6E-409C-BE32-E72D297353CC}">
                  <c16:uniqueId val="{00000009-ED97-49F4-A63B-B4D21508F4EE}"/>
                </c:ext>
              </c:extLst>
            </c:dLbl>
            <c:dLbl>
              <c:idx val="10"/>
              <c:delete val="1"/>
              <c:extLst>
                <c:ext xmlns:c15="http://schemas.microsoft.com/office/drawing/2012/chart" uri="{CE6537A1-D6FC-4f65-9D91-7224C49458BB}"/>
                <c:ext xmlns:c16="http://schemas.microsoft.com/office/drawing/2014/chart" uri="{C3380CC4-5D6E-409C-BE32-E72D297353CC}">
                  <c16:uniqueId val="{0000000A-ED97-49F4-A63B-B4D21508F4EE}"/>
                </c:ext>
              </c:extLst>
            </c:dLbl>
            <c:dLbl>
              <c:idx val="11"/>
              <c:delete val="1"/>
              <c:extLst>
                <c:ext xmlns:c15="http://schemas.microsoft.com/office/drawing/2012/chart" uri="{CE6537A1-D6FC-4f65-9D91-7224C49458BB}"/>
                <c:ext xmlns:c16="http://schemas.microsoft.com/office/drawing/2014/chart" uri="{C3380CC4-5D6E-409C-BE32-E72D297353CC}">
                  <c16:uniqueId val="{0000000B-ED97-49F4-A63B-B4D21508F4EE}"/>
                </c:ext>
              </c:extLst>
            </c:dLbl>
            <c:dLbl>
              <c:idx val="12"/>
              <c:delete val="1"/>
              <c:extLst>
                <c:ext xmlns:c15="http://schemas.microsoft.com/office/drawing/2012/chart" uri="{CE6537A1-D6FC-4f65-9D91-7224C49458BB}"/>
                <c:ext xmlns:c16="http://schemas.microsoft.com/office/drawing/2014/chart" uri="{C3380CC4-5D6E-409C-BE32-E72D297353CC}">
                  <c16:uniqueId val="{0000000C-ED97-49F4-A63B-B4D21508F4EE}"/>
                </c:ext>
              </c:extLst>
            </c:dLbl>
            <c:dLbl>
              <c:idx val="13"/>
              <c:delete val="1"/>
              <c:extLst>
                <c:ext xmlns:c15="http://schemas.microsoft.com/office/drawing/2012/chart" uri="{CE6537A1-D6FC-4f65-9D91-7224C49458BB}"/>
                <c:ext xmlns:c16="http://schemas.microsoft.com/office/drawing/2014/chart" uri="{C3380CC4-5D6E-409C-BE32-E72D297353CC}">
                  <c16:uniqueId val="{0000000D-ED97-49F4-A63B-B4D21508F4EE}"/>
                </c:ext>
              </c:extLst>
            </c:dLbl>
            <c:dLbl>
              <c:idx val="14"/>
              <c:delete val="1"/>
              <c:extLst>
                <c:ext xmlns:c15="http://schemas.microsoft.com/office/drawing/2012/chart" uri="{CE6537A1-D6FC-4f65-9D91-7224C49458BB}"/>
                <c:ext xmlns:c16="http://schemas.microsoft.com/office/drawing/2014/chart" uri="{C3380CC4-5D6E-409C-BE32-E72D297353CC}">
                  <c16:uniqueId val="{0000000E-ED97-49F4-A63B-B4D21508F4EE}"/>
                </c:ext>
              </c:extLst>
            </c:dLbl>
            <c:dLbl>
              <c:idx val="15"/>
              <c:delete val="1"/>
              <c:extLst>
                <c:ext xmlns:c15="http://schemas.microsoft.com/office/drawing/2012/chart" uri="{CE6537A1-D6FC-4f65-9D91-7224C49458BB}"/>
                <c:ext xmlns:c16="http://schemas.microsoft.com/office/drawing/2014/chart" uri="{C3380CC4-5D6E-409C-BE32-E72D297353CC}">
                  <c16:uniqueId val="{0000000F-ED97-49F4-A63B-B4D21508F4EE}"/>
                </c:ext>
              </c:extLst>
            </c:dLbl>
            <c:dLbl>
              <c:idx val="16"/>
              <c:delete val="1"/>
              <c:extLst>
                <c:ext xmlns:c15="http://schemas.microsoft.com/office/drawing/2012/chart" uri="{CE6537A1-D6FC-4f65-9D91-7224C49458BB}"/>
                <c:ext xmlns:c16="http://schemas.microsoft.com/office/drawing/2014/chart" uri="{C3380CC4-5D6E-409C-BE32-E72D297353CC}">
                  <c16:uniqueId val="{00000010-ED97-49F4-A63B-B4D21508F4EE}"/>
                </c:ext>
              </c:extLst>
            </c:dLbl>
            <c:dLbl>
              <c:idx val="17"/>
              <c:delete val="1"/>
              <c:extLst>
                <c:ext xmlns:c15="http://schemas.microsoft.com/office/drawing/2012/chart" uri="{CE6537A1-D6FC-4f65-9D91-7224C49458BB}"/>
                <c:ext xmlns:c16="http://schemas.microsoft.com/office/drawing/2014/chart" uri="{C3380CC4-5D6E-409C-BE32-E72D297353CC}">
                  <c16:uniqueId val="{00000011-ED97-49F4-A63B-B4D21508F4EE}"/>
                </c:ext>
              </c:extLst>
            </c:dLbl>
            <c:dLbl>
              <c:idx val="18"/>
              <c:delete val="1"/>
              <c:extLst>
                <c:ext xmlns:c15="http://schemas.microsoft.com/office/drawing/2012/chart" uri="{CE6537A1-D6FC-4f65-9D91-7224C49458BB}"/>
                <c:ext xmlns:c16="http://schemas.microsoft.com/office/drawing/2014/chart" uri="{C3380CC4-5D6E-409C-BE32-E72D297353CC}">
                  <c16:uniqueId val="{00000012-ED97-49F4-A63B-B4D21508F4EE}"/>
                </c:ext>
              </c:extLst>
            </c:dLbl>
            <c:dLbl>
              <c:idx val="19"/>
              <c:delete val="1"/>
              <c:extLst>
                <c:ext xmlns:c15="http://schemas.microsoft.com/office/drawing/2012/chart" uri="{CE6537A1-D6FC-4f65-9D91-7224C49458BB}"/>
                <c:ext xmlns:c16="http://schemas.microsoft.com/office/drawing/2014/chart" uri="{C3380CC4-5D6E-409C-BE32-E72D297353CC}">
                  <c16:uniqueId val="{00000013-ED97-49F4-A63B-B4D21508F4EE}"/>
                </c:ext>
              </c:extLst>
            </c:dLbl>
            <c:dLbl>
              <c:idx val="20"/>
              <c:delete val="1"/>
              <c:extLst>
                <c:ext xmlns:c15="http://schemas.microsoft.com/office/drawing/2012/chart" uri="{CE6537A1-D6FC-4f65-9D91-7224C49458BB}"/>
                <c:ext xmlns:c16="http://schemas.microsoft.com/office/drawing/2014/chart" uri="{C3380CC4-5D6E-409C-BE32-E72D297353CC}">
                  <c16:uniqueId val="{00000014-ED97-49F4-A63B-B4D21508F4EE}"/>
                </c:ext>
              </c:extLst>
            </c:dLbl>
            <c:dLbl>
              <c:idx val="21"/>
              <c:delete val="1"/>
              <c:extLst>
                <c:ext xmlns:c15="http://schemas.microsoft.com/office/drawing/2012/chart" uri="{CE6537A1-D6FC-4f65-9D91-7224C49458BB}"/>
                <c:ext xmlns:c16="http://schemas.microsoft.com/office/drawing/2014/chart" uri="{C3380CC4-5D6E-409C-BE32-E72D297353CC}">
                  <c16:uniqueId val="{00000015-ED97-49F4-A63B-B4D21508F4EE}"/>
                </c:ext>
              </c:extLst>
            </c:dLbl>
            <c:dLbl>
              <c:idx val="22"/>
              <c:delete val="1"/>
              <c:extLst>
                <c:ext xmlns:c15="http://schemas.microsoft.com/office/drawing/2012/chart" uri="{CE6537A1-D6FC-4f65-9D91-7224C49458BB}"/>
                <c:ext xmlns:c16="http://schemas.microsoft.com/office/drawing/2014/chart" uri="{C3380CC4-5D6E-409C-BE32-E72D297353CC}">
                  <c16:uniqueId val="{00000016-ED97-49F4-A63B-B4D21508F4EE}"/>
                </c:ext>
              </c:extLst>
            </c:dLbl>
            <c:dLbl>
              <c:idx val="23"/>
              <c:delete val="1"/>
              <c:extLst>
                <c:ext xmlns:c15="http://schemas.microsoft.com/office/drawing/2012/chart" uri="{CE6537A1-D6FC-4f65-9D91-7224C49458BB}"/>
                <c:ext xmlns:c16="http://schemas.microsoft.com/office/drawing/2014/chart" uri="{C3380CC4-5D6E-409C-BE32-E72D297353CC}">
                  <c16:uniqueId val="{00000017-ED97-49F4-A63B-B4D21508F4EE}"/>
                </c:ext>
              </c:extLst>
            </c:dLbl>
            <c:dLbl>
              <c:idx val="24"/>
              <c:delete val="1"/>
              <c:extLst>
                <c:ext xmlns:c15="http://schemas.microsoft.com/office/drawing/2012/chart" uri="{CE6537A1-D6FC-4f65-9D91-7224C49458BB}"/>
                <c:ext xmlns:c16="http://schemas.microsoft.com/office/drawing/2014/chart" uri="{C3380CC4-5D6E-409C-BE32-E72D297353CC}">
                  <c16:uniqueId val="{00000018-ED97-49F4-A63B-B4D21508F4EE}"/>
                </c:ext>
              </c:extLst>
            </c:dLbl>
            <c:dLbl>
              <c:idx val="25"/>
              <c:delete val="1"/>
              <c:extLst>
                <c:ext xmlns:c15="http://schemas.microsoft.com/office/drawing/2012/chart" uri="{CE6537A1-D6FC-4f65-9D91-7224C49458BB}"/>
                <c:ext xmlns:c16="http://schemas.microsoft.com/office/drawing/2014/chart" uri="{C3380CC4-5D6E-409C-BE32-E72D297353CC}">
                  <c16:uniqueId val="{00000019-ED97-49F4-A63B-B4D21508F4EE}"/>
                </c:ext>
              </c:extLst>
            </c:dLbl>
            <c:dLbl>
              <c:idx val="26"/>
              <c:delete val="1"/>
              <c:extLst>
                <c:ext xmlns:c15="http://schemas.microsoft.com/office/drawing/2012/chart" uri="{CE6537A1-D6FC-4f65-9D91-7224C49458BB}"/>
                <c:ext xmlns:c16="http://schemas.microsoft.com/office/drawing/2014/chart" uri="{C3380CC4-5D6E-409C-BE32-E72D297353CC}">
                  <c16:uniqueId val="{0000001A-ED97-49F4-A63B-B4D21508F4EE}"/>
                </c:ext>
              </c:extLst>
            </c:dLbl>
            <c:dLbl>
              <c:idx val="27"/>
              <c:delete val="1"/>
              <c:extLst>
                <c:ext xmlns:c15="http://schemas.microsoft.com/office/drawing/2012/chart" uri="{CE6537A1-D6FC-4f65-9D91-7224C49458BB}"/>
                <c:ext xmlns:c16="http://schemas.microsoft.com/office/drawing/2014/chart" uri="{C3380CC4-5D6E-409C-BE32-E72D297353CC}">
                  <c16:uniqueId val="{0000001B-ED97-49F4-A63B-B4D21508F4EE}"/>
                </c:ext>
              </c:extLst>
            </c:dLbl>
            <c:dLbl>
              <c:idx val="28"/>
              <c:delete val="1"/>
              <c:extLst>
                <c:ext xmlns:c15="http://schemas.microsoft.com/office/drawing/2012/chart" uri="{CE6537A1-D6FC-4f65-9D91-7224C49458BB}"/>
                <c:ext xmlns:c16="http://schemas.microsoft.com/office/drawing/2014/chart" uri="{C3380CC4-5D6E-409C-BE32-E72D297353CC}">
                  <c16:uniqueId val="{0000001C-ED97-49F4-A63B-B4D21508F4EE}"/>
                </c:ext>
              </c:extLst>
            </c:dLbl>
            <c:dLbl>
              <c:idx val="29"/>
              <c:delete val="1"/>
              <c:extLst>
                <c:ext xmlns:c15="http://schemas.microsoft.com/office/drawing/2012/chart" uri="{CE6537A1-D6FC-4f65-9D91-7224C49458BB}"/>
                <c:ext xmlns:c16="http://schemas.microsoft.com/office/drawing/2014/chart" uri="{C3380CC4-5D6E-409C-BE32-E72D297353CC}">
                  <c16:uniqueId val="{0000001D-ED97-49F4-A63B-B4D21508F4EE}"/>
                </c:ext>
              </c:extLst>
            </c:dLbl>
            <c:dLbl>
              <c:idx val="30"/>
              <c:delete val="1"/>
              <c:extLst>
                <c:ext xmlns:c15="http://schemas.microsoft.com/office/drawing/2012/chart" uri="{CE6537A1-D6FC-4f65-9D91-7224C49458BB}"/>
                <c:ext xmlns:c16="http://schemas.microsoft.com/office/drawing/2014/chart" uri="{C3380CC4-5D6E-409C-BE32-E72D297353CC}">
                  <c16:uniqueId val="{0000001E-ED97-49F4-A63B-B4D21508F4EE}"/>
                </c:ext>
              </c:extLst>
            </c:dLbl>
            <c:dLbl>
              <c:idx val="31"/>
              <c:delete val="1"/>
              <c:extLst>
                <c:ext xmlns:c15="http://schemas.microsoft.com/office/drawing/2012/chart" uri="{CE6537A1-D6FC-4f65-9D91-7224C49458BB}"/>
                <c:ext xmlns:c16="http://schemas.microsoft.com/office/drawing/2014/chart" uri="{C3380CC4-5D6E-409C-BE32-E72D297353CC}">
                  <c16:uniqueId val="{0000001F-ED97-49F4-A63B-B4D21508F4EE}"/>
                </c:ext>
              </c:extLst>
            </c:dLbl>
            <c:dLbl>
              <c:idx val="32"/>
              <c:delete val="1"/>
              <c:extLst>
                <c:ext xmlns:c15="http://schemas.microsoft.com/office/drawing/2012/chart" uri="{CE6537A1-D6FC-4f65-9D91-7224C49458BB}"/>
                <c:ext xmlns:c16="http://schemas.microsoft.com/office/drawing/2014/chart" uri="{C3380CC4-5D6E-409C-BE32-E72D297353CC}">
                  <c16:uniqueId val="{00000020-ED97-49F4-A63B-B4D21508F4EE}"/>
                </c:ext>
              </c:extLst>
            </c:dLbl>
            <c:dLbl>
              <c:idx val="33"/>
              <c:delete val="1"/>
              <c:extLst>
                <c:ext xmlns:c15="http://schemas.microsoft.com/office/drawing/2012/chart" uri="{CE6537A1-D6FC-4f65-9D91-7224C49458BB}"/>
                <c:ext xmlns:c16="http://schemas.microsoft.com/office/drawing/2014/chart" uri="{C3380CC4-5D6E-409C-BE32-E72D297353CC}">
                  <c16:uniqueId val="{00000021-ED97-49F4-A63B-B4D21508F4EE}"/>
                </c:ext>
              </c:extLst>
            </c:dLbl>
            <c:dLbl>
              <c:idx val="34"/>
              <c:delete val="1"/>
              <c:extLst>
                <c:ext xmlns:c15="http://schemas.microsoft.com/office/drawing/2012/chart" uri="{CE6537A1-D6FC-4f65-9D91-7224C49458BB}"/>
                <c:ext xmlns:c16="http://schemas.microsoft.com/office/drawing/2014/chart" uri="{C3380CC4-5D6E-409C-BE32-E72D297353CC}">
                  <c16:uniqueId val="{00000022-ED97-49F4-A63B-B4D21508F4EE}"/>
                </c:ext>
              </c:extLst>
            </c:dLbl>
            <c:dLbl>
              <c:idx val="35"/>
              <c:delete val="1"/>
              <c:extLst>
                <c:ext xmlns:c15="http://schemas.microsoft.com/office/drawing/2012/chart" uri="{CE6537A1-D6FC-4f65-9D91-7224C49458BB}"/>
                <c:ext xmlns:c16="http://schemas.microsoft.com/office/drawing/2014/chart" uri="{C3380CC4-5D6E-409C-BE32-E72D297353CC}">
                  <c16:uniqueId val="{00000023-ED97-49F4-A63B-B4D21508F4EE}"/>
                </c:ext>
              </c:extLst>
            </c:dLbl>
            <c:dLbl>
              <c:idx val="36"/>
              <c:delete val="1"/>
              <c:extLst>
                <c:ext xmlns:c15="http://schemas.microsoft.com/office/drawing/2012/chart" uri="{CE6537A1-D6FC-4f65-9D91-7224C49458BB}"/>
                <c:ext xmlns:c16="http://schemas.microsoft.com/office/drawing/2014/chart" uri="{C3380CC4-5D6E-409C-BE32-E72D297353CC}">
                  <c16:uniqueId val="{00000024-ED97-49F4-A63B-B4D21508F4EE}"/>
                </c:ext>
              </c:extLst>
            </c:dLbl>
            <c:dLbl>
              <c:idx val="37"/>
              <c:delete val="1"/>
              <c:extLst>
                <c:ext xmlns:c15="http://schemas.microsoft.com/office/drawing/2012/chart" uri="{CE6537A1-D6FC-4f65-9D91-7224C49458BB}"/>
                <c:ext xmlns:c16="http://schemas.microsoft.com/office/drawing/2014/chart" uri="{C3380CC4-5D6E-409C-BE32-E72D297353CC}">
                  <c16:uniqueId val="{00000025-ED97-49F4-A63B-B4D21508F4EE}"/>
                </c:ext>
              </c:extLst>
            </c:dLbl>
            <c:dLbl>
              <c:idx val="38"/>
              <c:delete val="1"/>
              <c:extLst>
                <c:ext xmlns:c15="http://schemas.microsoft.com/office/drawing/2012/chart" uri="{CE6537A1-D6FC-4f65-9D91-7224C49458BB}"/>
                <c:ext xmlns:c16="http://schemas.microsoft.com/office/drawing/2014/chart" uri="{C3380CC4-5D6E-409C-BE32-E72D297353CC}">
                  <c16:uniqueId val="{00000026-ED97-49F4-A63B-B4D21508F4EE}"/>
                </c:ext>
              </c:extLst>
            </c:dLbl>
            <c:dLbl>
              <c:idx val="39"/>
              <c:delete val="1"/>
              <c:extLst>
                <c:ext xmlns:c15="http://schemas.microsoft.com/office/drawing/2012/chart" uri="{CE6537A1-D6FC-4f65-9D91-7224C49458BB}"/>
                <c:ext xmlns:c16="http://schemas.microsoft.com/office/drawing/2014/chart" uri="{C3380CC4-5D6E-409C-BE32-E72D297353CC}">
                  <c16:uniqueId val="{00000027-ED97-49F4-A63B-B4D21508F4EE}"/>
                </c:ext>
              </c:extLst>
            </c:dLbl>
            <c:dLbl>
              <c:idx val="40"/>
              <c:numFmt formatCode="#,##0.0&quot;M&quot;"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extLst>
                <c:ext xmlns:c16="http://schemas.microsoft.com/office/drawing/2014/chart" uri="{C3380CC4-5D6E-409C-BE32-E72D297353CC}">
                  <c16:uniqueId val="{00000028-ED97-49F4-A63B-B4D21508F4EE}"/>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Sheet1!$A$2:$A$52</c:f>
              <c:numCache>
                <c:formatCode>General</c:formatCode>
                <c:ptCount val="4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numCache>
              <c:extLst/>
            </c:numRef>
          </c:cat>
          <c:val>
            <c:numRef>
              <c:f>Sheet1!$B$2:$B$52</c:f>
              <c:numCache>
                <c:formatCode>#,##0</c:formatCode>
                <c:ptCount val="41"/>
                <c:pt idx="0">
                  <c:v>29145505</c:v>
                </c:pt>
                <c:pt idx="1">
                  <c:v>29570351</c:v>
                </c:pt>
                <c:pt idx="2">
                  <c:v>30113488</c:v>
                </c:pt>
                <c:pt idx="3">
                  <c:v>30727890</c:v>
                </c:pt>
                <c:pt idx="4">
                  <c:v>31290831</c:v>
                </c:pt>
                <c:pt idx="5">
                  <c:v>31753499</c:v>
                </c:pt>
                <c:pt idx="6">
                  <c:v>32215048</c:v>
                </c:pt>
                <c:pt idx="7">
                  <c:v>32676444</c:v>
                </c:pt>
                <c:pt idx="8">
                  <c:v>33137536</c:v>
                </c:pt>
                <c:pt idx="9">
                  <c:v>33598007</c:v>
                </c:pt>
                <c:pt idx="10">
                  <c:v>34057438</c:v>
                </c:pt>
                <c:pt idx="11">
                  <c:v>34515416</c:v>
                </c:pt>
                <c:pt idx="12">
                  <c:v>34971419</c:v>
                </c:pt>
                <c:pt idx="13">
                  <c:v>35424721</c:v>
                </c:pt>
                <c:pt idx="14">
                  <c:v>35876140</c:v>
                </c:pt>
                <c:pt idx="15">
                  <c:v>36325097</c:v>
                </c:pt>
                <c:pt idx="16">
                  <c:v>36770758</c:v>
                </c:pt>
                <c:pt idx="17">
                  <c:v>37212651</c:v>
                </c:pt>
                <c:pt idx="18">
                  <c:v>37650171</c:v>
                </c:pt>
                <c:pt idx="19">
                  <c:v>38082793</c:v>
                </c:pt>
                <c:pt idx="20">
                  <c:v>38510570</c:v>
                </c:pt>
                <c:pt idx="21">
                  <c:v>38933262</c:v>
                </c:pt>
                <c:pt idx="22">
                  <c:v>39350665</c:v>
                </c:pt>
                <c:pt idx="23">
                  <c:v>39762813</c:v>
                </c:pt>
                <c:pt idx="24">
                  <c:v>40169686</c:v>
                </c:pt>
                <c:pt idx="25">
                  <c:v>40571493</c:v>
                </c:pt>
                <c:pt idx="26">
                  <c:v>40968413</c:v>
                </c:pt>
                <c:pt idx="27">
                  <c:v>41360645</c:v>
                </c:pt>
                <c:pt idx="28">
                  <c:v>41748515</c:v>
                </c:pt>
                <c:pt idx="29">
                  <c:v>42132203</c:v>
                </c:pt>
                <c:pt idx="30">
                  <c:v>42512076</c:v>
                </c:pt>
                <c:pt idx="31">
                  <c:v>42888510</c:v>
                </c:pt>
                <c:pt idx="32">
                  <c:v>43261822</c:v>
                </c:pt>
                <c:pt idx="33">
                  <c:v>43632432</c:v>
                </c:pt>
                <c:pt idx="34">
                  <c:v>44000558</c:v>
                </c:pt>
                <c:pt idx="35">
                  <c:v>44366529</c:v>
                </c:pt>
                <c:pt idx="36">
                  <c:v>44730399</c:v>
                </c:pt>
                <c:pt idx="37">
                  <c:v>45092389</c:v>
                </c:pt>
                <c:pt idx="38">
                  <c:v>45452228</c:v>
                </c:pt>
                <c:pt idx="39">
                  <c:v>45809973</c:v>
                </c:pt>
                <c:pt idx="40">
                  <c:v>46165351</c:v>
                </c:pt>
              </c:numCache>
              <c:extLst/>
            </c:numRef>
          </c:val>
          <c:smooth val="0"/>
          <c:extLst>
            <c:ext xmlns:c16="http://schemas.microsoft.com/office/drawing/2014/chart" uri="{C3380CC4-5D6E-409C-BE32-E72D297353CC}">
              <c16:uniqueId val="{00000029-ED97-49F4-A63B-B4D21508F4EE}"/>
            </c:ext>
          </c:extLst>
        </c:ser>
        <c:ser>
          <c:idx val="1"/>
          <c:order val="1"/>
          <c:tx>
            <c:strRef>
              <c:f>Sheet1!$C$1</c:f>
              <c:strCache>
                <c:ptCount val="1"/>
                <c:pt idx="0">
                  <c:v>V2024: Mid Migration Scenario</c:v>
                </c:pt>
              </c:strCache>
            </c:strRef>
          </c:tx>
          <c:spPr>
            <a:ln w="38100" cap="rnd">
              <a:solidFill>
                <a:schemeClr val="accent2"/>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2A-ED97-49F4-A63B-B4D21508F4EE}"/>
                </c:ext>
              </c:extLst>
            </c:dLbl>
            <c:dLbl>
              <c:idx val="1"/>
              <c:delete val="1"/>
              <c:extLst>
                <c:ext xmlns:c15="http://schemas.microsoft.com/office/drawing/2012/chart" uri="{CE6537A1-D6FC-4f65-9D91-7224C49458BB}"/>
                <c:ext xmlns:c16="http://schemas.microsoft.com/office/drawing/2014/chart" uri="{C3380CC4-5D6E-409C-BE32-E72D297353CC}">
                  <c16:uniqueId val="{0000002B-ED97-49F4-A63B-B4D21508F4EE}"/>
                </c:ext>
              </c:extLst>
            </c:dLbl>
            <c:dLbl>
              <c:idx val="2"/>
              <c:delete val="1"/>
              <c:extLst>
                <c:ext xmlns:c15="http://schemas.microsoft.com/office/drawing/2012/chart" uri="{CE6537A1-D6FC-4f65-9D91-7224C49458BB}"/>
                <c:ext xmlns:c16="http://schemas.microsoft.com/office/drawing/2014/chart" uri="{C3380CC4-5D6E-409C-BE32-E72D297353CC}">
                  <c16:uniqueId val="{0000002C-ED97-49F4-A63B-B4D21508F4EE}"/>
                </c:ext>
              </c:extLst>
            </c:dLbl>
            <c:dLbl>
              <c:idx val="3"/>
              <c:delete val="1"/>
              <c:extLst>
                <c:ext xmlns:c15="http://schemas.microsoft.com/office/drawing/2012/chart" uri="{CE6537A1-D6FC-4f65-9D91-7224C49458BB}"/>
                <c:ext xmlns:c16="http://schemas.microsoft.com/office/drawing/2014/chart" uri="{C3380CC4-5D6E-409C-BE32-E72D297353CC}">
                  <c16:uniqueId val="{0000002D-ED97-49F4-A63B-B4D21508F4EE}"/>
                </c:ext>
              </c:extLst>
            </c:dLbl>
            <c:dLbl>
              <c:idx val="4"/>
              <c:delete val="1"/>
              <c:extLst>
                <c:ext xmlns:c15="http://schemas.microsoft.com/office/drawing/2012/chart" uri="{CE6537A1-D6FC-4f65-9D91-7224C49458BB}"/>
                <c:ext xmlns:c16="http://schemas.microsoft.com/office/drawing/2014/chart" uri="{C3380CC4-5D6E-409C-BE32-E72D297353CC}">
                  <c16:uniqueId val="{0000002E-ED97-49F4-A63B-B4D21508F4EE}"/>
                </c:ext>
              </c:extLst>
            </c:dLbl>
            <c:dLbl>
              <c:idx val="5"/>
              <c:delete val="1"/>
              <c:extLst>
                <c:ext xmlns:c15="http://schemas.microsoft.com/office/drawing/2012/chart" uri="{CE6537A1-D6FC-4f65-9D91-7224C49458BB}"/>
                <c:ext xmlns:c16="http://schemas.microsoft.com/office/drawing/2014/chart" uri="{C3380CC4-5D6E-409C-BE32-E72D297353CC}">
                  <c16:uniqueId val="{0000002F-ED97-49F4-A63B-B4D21508F4EE}"/>
                </c:ext>
              </c:extLst>
            </c:dLbl>
            <c:dLbl>
              <c:idx val="6"/>
              <c:delete val="1"/>
              <c:extLst>
                <c:ext xmlns:c15="http://schemas.microsoft.com/office/drawing/2012/chart" uri="{CE6537A1-D6FC-4f65-9D91-7224C49458BB}"/>
                <c:ext xmlns:c16="http://schemas.microsoft.com/office/drawing/2014/chart" uri="{C3380CC4-5D6E-409C-BE32-E72D297353CC}">
                  <c16:uniqueId val="{00000030-ED97-49F4-A63B-B4D21508F4EE}"/>
                </c:ext>
              </c:extLst>
            </c:dLbl>
            <c:dLbl>
              <c:idx val="7"/>
              <c:delete val="1"/>
              <c:extLst>
                <c:ext xmlns:c15="http://schemas.microsoft.com/office/drawing/2012/chart" uri="{CE6537A1-D6FC-4f65-9D91-7224C49458BB}"/>
                <c:ext xmlns:c16="http://schemas.microsoft.com/office/drawing/2014/chart" uri="{C3380CC4-5D6E-409C-BE32-E72D297353CC}">
                  <c16:uniqueId val="{00000031-ED97-49F4-A63B-B4D21508F4EE}"/>
                </c:ext>
              </c:extLst>
            </c:dLbl>
            <c:dLbl>
              <c:idx val="8"/>
              <c:delete val="1"/>
              <c:extLst>
                <c:ext xmlns:c15="http://schemas.microsoft.com/office/drawing/2012/chart" uri="{CE6537A1-D6FC-4f65-9D91-7224C49458BB}"/>
                <c:ext xmlns:c16="http://schemas.microsoft.com/office/drawing/2014/chart" uri="{C3380CC4-5D6E-409C-BE32-E72D297353CC}">
                  <c16:uniqueId val="{00000032-ED97-49F4-A63B-B4D21508F4EE}"/>
                </c:ext>
              </c:extLst>
            </c:dLbl>
            <c:dLbl>
              <c:idx val="9"/>
              <c:delete val="1"/>
              <c:extLst>
                <c:ext xmlns:c15="http://schemas.microsoft.com/office/drawing/2012/chart" uri="{CE6537A1-D6FC-4f65-9D91-7224C49458BB}"/>
                <c:ext xmlns:c16="http://schemas.microsoft.com/office/drawing/2014/chart" uri="{C3380CC4-5D6E-409C-BE32-E72D297353CC}">
                  <c16:uniqueId val="{00000033-ED97-49F4-A63B-B4D21508F4EE}"/>
                </c:ext>
              </c:extLst>
            </c:dLbl>
            <c:dLbl>
              <c:idx val="10"/>
              <c:delete val="1"/>
              <c:extLst>
                <c:ext xmlns:c15="http://schemas.microsoft.com/office/drawing/2012/chart" uri="{CE6537A1-D6FC-4f65-9D91-7224C49458BB}"/>
                <c:ext xmlns:c16="http://schemas.microsoft.com/office/drawing/2014/chart" uri="{C3380CC4-5D6E-409C-BE32-E72D297353CC}">
                  <c16:uniqueId val="{00000034-ED97-49F4-A63B-B4D21508F4EE}"/>
                </c:ext>
              </c:extLst>
            </c:dLbl>
            <c:dLbl>
              <c:idx val="11"/>
              <c:delete val="1"/>
              <c:extLst>
                <c:ext xmlns:c15="http://schemas.microsoft.com/office/drawing/2012/chart" uri="{CE6537A1-D6FC-4f65-9D91-7224C49458BB}"/>
                <c:ext xmlns:c16="http://schemas.microsoft.com/office/drawing/2014/chart" uri="{C3380CC4-5D6E-409C-BE32-E72D297353CC}">
                  <c16:uniqueId val="{00000035-ED97-49F4-A63B-B4D21508F4EE}"/>
                </c:ext>
              </c:extLst>
            </c:dLbl>
            <c:dLbl>
              <c:idx val="12"/>
              <c:delete val="1"/>
              <c:extLst>
                <c:ext xmlns:c15="http://schemas.microsoft.com/office/drawing/2012/chart" uri="{CE6537A1-D6FC-4f65-9D91-7224C49458BB}"/>
                <c:ext xmlns:c16="http://schemas.microsoft.com/office/drawing/2014/chart" uri="{C3380CC4-5D6E-409C-BE32-E72D297353CC}">
                  <c16:uniqueId val="{00000036-ED97-49F4-A63B-B4D21508F4EE}"/>
                </c:ext>
              </c:extLst>
            </c:dLbl>
            <c:dLbl>
              <c:idx val="13"/>
              <c:delete val="1"/>
              <c:extLst>
                <c:ext xmlns:c15="http://schemas.microsoft.com/office/drawing/2012/chart" uri="{CE6537A1-D6FC-4f65-9D91-7224C49458BB}"/>
                <c:ext xmlns:c16="http://schemas.microsoft.com/office/drawing/2014/chart" uri="{C3380CC4-5D6E-409C-BE32-E72D297353CC}">
                  <c16:uniqueId val="{00000037-ED97-49F4-A63B-B4D21508F4EE}"/>
                </c:ext>
              </c:extLst>
            </c:dLbl>
            <c:dLbl>
              <c:idx val="14"/>
              <c:delete val="1"/>
              <c:extLst>
                <c:ext xmlns:c15="http://schemas.microsoft.com/office/drawing/2012/chart" uri="{CE6537A1-D6FC-4f65-9D91-7224C49458BB}"/>
                <c:ext xmlns:c16="http://schemas.microsoft.com/office/drawing/2014/chart" uri="{C3380CC4-5D6E-409C-BE32-E72D297353CC}">
                  <c16:uniqueId val="{00000038-ED97-49F4-A63B-B4D21508F4EE}"/>
                </c:ext>
              </c:extLst>
            </c:dLbl>
            <c:dLbl>
              <c:idx val="15"/>
              <c:delete val="1"/>
              <c:extLst>
                <c:ext xmlns:c15="http://schemas.microsoft.com/office/drawing/2012/chart" uri="{CE6537A1-D6FC-4f65-9D91-7224C49458BB}"/>
                <c:ext xmlns:c16="http://schemas.microsoft.com/office/drawing/2014/chart" uri="{C3380CC4-5D6E-409C-BE32-E72D297353CC}">
                  <c16:uniqueId val="{00000039-ED97-49F4-A63B-B4D21508F4EE}"/>
                </c:ext>
              </c:extLst>
            </c:dLbl>
            <c:dLbl>
              <c:idx val="16"/>
              <c:delete val="1"/>
              <c:extLst>
                <c:ext xmlns:c15="http://schemas.microsoft.com/office/drawing/2012/chart" uri="{CE6537A1-D6FC-4f65-9D91-7224C49458BB}"/>
                <c:ext xmlns:c16="http://schemas.microsoft.com/office/drawing/2014/chart" uri="{C3380CC4-5D6E-409C-BE32-E72D297353CC}">
                  <c16:uniqueId val="{0000003A-ED97-49F4-A63B-B4D21508F4EE}"/>
                </c:ext>
              </c:extLst>
            </c:dLbl>
            <c:dLbl>
              <c:idx val="17"/>
              <c:delete val="1"/>
              <c:extLst>
                <c:ext xmlns:c15="http://schemas.microsoft.com/office/drawing/2012/chart" uri="{CE6537A1-D6FC-4f65-9D91-7224C49458BB}"/>
                <c:ext xmlns:c16="http://schemas.microsoft.com/office/drawing/2014/chart" uri="{C3380CC4-5D6E-409C-BE32-E72D297353CC}">
                  <c16:uniqueId val="{0000003B-ED97-49F4-A63B-B4D21508F4EE}"/>
                </c:ext>
              </c:extLst>
            </c:dLbl>
            <c:dLbl>
              <c:idx val="18"/>
              <c:delete val="1"/>
              <c:extLst>
                <c:ext xmlns:c15="http://schemas.microsoft.com/office/drawing/2012/chart" uri="{CE6537A1-D6FC-4f65-9D91-7224C49458BB}"/>
                <c:ext xmlns:c16="http://schemas.microsoft.com/office/drawing/2014/chart" uri="{C3380CC4-5D6E-409C-BE32-E72D297353CC}">
                  <c16:uniqueId val="{0000003C-ED97-49F4-A63B-B4D21508F4EE}"/>
                </c:ext>
              </c:extLst>
            </c:dLbl>
            <c:dLbl>
              <c:idx val="19"/>
              <c:delete val="1"/>
              <c:extLst>
                <c:ext xmlns:c15="http://schemas.microsoft.com/office/drawing/2012/chart" uri="{CE6537A1-D6FC-4f65-9D91-7224C49458BB}"/>
                <c:ext xmlns:c16="http://schemas.microsoft.com/office/drawing/2014/chart" uri="{C3380CC4-5D6E-409C-BE32-E72D297353CC}">
                  <c16:uniqueId val="{0000003D-ED97-49F4-A63B-B4D21508F4EE}"/>
                </c:ext>
              </c:extLst>
            </c:dLbl>
            <c:dLbl>
              <c:idx val="20"/>
              <c:delete val="1"/>
              <c:extLst>
                <c:ext xmlns:c15="http://schemas.microsoft.com/office/drawing/2012/chart" uri="{CE6537A1-D6FC-4f65-9D91-7224C49458BB}"/>
                <c:ext xmlns:c16="http://schemas.microsoft.com/office/drawing/2014/chart" uri="{C3380CC4-5D6E-409C-BE32-E72D297353CC}">
                  <c16:uniqueId val="{0000003E-ED97-49F4-A63B-B4D21508F4EE}"/>
                </c:ext>
              </c:extLst>
            </c:dLbl>
            <c:dLbl>
              <c:idx val="21"/>
              <c:delete val="1"/>
              <c:extLst>
                <c:ext xmlns:c15="http://schemas.microsoft.com/office/drawing/2012/chart" uri="{CE6537A1-D6FC-4f65-9D91-7224C49458BB}"/>
                <c:ext xmlns:c16="http://schemas.microsoft.com/office/drawing/2014/chart" uri="{C3380CC4-5D6E-409C-BE32-E72D297353CC}">
                  <c16:uniqueId val="{0000003F-ED97-49F4-A63B-B4D21508F4EE}"/>
                </c:ext>
              </c:extLst>
            </c:dLbl>
            <c:dLbl>
              <c:idx val="22"/>
              <c:delete val="1"/>
              <c:extLst>
                <c:ext xmlns:c15="http://schemas.microsoft.com/office/drawing/2012/chart" uri="{CE6537A1-D6FC-4f65-9D91-7224C49458BB}"/>
                <c:ext xmlns:c16="http://schemas.microsoft.com/office/drawing/2014/chart" uri="{C3380CC4-5D6E-409C-BE32-E72D297353CC}">
                  <c16:uniqueId val="{00000040-ED97-49F4-A63B-B4D21508F4EE}"/>
                </c:ext>
              </c:extLst>
            </c:dLbl>
            <c:dLbl>
              <c:idx val="23"/>
              <c:delete val="1"/>
              <c:extLst>
                <c:ext xmlns:c15="http://schemas.microsoft.com/office/drawing/2012/chart" uri="{CE6537A1-D6FC-4f65-9D91-7224C49458BB}"/>
                <c:ext xmlns:c16="http://schemas.microsoft.com/office/drawing/2014/chart" uri="{C3380CC4-5D6E-409C-BE32-E72D297353CC}">
                  <c16:uniqueId val="{00000041-ED97-49F4-A63B-B4D21508F4EE}"/>
                </c:ext>
              </c:extLst>
            </c:dLbl>
            <c:dLbl>
              <c:idx val="24"/>
              <c:delete val="1"/>
              <c:extLst>
                <c:ext xmlns:c15="http://schemas.microsoft.com/office/drawing/2012/chart" uri="{CE6537A1-D6FC-4f65-9D91-7224C49458BB}"/>
                <c:ext xmlns:c16="http://schemas.microsoft.com/office/drawing/2014/chart" uri="{C3380CC4-5D6E-409C-BE32-E72D297353CC}">
                  <c16:uniqueId val="{00000042-ED97-49F4-A63B-B4D21508F4EE}"/>
                </c:ext>
              </c:extLst>
            </c:dLbl>
            <c:dLbl>
              <c:idx val="25"/>
              <c:delete val="1"/>
              <c:extLst>
                <c:ext xmlns:c15="http://schemas.microsoft.com/office/drawing/2012/chart" uri="{CE6537A1-D6FC-4f65-9D91-7224C49458BB}"/>
                <c:ext xmlns:c16="http://schemas.microsoft.com/office/drawing/2014/chart" uri="{C3380CC4-5D6E-409C-BE32-E72D297353CC}">
                  <c16:uniqueId val="{00000043-ED97-49F4-A63B-B4D21508F4EE}"/>
                </c:ext>
              </c:extLst>
            </c:dLbl>
            <c:dLbl>
              <c:idx val="26"/>
              <c:delete val="1"/>
              <c:extLst>
                <c:ext xmlns:c15="http://schemas.microsoft.com/office/drawing/2012/chart" uri="{CE6537A1-D6FC-4f65-9D91-7224C49458BB}"/>
                <c:ext xmlns:c16="http://schemas.microsoft.com/office/drawing/2014/chart" uri="{C3380CC4-5D6E-409C-BE32-E72D297353CC}">
                  <c16:uniqueId val="{00000044-ED97-49F4-A63B-B4D21508F4EE}"/>
                </c:ext>
              </c:extLst>
            </c:dLbl>
            <c:dLbl>
              <c:idx val="27"/>
              <c:delete val="1"/>
              <c:extLst>
                <c:ext xmlns:c15="http://schemas.microsoft.com/office/drawing/2012/chart" uri="{CE6537A1-D6FC-4f65-9D91-7224C49458BB}"/>
                <c:ext xmlns:c16="http://schemas.microsoft.com/office/drawing/2014/chart" uri="{C3380CC4-5D6E-409C-BE32-E72D297353CC}">
                  <c16:uniqueId val="{00000045-ED97-49F4-A63B-B4D21508F4EE}"/>
                </c:ext>
              </c:extLst>
            </c:dLbl>
            <c:dLbl>
              <c:idx val="28"/>
              <c:delete val="1"/>
              <c:extLst>
                <c:ext xmlns:c15="http://schemas.microsoft.com/office/drawing/2012/chart" uri="{CE6537A1-D6FC-4f65-9D91-7224C49458BB}"/>
                <c:ext xmlns:c16="http://schemas.microsoft.com/office/drawing/2014/chart" uri="{C3380CC4-5D6E-409C-BE32-E72D297353CC}">
                  <c16:uniqueId val="{00000046-ED97-49F4-A63B-B4D21508F4EE}"/>
                </c:ext>
              </c:extLst>
            </c:dLbl>
            <c:dLbl>
              <c:idx val="29"/>
              <c:delete val="1"/>
              <c:extLst>
                <c:ext xmlns:c15="http://schemas.microsoft.com/office/drawing/2012/chart" uri="{CE6537A1-D6FC-4f65-9D91-7224C49458BB}"/>
                <c:ext xmlns:c16="http://schemas.microsoft.com/office/drawing/2014/chart" uri="{C3380CC4-5D6E-409C-BE32-E72D297353CC}">
                  <c16:uniqueId val="{00000047-ED97-49F4-A63B-B4D21508F4EE}"/>
                </c:ext>
              </c:extLst>
            </c:dLbl>
            <c:dLbl>
              <c:idx val="30"/>
              <c:delete val="1"/>
              <c:extLst>
                <c:ext xmlns:c15="http://schemas.microsoft.com/office/drawing/2012/chart" uri="{CE6537A1-D6FC-4f65-9D91-7224C49458BB}"/>
                <c:ext xmlns:c16="http://schemas.microsoft.com/office/drawing/2014/chart" uri="{C3380CC4-5D6E-409C-BE32-E72D297353CC}">
                  <c16:uniqueId val="{00000048-ED97-49F4-A63B-B4D21508F4EE}"/>
                </c:ext>
              </c:extLst>
            </c:dLbl>
            <c:dLbl>
              <c:idx val="31"/>
              <c:delete val="1"/>
              <c:extLst>
                <c:ext xmlns:c15="http://schemas.microsoft.com/office/drawing/2012/chart" uri="{CE6537A1-D6FC-4f65-9D91-7224C49458BB}"/>
                <c:ext xmlns:c16="http://schemas.microsoft.com/office/drawing/2014/chart" uri="{C3380CC4-5D6E-409C-BE32-E72D297353CC}">
                  <c16:uniqueId val="{00000049-ED97-49F4-A63B-B4D21508F4EE}"/>
                </c:ext>
              </c:extLst>
            </c:dLbl>
            <c:dLbl>
              <c:idx val="32"/>
              <c:delete val="1"/>
              <c:extLst>
                <c:ext xmlns:c15="http://schemas.microsoft.com/office/drawing/2012/chart" uri="{CE6537A1-D6FC-4f65-9D91-7224C49458BB}"/>
                <c:ext xmlns:c16="http://schemas.microsoft.com/office/drawing/2014/chart" uri="{C3380CC4-5D6E-409C-BE32-E72D297353CC}">
                  <c16:uniqueId val="{0000004A-ED97-49F4-A63B-B4D21508F4EE}"/>
                </c:ext>
              </c:extLst>
            </c:dLbl>
            <c:dLbl>
              <c:idx val="33"/>
              <c:delete val="1"/>
              <c:extLst>
                <c:ext xmlns:c15="http://schemas.microsoft.com/office/drawing/2012/chart" uri="{CE6537A1-D6FC-4f65-9D91-7224C49458BB}"/>
                <c:ext xmlns:c16="http://schemas.microsoft.com/office/drawing/2014/chart" uri="{C3380CC4-5D6E-409C-BE32-E72D297353CC}">
                  <c16:uniqueId val="{0000004B-ED97-49F4-A63B-B4D21508F4EE}"/>
                </c:ext>
              </c:extLst>
            </c:dLbl>
            <c:dLbl>
              <c:idx val="34"/>
              <c:delete val="1"/>
              <c:extLst>
                <c:ext xmlns:c15="http://schemas.microsoft.com/office/drawing/2012/chart" uri="{CE6537A1-D6FC-4f65-9D91-7224C49458BB}"/>
                <c:ext xmlns:c16="http://schemas.microsoft.com/office/drawing/2014/chart" uri="{C3380CC4-5D6E-409C-BE32-E72D297353CC}">
                  <c16:uniqueId val="{0000004C-ED97-49F4-A63B-B4D21508F4EE}"/>
                </c:ext>
              </c:extLst>
            </c:dLbl>
            <c:dLbl>
              <c:idx val="35"/>
              <c:delete val="1"/>
              <c:extLst>
                <c:ext xmlns:c15="http://schemas.microsoft.com/office/drawing/2012/chart" uri="{CE6537A1-D6FC-4f65-9D91-7224C49458BB}"/>
                <c:ext xmlns:c16="http://schemas.microsoft.com/office/drawing/2014/chart" uri="{C3380CC4-5D6E-409C-BE32-E72D297353CC}">
                  <c16:uniqueId val="{0000004D-ED97-49F4-A63B-B4D21508F4EE}"/>
                </c:ext>
              </c:extLst>
            </c:dLbl>
            <c:dLbl>
              <c:idx val="36"/>
              <c:delete val="1"/>
              <c:extLst>
                <c:ext xmlns:c15="http://schemas.microsoft.com/office/drawing/2012/chart" uri="{CE6537A1-D6FC-4f65-9D91-7224C49458BB}"/>
                <c:ext xmlns:c16="http://schemas.microsoft.com/office/drawing/2014/chart" uri="{C3380CC4-5D6E-409C-BE32-E72D297353CC}">
                  <c16:uniqueId val="{0000004E-ED97-49F4-A63B-B4D21508F4EE}"/>
                </c:ext>
              </c:extLst>
            </c:dLbl>
            <c:dLbl>
              <c:idx val="37"/>
              <c:delete val="1"/>
              <c:extLst>
                <c:ext xmlns:c15="http://schemas.microsoft.com/office/drawing/2012/chart" uri="{CE6537A1-D6FC-4f65-9D91-7224C49458BB}"/>
                <c:ext xmlns:c16="http://schemas.microsoft.com/office/drawing/2014/chart" uri="{C3380CC4-5D6E-409C-BE32-E72D297353CC}">
                  <c16:uniqueId val="{0000004F-ED97-49F4-A63B-B4D21508F4EE}"/>
                </c:ext>
              </c:extLst>
            </c:dLbl>
            <c:dLbl>
              <c:idx val="38"/>
              <c:delete val="1"/>
              <c:extLst>
                <c:ext xmlns:c15="http://schemas.microsoft.com/office/drawing/2012/chart" uri="{CE6537A1-D6FC-4f65-9D91-7224C49458BB}"/>
                <c:ext xmlns:c16="http://schemas.microsoft.com/office/drawing/2014/chart" uri="{C3380CC4-5D6E-409C-BE32-E72D297353CC}">
                  <c16:uniqueId val="{00000050-ED97-49F4-A63B-B4D21508F4EE}"/>
                </c:ext>
              </c:extLst>
            </c:dLbl>
            <c:dLbl>
              <c:idx val="39"/>
              <c:delete val="1"/>
              <c:extLst>
                <c:ext xmlns:c15="http://schemas.microsoft.com/office/drawing/2012/chart" uri="{CE6537A1-D6FC-4f65-9D91-7224C49458BB}"/>
                <c:ext xmlns:c16="http://schemas.microsoft.com/office/drawing/2014/chart" uri="{C3380CC4-5D6E-409C-BE32-E72D297353CC}">
                  <c16:uniqueId val="{00000051-ED97-49F4-A63B-B4D21508F4EE}"/>
                </c:ext>
              </c:extLst>
            </c:dLbl>
            <c:dLbl>
              <c:idx val="40"/>
              <c:numFmt formatCode="#,##0.0&quot;M&quot;"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extLst>
                <c:ext xmlns:c16="http://schemas.microsoft.com/office/drawing/2014/chart" uri="{C3380CC4-5D6E-409C-BE32-E72D297353CC}">
                  <c16:uniqueId val="{00000052-ED97-49F4-A63B-B4D21508F4E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Sheet1!$A$2:$A$52</c:f>
              <c:numCache>
                <c:formatCode>General</c:formatCode>
                <c:ptCount val="4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numCache>
              <c:extLst/>
            </c:numRef>
          </c:cat>
          <c:val>
            <c:numRef>
              <c:f>Sheet1!$C$2:$C$52</c:f>
              <c:numCache>
                <c:formatCode>#,##0</c:formatCode>
                <c:ptCount val="41"/>
                <c:pt idx="0">
                  <c:v>29145505</c:v>
                </c:pt>
                <c:pt idx="1">
                  <c:v>29570351</c:v>
                </c:pt>
                <c:pt idx="2">
                  <c:v>30113488</c:v>
                </c:pt>
                <c:pt idx="3">
                  <c:v>30727890</c:v>
                </c:pt>
                <c:pt idx="4">
                  <c:v>31290831</c:v>
                </c:pt>
                <c:pt idx="5">
                  <c:v>31669507</c:v>
                </c:pt>
                <c:pt idx="6">
                  <c:v>32046803</c:v>
                </c:pt>
                <c:pt idx="7">
                  <c:v>32423502</c:v>
                </c:pt>
                <c:pt idx="8">
                  <c:v>32799284</c:v>
                </c:pt>
                <c:pt idx="9">
                  <c:v>33173804</c:v>
                </c:pt>
                <c:pt idx="10">
                  <c:v>33546497</c:v>
                </c:pt>
                <c:pt idx="11">
                  <c:v>33916964</c:v>
                </c:pt>
                <c:pt idx="12">
                  <c:v>34284631</c:v>
                </c:pt>
                <c:pt idx="13">
                  <c:v>34648870</c:v>
                </c:pt>
                <c:pt idx="14">
                  <c:v>35009887</c:v>
                </c:pt>
                <c:pt idx="15">
                  <c:v>35367160</c:v>
                </c:pt>
                <c:pt idx="16">
                  <c:v>35719832</c:v>
                </c:pt>
                <c:pt idx="17">
                  <c:v>36067526</c:v>
                </c:pt>
                <c:pt idx="18">
                  <c:v>36409682</c:v>
                </c:pt>
                <c:pt idx="19">
                  <c:v>36745908</c:v>
                </c:pt>
                <c:pt idx="20">
                  <c:v>37076260</c:v>
                </c:pt>
                <c:pt idx="21">
                  <c:v>37400540</c:v>
                </c:pt>
                <c:pt idx="22">
                  <c:v>37718600</c:v>
                </c:pt>
                <c:pt idx="23">
                  <c:v>38030512</c:v>
                </c:pt>
                <c:pt idx="24">
                  <c:v>38336262</c:v>
                </c:pt>
                <c:pt idx="25">
                  <c:v>38636072</c:v>
                </c:pt>
                <c:pt idx="26">
                  <c:v>38930141</c:v>
                </c:pt>
                <c:pt idx="27">
                  <c:v>39218671</c:v>
                </c:pt>
                <c:pt idx="28">
                  <c:v>39502037</c:v>
                </c:pt>
                <c:pt idx="29">
                  <c:v>39780447</c:v>
                </c:pt>
                <c:pt idx="30">
                  <c:v>40054168</c:v>
                </c:pt>
                <c:pt idx="31">
                  <c:v>40323615</c:v>
                </c:pt>
                <c:pt idx="32">
                  <c:v>40589090</c:v>
                </c:pt>
                <c:pt idx="33">
                  <c:v>40851015</c:v>
                </c:pt>
                <c:pt idx="34">
                  <c:v>41109593</c:v>
                </c:pt>
                <c:pt idx="35">
                  <c:v>41365099</c:v>
                </c:pt>
                <c:pt idx="36">
                  <c:v>41617580</c:v>
                </c:pt>
                <c:pt idx="37">
                  <c:v>41867292</c:v>
                </c:pt>
                <c:pt idx="38">
                  <c:v>42113970</c:v>
                </c:pt>
                <c:pt idx="39">
                  <c:v>42357648</c:v>
                </c:pt>
                <c:pt idx="40">
                  <c:v>42598048</c:v>
                </c:pt>
              </c:numCache>
              <c:extLst/>
            </c:numRef>
          </c:val>
          <c:smooth val="0"/>
          <c:extLst>
            <c:ext xmlns:c16="http://schemas.microsoft.com/office/drawing/2014/chart" uri="{C3380CC4-5D6E-409C-BE32-E72D297353CC}">
              <c16:uniqueId val="{00000053-ED97-49F4-A63B-B4D21508F4EE}"/>
            </c:ext>
          </c:extLst>
        </c:ser>
        <c:ser>
          <c:idx val="2"/>
          <c:order val="2"/>
          <c:tx>
            <c:strRef>
              <c:f>Sheet1!$D$1</c:f>
              <c:strCache>
                <c:ptCount val="1"/>
                <c:pt idx="0">
                  <c:v>V2024: Low Migration Scenario</c:v>
                </c:pt>
              </c:strCache>
            </c:strRef>
          </c:tx>
          <c:spPr>
            <a:ln w="38100" cap="rnd">
              <a:solidFill>
                <a:schemeClr val="accent3"/>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54-ED97-49F4-A63B-B4D21508F4EE}"/>
                </c:ext>
              </c:extLst>
            </c:dLbl>
            <c:dLbl>
              <c:idx val="1"/>
              <c:delete val="1"/>
              <c:extLst>
                <c:ext xmlns:c15="http://schemas.microsoft.com/office/drawing/2012/chart" uri="{CE6537A1-D6FC-4f65-9D91-7224C49458BB}"/>
                <c:ext xmlns:c16="http://schemas.microsoft.com/office/drawing/2014/chart" uri="{C3380CC4-5D6E-409C-BE32-E72D297353CC}">
                  <c16:uniqueId val="{00000055-ED97-49F4-A63B-B4D21508F4EE}"/>
                </c:ext>
              </c:extLst>
            </c:dLbl>
            <c:dLbl>
              <c:idx val="2"/>
              <c:delete val="1"/>
              <c:extLst>
                <c:ext xmlns:c15="http://schemas.microsoft.com/office/drawing/2012/chart" uri="{CE6537A1-D6FC-4f65-9D91-7224C49458BB}"/>
                <c:ext xmlns:c16="http://schemas.microsoft.com/office/drawing/2014/chart" uri="{C3380CC4-5D6E-409C-BE32-E72D297353CC}">
                  <c16:uniqueId val="{00000056-ED97-49F4-A63B-B4D21508F4EE}"/>
                </c:ext>
              </c:extLst>
            </c:dLbl>
            <c:dLbl>
              <c:idx val="3"/>
              <c:delete val="1"/>
              <c:extLst>
                <c:ext xmlns:c15="http://schemas.microsoft.com/office/drawing/2012/chart" uri="{CE6537A1-D6FC-4f65-9D91-7224C49458BB}"/>
                <c:ext xmlns:c16="http://schemas.microsoft.com/office/drawing/2014/chart" uri="{C3380CC4-5D6E-409C-BE32-E72D297353CC}">
                  <c16:uniqueId val="{00000057-ED97-49F4-A63B-B4D21508F4EE}"/>
                </c:ext>
              </c:extLst>
            </c:dLbl>
            <c:dLbl>
              <c:idx val="4"/>
              <c:delete val="1"/>
              <c:extLst>
                <c:ext xmlns:c15="http://schemas.microsoft.com/office/drawing/2012/chart" uri="{CE6537A1-D6FC-4f65-9D91-7224C49458BB}"/>
                <c:ext xmlns:c16="http://schemas.microsoft.com/office/drawing/2014/chart" uri="{C3380CC4-5D6E-409C-BE32-E72D297353CC}">
                  <c16:uniqueId val="{00000058-ED97-49F4-A63B-B4D21508F4EE}"/>
                </c:ext>
              </c:extLst>
            </c:dLbl>
            <c:dLbl>
              <c:idx val="5"/>
              <c:delete val="1"/>
              <c:extLst>
                <c:ext xmlns:c15="http://schemas.microsoft.com/office/drawing/2012/chart" uri="{CE6537A1-D6FC-4f65-9D91-7224C49458BB}"/>
                <c:ext xmlns:c16="http://schemas.microsoft.com/office/drawing/2014/chart" uri="{C3380CC4-5D6E-409C-BE32-E72D297353CC}">
                  <c16:uniqueId val="{00000059-ED97-49F4-A63B-B4D21508F4EE}"/>
                </c:ext>
              </c:extLst>
            </c:dLbl>
            <c:dLbl>
              <c:idx val="6"/>
              <c:delete val="1"/>
              <c:extLst>
                <c:ext xmlns:c15="http://schemas.microsoft.com/office/drawing/2012/chart" uri="{CE6537A1-D6FC-4f65-9D91-7224C49458BB}"/>
                <c:ext xmlns:c16="http://schemas.microsoft.com/office/drawing/2014/chart" uri="{C3380CC4-5D6E-409C-BE32-E72D297353CC}">
                  <c16:uniqueId val="{0000005A-ED97-49F4-A63B-B4D21508F4EE}"/>
                </c:ext>
              </c:extLst>
            </c:dLbl>
            <c:dLbl>
              <c:idx val="7"/>
              <c:delete val="1"/>
              <c:extLst>
                <c:ext xmlns:c15="http://schemas.microsoft.com/office/drawing/2012/chart" uri="{CE6537A1-D6FC-4f65-9D91-7224C49458BB}"/>
                <c:ext xmlns:c16="http://schemas.microsoft.com/office/drawing/2014/chart" uri="{C3380CC4-5D6E-409C-BE32-E72D297353CC}">
                  <c16:uniqueId val="{0000005B-ED97-49F4-A63B-B4D21508F4EE}"/>
                </c:ext>
              </c:extLst>
            </c:dLbl>
            <c:dLbl>
              <c:idx val="8"/>
              <c:delete val="1"/>
              <c:extLst>
                <c:ext xmlns:c15="http://schemas.microsoft.com/office/drawing/2012/chart" uri="{CE6537A1-D6FC-4f65-9D91-7224C49458BB}"/>
                <c:ext xmlns:c16="http://schemas.microsoft.com/office/drawing/2014/chart" uri="{C3380CC4-5D6E-409C-BE32-E72D297353CC}">
                  <c16:uniqueId val="{0000005C-ED97-49F4-A63B-B4D21508F4EE}"/>
                </c:ext>
              </c:extLst>
            </c:dLbl>
            <c:dLbl>
              <c:idx val="9"/>
              <c:delete val="1"/>
              <c:extLst>
                <c:ext xmlns:c15="http://schemas.microsoft.com/office/drawing/2012/chart" uri="{CE6537A1-D6FC-4f65-9D91-7224C49458BB}"/>
                <c:ext xmlns:c16="http://schemas.microsoft.com/office/drawing/2014/chart" uri="{C3380CC4-5D6E-409C-BE32-E72D297353CC}">
                  <c16:uniqueId val="{0000005D-ED97-49F4-A63B-B4D21508F4EE}"/>
                </c:ext>
              </c:extLst>
            </c:dLbl>
            <c:dLbl>
              <c:idx val="10"/>
              <c:delete val="1"/>
              <c:extLst>
                <c:ext xmlns:c15="http://schemas.microsoft.com/office/drawing/2012/chart" uri="{CE6537A1-D6FC-4f65-9D91-7224C49458BB}"/>
                <c:ext xmlns:c16="http://schemas.microsoft.com/office/drawing/2014/chart" uri="{C3380CC4-5D6E-409C-BE32-E72D297353CC}">
                  <c16:uniqueId val="{0000005E-ED97-49F4-A63B-B4D21508F4EE}"/>
                </c:ext>
              </c:extLst>
            </c:dLbl>
            <c:dLbl>
              <c:idx val="11"/>
              <c:delete val="1"/>
              <c:extLst>
                <c:ext xmlns:c15="http://schemas.microsoft.com/office/drawing/2012/chart" uri="{CE6537A1-D6FC-4f65-9D91-7224C49458BB}"/>
                <c:ext xmlns:c16="http://schemas.microsoft.com/office/drawing/2014/chart" uri="{C3380CC4-5D6E-409C-BE32-E72D297353CC}">
                  <c16:uniqueId val="{0000005F-ED97-49F4-A63B-B4D21508F4EE}"/>
                </c:ext>
              </c:extLst>
            </c:dLbl>
            <c:dLbl>
              <c:idx val="12"/>
              <c:delete val="1"/>
              <c:extLst>
                <c:ext xmlns:c15="http://schemas.microsoft.com/office/drawing/2012/chart" uri="{CE6537A1-D6FC-4f65-9D91-7224C49458BB}"/>
                <c:ext xmlns:c16="http://schemas.microsoft.com/office/drawing/2014/chart" uri="{C3380CC4-5D6E-409C-BE32-E72D297353CC}">
                  <c16:uniqueId val="{00000060-ED97-49F4-A63B-B4D21508F4EE}"/>
                </c:ext>
              </c:extLst>
            </c:dLbl>
            <c:dLbl>
              <c:idx val="13"/>
              <c:delete val="1"/>
              <c:extLst>
                <c:ext xmlns:c15="http://schemas.microsoft.com/office/drawing/2012/chart" uri="{CE6537A1-D6FC-4f65-9D91-7224C49458BB}"/>
                <c:ext xmlns:c16="http://schemas.microsoft.com/office/drawing/2014/chart" uri="{C3380CC4-5D6E-409C-BE32-E72D297353CC}">
                  <c16:uniqueId val="{00000061-ED97-49F4-A63B-B4D21508F4EE}"/>
                </c:ext>
              </c:extLst>
            </c:dLbl>
            <c:dLbl>
              <c:idx val="14"/>
              <c:delete val="1"/>
              <c:extLst>
                <c:ext xmlns:c15="http://schemas.microsoft.com/office/drawing/2012/chart" uri="{CE6537A1-D6FC-4f65-9D91-7224C49458BB}"/>
                <c:ext xmlns:c16="http://schemas.microsoft.com/office/drawing/2014/chart" uri="{C3380CC4-5D6E-409C-BE32-E72D297353CC}">
                  <c16:uniqueId val="{00000062-ED97-49F4-A63B-B4D21508F4EE}"/>
                </c:ext>
              </c:extLst>
            </c:dLbl>
            <c:dLbl>
              <c:idx val="15"/>
              <c:delete val="1"/>
              <c:extLst>
                <c:ext xmlns:c15="http://schemas.microsoft.com/office/drawing/2012/chart" uri="{CE6537A1-D6FC-4f65-9D91-7224C49458BB}"/>
                <c:ext xmlns:c16="http://schemas.microsoft.com/office/drawing/2014/chart" uri="{C3380CC4-5D6E-409C-BE32-E72D297353CC}">
                  <c16:uniqueId val="{00000063-ED97-49F4-A63B-B4D21508F4EE}"/>
                </c:ext>
              </c:extLst>
            </c:dLbl>
            <c:dLbl>
              <c:idx val="16"/>
              <c:delete val="1"/>
              <c:extLst>
                <c:ext xmlns:c15="http://schemas.microsoft.com/office/drawing/2012/chart" uri="{CE6537A1-D6FC-4f65-9D91-7224C49458BB}"/>
                <c:ext xmlns:c16="http://schemas.microsoft.com/office/drawing/2014/chart" uri="{C3380CC4-5D6E-409C-BE32-E72D297353CC}">
                  <c16:uniqueId val="{00000064-ED97-49F4-A63B-B4D21508F4EE}"/>
                </c:ext>
              </c:extLst>
            </c:dLbl>
            <c:dLbl>
              <c:idx val="17"/>
              <c:delete val="1"/>
              <c:extLst>
                <c:ext xmlns:c15="http://schemas.microsoft.com/office/drawing/2012/chart" uri="{CE6537A1-D6FC-4f65-9D91-7224C49458BB}"/>
                <c:ext xmlns:c16="http://schemas.microsoft.com/office/drawing/2014/chart" uri="{C3380CC4-5D6E-409C-BE32-E72D297353CC}">
                  <c16:uniqueId val="{00000065-ED97-49F4-A63B-B4D21508F4EE}"/>
                </c:ext>
              </c:extLst>
            </c:dLbl>
            <c:dLbl>
              <c:idx val="18"/>
              <c:delete val="1"/>
              <c:extLst>
                <c:ext xmlns:c15="http://schemas.microsoft.com/office/drawing/2012/chart" uri="{CE6537A1-D6FC-4f65-9D91-7224C49458BB}"/>
                <c:ext xmlns:c16="http://schemas.microsoft.com/office/drawing/2014/chart" uri="{C3380CC4-5D6E-409C-BE32-E72D297353CC}">
                  <c16:uniqueId val="{00000066-ED97-49F4-A63B-B4D21508F4EE}"/>
                </c:ext>
              </c:extLst>
            </c:dLbl>
            <c:dLbl>
              <c:idx val="19"/>
              <c:delete val="1"/>
              <c:extLst>
                <c:ext xmlns:c15="http://schemas.microsoft.com/office/drawing/2012/chart" uri="{CE6537A1-D6FC-4f65-9D91-7224C49458BB}"/>
                <c:ext xmlns:c16="http://schemas.microsoft.com/office/drawing/2014/chart" uri="{C3380CC4-5D6E-409C-BE32-E72D297353CC}">
                  <c16:uniqueId val="{00000067-ED97-49F4-A63B-B4D21508F4EE}"/>
                </c:ext>
              </c:extLst>
            </c:dLbl>
            <c:dLbl>
              <c:idx val="20"/>
              <c:delete val="1"/>
              <c:extLst>
                <c:ext xmlns:c15="http://schemas.microsoft.com/office/drawing/2012/chart" uri="{CE6537A1-D6FC-4f65-9D91-7224C49458BB}"/>
                <c:ext xmlns:c16="http://schemas.microsoft.com/office/drawing/2014/chart" uri="{C3380CC4-5D6E-409C-BE32-E72D297353CC}">
                  <c16:uniqueId val="{00000068-ED97-49F4-A63B-B4D21508F4EE}"/>
                </c:ext>
              </c:extLst>
            </c:dLbl>
            <c:dLbl>
              <c:idx val="21"/>
              <c:delete val="1"/>
              <c:extLst>
                <c:ext xmlns:c15="http://schemas.microsoft.com/office/drawing/2012/chart" uri="{CE6537A1-D6FC-4f65-9D91-7224C49458BB}"/>
                <c:ext xmlns:c16="http://schemas.microsoft.com/office/drawing/2014/chart" uri="{C3380CC4-5D6E-409C-BE32-E72D297353CC}">
                  <c16:uniqueId val="{00000069-ED97-49F4-A63B-B4D21508F4EE}"/>
                </c:ext>
              </c:extLst>
            </c:dLbl>
            <c:dLbl>
              <c:idx val="22"/>
              <c:delete val="1"/>
              <c:extLst>
                <c:ext xmlns:c15="http://schemas.microsoft.com/office/drawing/2012/chart" uri="{CE6537A1-D6FC-4f65-9D91-7224C49458BB}"/>
                <c:ext xmlns:c16="http://schemas.microsoft.com/office/drawing/2014/chart" uri="{C3380CC4-5D6E-409C-BE32-E72D297353CC}">
                  <c16:uniqueId val="{0000006A-ED97-49F4-A63B-B4D21508F4EE}"/>
                </c:ext>
              </c:extLst>
            </c:dLbl>
            <c:dLbl>
              <c:idx val="23"/>
              <c:delete val="1"/>
              <c:extLst>
                <c:ext xmlns:c15="http://schemas.microsoft.com/office/drawing/2012/chart" uri="{CE6537A1-D6FC-4f65-9D91-7224C49458BB}"/>
                <c:ext xmlns:c16="http://schemas.microsoft.com/office/drawing/2014/chart" uri="{C3380CC4-5D6E-409C-BE32-E72D297353CC}">
                  <c16:uniqueId val="{0000006B-ED97-49F4-A63B-B4D21508F4EE}"/>
                </c:ext>
              </c:extLst>
            </c:dLbl>
            <c:dLbl>
              <c:idx val="24"/>
              <c:delete val="1"/>
              <c:extLst>
                <c:ext xmlns:c15="http://schemas.microsoft.com/office/drawing/2012/chart" uri="{CE6537A1-D6FC-4f65-9D91-7224C49458BB}"/>
                <c:ext xmlns:c16="http://schemas.microsoft.com/office/drawing/2014/chart" uri="{C3380CC4-5D6E-409C-BE32-E72D297353CC}">
                  <c16:uniqueId val="{0000006C-ED97-49F4-A63B-B4D21508F4EE}"/>
                </c:ext>
              </c:extLst>
            </c:dLbl>
            <c:dLbl>
              <c:idx val="25"/>
              <c:delete val="1"/>
              <c:extLst>
                <c:ext xmlns:c15="http://schemas.microsoft.com/office/drawing/2012/chart" uri="{CE6537A1-D6FC-4f65-9D91-7224C49458BB}"/>
                <c:ext xmlns:c16="http://schemas.microsoft.com/office/drawing/2014/chart" uri="{C3380CC4-5D6E-409C-BE32-E72D297353CC}">
                  <c16:uniqueId val="{0000006D-ED97-49F4-A63B-B4D21508F4EE}"/>
                </c:ext>
              </c:extLst>
            </c:dLbl>
            <c:dLbl>
              <c:idx val="26"/>
              <c:delete val="1"/>
              <c:extLst>
                <c:ext xmlns:c15="http://schemas.microsoft.com/office/drawing/2012/chart" uri="{CE6537A1-D6FC-4f65-9D91-7224C49458BB}"/>
                <c:ext xmlns:c16="http://schemas.microsoft.com/office/drawing/2014/chart" uri="{C3380CC4-5D6E-409C-BE32-E72D297353CC}">
                  <c16:uniqueId val="{0000006E-ED97-49F4-A63B-B4D21508F4EE}"/>
                </c:ext>
              </c:extLst>
            </c:dLbl>
            <c:dLbl>
              <c:idx val="27"/>
              <c:delete val="1"/>
              <c:extLst>
                <c:ext xmlns:c15="http://schemas.microsoft.com/office/drawing/2012/chart" uri="{CE6537A1-D6FC-4f65-9D91-7224C49458BB}"/>
                <c:ext xmlns:c16="http://schemas.microsoft.com/office/drawing/2014/chart" uri="{C3380CC4-5D6E-409C-BE32-E72D297353CC}">
                  <c16:uniqueId val="{0000006F-ED97-49F4-A63B-B4D21508F4EE}"/>
                </c:ext>
              </c:extLst>
            </c:dLbl>
            <c:dLbl>
              <c:idx val="28"/>
              <c:delete val="1"/>
              <c:extLst>
                <c:ext xmlns:c15="http://schemas.microsoft.com/office/drawing/2012/chart" uri="{CE6537A1-D6FC-4f65-9D91-7224C49458BB}"/>
                <c:ext xmlns:c16="http://schemas.microsoft.com/office/drawing/2014/chart" uri="{C3380CC4-5D6E-409C-BE32-E72D297353CC}">
                  <c16:uniqueId val="{00000070-ED97-49F4-A63B-B4D21508F4EE}"/>
                </c:ext>
              </c:extLst>
            </c:dLbl>
            <c:dLbl>
              <c:idx val="29"/>
              <c:delete val="1"/>
              <c:extLst>
                <c:ext xmlns:c15="http://schemas.microsoft.com/office/drawing/2012/chart" uri="{CE6537A1-D6FC-4f65-9D91-7224C49458BB}"/>
                <c:ext xmlns:c16="http://schemas.microsoft.com/office/drawing/2014/chart" uri="{C3380CC4-5D6E-409C-BE32-E72D297353CC}">
                  <c16:uniqueId val="{00000071-ED97-49F4-A63B-B4D21508F4EE}"/>
                </c:ext>
              </c:extLst>
            </c:dLbl>
            <c:dLbl>
              <c:idx val="30"/>
              <c:delete val="1"/>
              <c:extLst>
                <c:ext xmlns:c15="http://schemas.microsoft.com/office/drawing/2012/chart" uri="{CE6537A1-D6FC-4f65-9D91-7224C49458BB}"/>
                <c:ext xmlns:c16="http://schemas.microsoft.com/office/drawing/2014/chart" uri="{C3380CC4-5D6E-409C-BE32-E72D297353CC}">
                  <c16:uniqueId val="{00000072-ED97-49F4-A63B-B4D21508F4EE}"/>
                </c:ext>
              </c:extLst>
            </c:dLbl>
            <c:dLbl>
              <c:idx val="31"/>
              <c:delete val="1"/>
              <c:extLst>
                <c:ext xmlns:c15="http://schemas.microsoft.com/office/drawing/2012/chart" uri="{CE6537A1-D6FC-4f65-9D91-7224C49458BB}"/>
                <c:ext xmlns:c16="http://schemas.microsoft.com/office/drawing/2014/chart" uri="{C3380CC4-5D6E-409C-BE32-E72D297353CC}">
                  <c16:uniqueId val="{00000073-ED97-49F4-A63B-B4D21508F4EE}"/>
                </c:ext>
              </c:extLst>
            </c:dLbl>
            <c:dLbl>
              <c:idx val="32"/>
              <c:delete val="1"/>
              <c:extLst>
                <c:ext xmlns:c15="http://schemas.microsoft.com/office/drawing/2012/chart" uri="{CE6537A1-D6FC-4f65-9D91-7224C49458BB}"/>
                <c:ext xmlns:c16="http://schemas.microsoft.com/office/drawing/2014/chart" uri="{C3380CC4-5D6E-409C-BE32-E72D297353CC}">
                  <c16:uniqueId val="{00000074-ED97-49F4-A63B-B4D21508F4EE}"/>
                </c:ext>
              </c:extLst>
            </c:dLbl>
            <c:dLbl>
              <c:idx val="33"/>
              <c:delete val="1"/>
              <c:extLst>
                <c:ext xmlns:c15="http://schemas.microsoft.com/office/drawing/2012/chart" uri="{CE6537A1-D6FC-4f65-9D91-7224C49458BB}"/>
                <c:ext xmlns:c16="http://schemas.microsoft.com/office/drawing/2014/chart" uri="{C3380CC4-5D6E-409C-BE32-E72D297353CC}">
                  <c16:uniqueId val="{00000075-ED97-49F4-A63B-B4D21508F4EE}"/>
                </c:ext>
              </c:extLst>
            </c:dLbl>
            <c:dLbl>
              <c:idx val="34"/>
              <c:delete val="1"/>
              <c:extLst>
                <c:ext xmlns:c15="http://schemas.microsoft.com/office/drawing/2012/chart" uri="{CE6537A1-D6FC-4f65-9D91-7224C49458BB}"/>
                <c:ext xmlns:c16="http://schemas.microsoft.com/office/drawing/2014/chart" uri="{C3380CC4-5D6E-409C-BE32-E72D297353CC}">
                  <c16:uniqueId val="{00000076-ED97-49F4-A63B-B4D21508F4EE}"/>
                </c:ext>
              </c:extLst>
            </c:dLbl>
            <c:dLbl>
              <c:idx val="35"/>
              <c:delete val="1"/>
              <c:extLst>
                <c:ext xmlns:c15="http://schemas.microsoft.com/office/drawing/2012/chart" uri="{CE6537A1-D6FC-4f65-9D91-7224C49458BB}"/>
                <c:ext xmlns:c16="http://schemas.microsoft.com/office/drawing/2014/chart" uri="{C3380CC4-5D6E-409C-BE32-E72D297353CC}">
                  <c16:uniqueId val="{00000077-ED97-49F4-A63B-B4D21508F4EE}"/>
                </c:ext>
              </c:extLst>
            </c:dLbl>
            <c:dLbl>
              <c:idx val="36"/>
              <c:delete val="1"/>
              <c:extLst>
                <c:ext xmlns:c15="http://schemas.microsoft.com/office/drawing/2012/chart" uri="{CE6537A1-D6FC-4f65-9D91-7224C49458BB}"/>
                <c:ext xmlns:c16="http://schemas.microsoft.com/office/drawing/2014/chart" uri="{C3380CC4-5D6E-409C-BE32-E72D297353CC}">
                  <c16:uniqueId val="{00000078-ED97-49F4-A63B-B4D21508F4EE}"/>
                </c:ext>
              </c:extLst>
            </c:dLbl>
            <c:dLbl>
              <c:idx val="37"/>
              <c:delete val="1"/>
              <c:extLst>
                <c:ext xmlns:c15="http://schemas.microsoft.com/office/drawing/2012/chart" uri="{CE6537A1-D6FC-4f65-9D91-7224C49458BB}"/>
                <c:ext xmlns:c16="http://schemas.microsoft.com/office/drawing/2014/chart" uri="{C3380CC4-5D6E-409C-BE32-E72D297353CC}">
                  <c16:uniqueId val="{00000079-ED97-49F4-A63B-B4D21508F4EE}"/>
                </c:ext>
              </c:extLst>
            </c:dLbl>
            <c:dLbl>
              <c:idx val="38"/>
              <c:delete val="1"/>
              <c:extLst>
                <c:ext xmlns:c15="http://schemas.microsoft.com/office/drawing/2012/chart" uri="{CE6537A1-D6FC-4f65-9D91-7224C49458BB}"/>
                <c:ext xmlns:c16="http://schemas.microsoft.com/office/drawing/2014/chart" uri="{C3380CC4-5D6E-409C-BE32-E72D297353CC}">
                  <c16:uniqueId val="{0000007A-ED97-49F4-A63B-B4D21508F4EE}"/>
                </c:ext>
              </c:extLst>
            </c:dLbl>
            <c:dLbl>
              <c:idx val="39"/>
              <c:delete val="1"/>
              <c:extLst>
                <c:ext xmlns:c15="http://schemas.microsoft.com/office/drawing/2012/chart" uri="{CE6537A1-D6FC-4f65-9D91-7224C49458BB}"/>
                <c:ext xmlns:c16="http://schemas.microsoft.com/office/drawing/2014/chart" uri="{C3380CC4-5D6E-409C-BE32-E72D297353CC}">
                  <c16:uniqueId val="{0000007B-ED97-49F4-A63B-B4D21508F4EE}"/>
                </c:ext>
              </c:extLst>
            </c:dLbl>
            <c:dLbl>
              <c:idx val="40"/>
              <c:numFmt formatCode="#,##0.0&quot;M&quot;"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extLst>
                <c:ext xmlns:c16="http://schemas.microsoft.com/office/drawing/2014/chart" uri="{C3380CC4-5D6E-409C-BE32-E72D297353CC}">
                  <c16:uniqueId val="{0000007C-ED97-49F4-A63B-B4D21508F4E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Sheet1!$A$2:$A$52</c:f>
              <c:numCache>
                <c:formatCode>General</c:formatCode>
                <c:ptCount val="4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numCache>
              <c:extLst/>
            </c:numRef>
          </c:cat>
          <c:val>
            <c:numRef>
              <c:f>Sheet1!$D$2:$D$52</c:f>
              <c:numCache>
                <c:formatCode>#,##0</c:formatCode>
                <c:ptCount val="41"/>
                <c:pt idx="0">
                  <c:v>29239570</c:v>
                </c:pt>
                <c:pt idx="1">
                  <c:v>29570351</c:v>
                </c:pt>
                <c:pt idx="2">
                  <c:v>30113488</c:v>
                </c:pt>
                <c:pt idx="3">
                  <c:v>30727890</c:v>
                </c:pt>
                <c:pt idx="4">
                  <c:v>31290831</c:v>
                </c:pt>
                <c:pt idx="5">
                  <c:v>31618649</c:v>
                </c:pt>
                <c:pt idx="6">
                  <c:v>31944645</c:v>
                </c:pt>
                <c:pt idx="7">
                  <c:v>32269378</c:v>
                </c:pt>
                <c:pt idx="8">
                  <c:v>32592494</c:v>
                </c:pt>
                <c:pt idx="9">
                  <c:v>32913515</c:v>
                </c:pt>
                <c:pt idx="10">
                  <c:v>33231860</c:v>
                </c:pt>
                <c:pt idx="11">
                  <c:v>33547078</c:v>
                </c:pt>
                <c:pt idx="12">
                  <c:v>33858688</c:v>
                </c:pt>
                <c:pt idx="13">
                  <c:v>34166013</c:v>
                </c:pt>
                <c:pt idx="14">
                  <c:v>34468963</c:v>
                </c:pt>
                <c:pt idx="15">
                  <c:v>34767084</c:v>
                </c:pt>
                <c:pt idx="16">
                  <c:v>35059578</c:v>
                </c:pt>
                <c:pt idx="17">
                  <c:v>35346091</c:v>
                </c:pt>
                <c:pt idx="18">
                  <c:v>35626116</c:v>
                </c:pt>
                <c:pt idx="19">
                  <c:v>35899287</c:v>
                </c:pt>
                <c:pt idx="20">
                  <c:v>36165691</c:v>
                </c:pt>
                <c:pt idx="21">
                  <c:v>36425242</c:v>
                </c:pt>
                <c:pt idx="22">
                  <c:v>36677789</c:v>
                </c:pt>
                <c:pt idx="23">
                  <c:v>36923413</c:v>
                </c:pt>
                <c:pt idx="24">
                  <c:v>37162169</c:v>
                </c:pt>
                <c:pt idx="25">
                  <c:v>37394298</c:v>
                </c:pt>
                <c:pt idx="26">
                  <c:v>37619960</c:v>
                </c:pt>
                <c:pt idx="27">
                  <c:v>37839425</c:v>
                </c:pt>
                <c:pt idx="28">
                  <c:v>38053009</c:v>
                </c:pt>
                <c:pt idx="29">
                  <c:v>38260991</c:v>
                </c:pt>
                <c:pt idx="30">
                  <c:v>38463667</c:v>
                </c:pt>
                <c:pt idx="31">
                  <c:v>38661371</c:v>
                </c:pt>
                <c:pt idx="32">
                  <c:v>38854418</c:v>
                </c:pt>
                <c:pt idx="33">
                  <c:v>39043257</c:v>
                </c:pt>
                <c:pt idx="34">
                  <c:v>39228105</c:v>
                </c:pt>
                <c:pt idx="35">
                  <c:v>39409162</c:v>
                </c:pt>
                <c:pt idx="36">
                  <c:v>39586556</c:v>
                </c:pt>
                <c:pt idx="37">
                  <c:v>39760458</c:v>
                </c:pt>
                <c:pt idx="38">
                  <c:v>39930640</c:v>
                </c:pt>
                <c:pt idx="39">
                  <c:v>40097158</c:v>
                </c:pt>
                <c:pt idx="40">
                  <c:v>40259764</c:v>
                </c:pt>
              </c:numCache>
              <c:extLst/>
            </c:numRef>
          </c:val>
          <c:smooth val="0"/>
          <c:extLst>
            <c:ext xmlns:c16="http://schemas.microsoft.com/office/drawing/2014/chart" uri="{C3380CC4-5D6E-409C-BE32-E72D297353CC}">
              <c16:uniqueId val="{0000007D-ED97-49F4-A63B-B4D21508F4EE}"/>
            </c:ext>
          </c:extLst>
        </c:ser>
        <c:ser>
          <c:idx val="3"/>
          <c:order val="3"/>
          <c:tx>
            <c:strRef>
              <c:f>Sheet1!$E$1</c:f>
              <c:strCache>
                <c:ptCount val="1"/>
                <c:pt idx="0">
                  <c:v>V2022: 2010-2020 1.0 Migration Scenario</c:v>
                </c:pt>
              </c:strCache>
            </c:strRef>
          </c:tx>
          <c:spPr>
            <a:ln w="38100" cap="rnd">
              <a:solidFill>
                <a:schemeClr val="bg2">
                  <a:lumMod val="75000"/>
                </a:schemeClr>
              </a:solidFill>
              <a:prstDash val="dash"/>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7E-ED97-49F4-A63B-B4D21508F4EE}"/>
                </c:ext>
              </c:extLst>
            </c:dLbl>
            <c:dLbl>
              <c:idx val="1"/>
              <c:delete val="1"/>
              <c:extLst>
                <c:ext xmlns:c15="http://schemas.microsoft.com/office/drawing/2012/chart" uri="{CE6537A1-D6FC-4f65-9D91-7224C49458BB}"/>
                <c:ext xmlns:c16="http://schemas.microsoft.com/office/drawing/2014/chart" uri="{C3380CC4-5D6E-409C-BE32-E72D297353CC}">
                  <c16:uniqueId val="{0000007F-ED97-49F4-A63B-B4D21508F4EE}"/>
                </c:ext>
              </c:extLst>
            </c:dLbl>
            <c:dLbl>
              <c:idx val="2"/>
              <c:delete val="1"/>
              <c:extLst>
                <c:ext xmlns:c15="http://schemas.microsoft.com/office/drawing/2012/chart" uri="{CE6537A1-D6FC-4f65-9D91-7224C49458BB}"/>
                <c:ext xmlns:c16="http://schemas.microsoft.com/office/drawing/2014/chart" uri="{C3380CC4-5D6E-409C-BE32-E72D297353CC}">
                  <c16:uniqueId val="{00000080-ED97-49F4-A63B-B4D21508F4EE}"/>
                </c:ext>
              </c:extLst>
            </c:dLbl>
            <c:dLbl>
              <c:idx val="3"/>
              <c:delete val="1"/>
              <c:extLst>
                <c:ext xmlns:c15="http://schemas.microsoft.com/office/drawing/2012/chart" uri="{CE6537A1-D6FC-4f65-9D91-7224C49458BB}"/>
                <c:ext xmlns:c16="http://schemas.microsoft.com/office/drawing/2014/chart" uri="{C3380CC4-5D6E-409C-BE32-E72D297353CC}">
                  <c16:uniqueId val="{00000081-ED97-49F4-A63B-B4D21508F4EE}"/>
                </c:ext>
              </c:extLst>
            </c:dLbl>
            <c:dLbl>
              <c:idx val="4"/>
              <c:delete val="1"/>
              <c:extLst>
                <c:ext xmlns:c15="http://schemas.microsoft.com/office/drawing/2012/chart" uri="{CE6537A1-D6FC-4f65-9D91-7224C49458BB}"/>
                <c:ext xmlns:c16="http://schemas.microsoft.com/office/drawing/2014/chart" uri="{C3380CC4-5D6E-409C-BE32-E72D297353CC}">
                  <c16:uniqueId val="{00000082-ED97-49F4-A63B-B4D21508F4EE}"/>
                </c:ext>
              </c:extLst>
            </c:dLbl>
            <c:dLbl>
              <c:idx val="5"/>
              <c:delete val="1"/>
              <c:extLst>
                <c:ext xmlns:c15="http://schemas.microsoft.com/office/drawing/2012/chart" uri="{CE6537A1-D6FC-4f65-9D91-7224C49458BB}"/>
                <c:ext xmlns:c16="http://schemas.microsoft.com/office/drawing/2014/chart" uri="{C3380CC4-5D6E-409C-BE32-E72D297353CC}">
                  <c16:uniqueId val="{00000083-ED97-49F4-A63B-B4D21508F4EE}"/>
                </c:ext>
              </c:extLst>
            </c:dLbl>
            <c:dLbl>
              <c:idx val="6"/>
              <c:delete val="1"/>
              <c:extLst>
                <c:ext xmlns:c15="http://schemas.microsoft.com/office/drawing/2012/chart" uri="{CE6537A1-D6FC-4f65-9D91-7224C49458BB}"/>
                <c:ext xmlns:c16="http://schemas.microsoft.com/office/drawing/2014/chart" uri="{C3380CC4-5D6E-409C-BE32-E72D297353CC}">
                  <c16:uniqueId val="{00000084-ED97-49F4-A63B-B4D21508F4EE}"/>
                </c:ext>
              </c:extLst>
            </c:dLbl>
            <c:dLbl>
              <c:idx val="7"/>
              <c:delete val="1"/>
              <c:extLst>
                <c:ext xmlns:c15="http://schemas.microsoft.com/office/drawing/2012/chart" uri="{CE6537A1-D6FC-4f65-9D91-7224C49458BB}"/>
                <c:ext xmlns:c16="http://schemas.microsoft.com/office/drawing/2014/chart" uri="{C3380CC4-5D6E-409C-BE32-E72D297353CC}">
                  <c16:uniqueId val="{00000085-ED97-49F4-A63B-B4D21508F4EE}"/>
                </c:ext>
              </c:extLst>
            </c:dLbl>
            <c:dLbl>
              <c:idx val="8"/>
              <c:delete val="1"/>
              <c:extLst>
                <c:ext xmlns:c15="http://schemas.microsoft.com/office/drawing/2012/chart" uri="{CE6537A1-D6FC-4f65-9D91-7224C49458BB}"/>
                <c:ext xmlns:c16="http://schemas.microsoft.com/office/drawing/2014/chart" uri="{C3380CC4-5D6E-409C-BE32-E72D297353CC}">
                  <c16:uniqueId val="{00000086-ED97-49F4-A63B-B4D21508F4EE}"/>
                </c:ext>
              </c:extLst>
            </c:dLbl>
            <c:dLbl>
              <c:idx val="9"/>
              <c:delete val="1"/>
              <c:extLst>
                <c:ext xmlns:c15="http://schemas.microsoft.com/office/drawing/2012/chart" uri="{CE6537A1-D6FC-4f65-9D91-7224C49458BB}"/>
                <c:ext xmlns:c16="http://schemas.microsoft.com/office/drawing/2014/chart" uri="{C3380CC4-5D6E-409C-BE32-E72D297353CC}">
                  <c16:uniqueId val="{00000087-ED97-49F4-A63B-B4D21508F4EE}"/>
                </c:ext>
              </c:extLst>
            </c:dLbl>
            <c:dLbl>
              <c:idx val="10"/>
              <c:delete val="1"/>
              <c:extLst>
                <c:ext xmlns:c15="http://schemas.microsoft.com/office/drawing/2012/chart" uri="{CE6537A1-D6FC-4f65-9D91-7224C49458BB}"/>
                <c:ext xmlns:c16="http://schemas.microsoft.com/office/drawing/2014/chart" uri="{C3380CC4-5D6E-409C-BE32-E72D297353CC}">
                  <c16:uniqueId val="{00000088-ED97-49F4-A63B-B4D21508F4EE}"/>
                </c:ext>
              </c:extLst>
            </c:dLbl>
            <c:dLbl>
              <c:idx val="11"/>
              <c:delete val="1"/>
              <c:extLst>
                <c:ext xmlns:c15="http://schemas.microsoft.com/office/drawing/2012/chart" uri="{CE6537A1-D6FC-4f65-9D91-7224C49458BB}"/>
                <c:ext xmlns:c16="http://schemas.microsoft.com/office/drawing/2014/chart" uri="{C3380CC4-5D6E-409C-BE32-E72D297353CC}">
                  <c16:uniqueId val="{00000089-ED97-49F4-A63B-B4D21508F4EE}"/>
                </c:ext>
              </c:extLst>
            </c:dLbl>
            <c:dLbl>
              <c:idx val="12"/>
              <c:delete val="1"/>
              <c:extLst>
                <c:ext xmlns:c15="http://schemas.microsoft.com/office/drawing/2012/chart" uri="{CE6537A1-D6FC-4f65-9D91-7224C49458BB}"/>
                <c:ext xmlns:c16="http://schemas.microsoft.com/office/drawing/2014/chart" uri="{C3380CC4-5D6E-409C-BE32-E72D297353CC}">
                  <c16:uniqueId val="{0000008A-ED97-49F4-A63B-B4D21508F4EE}"/>
                </c:ext>
              </c:extLst>
            </c:dLbl>
            <c:dLbl>
              <c:idx val="13"/>
              <c:delete val="1"/>
              <c:extLst>
                <c:ext xmlns:c15="http://schemas.microsoft.com/office/drawing/2012/chart" uri="{CE6537A1-D6FC-4f65-9D91-7224C49458BB}"/>
                <c:ext xmlns:c16="http://schemas.microsoft.com/office/drawing/2014/chart" uri="{C3380CC4-5D6E-409C-BE32-E72D297353CC}">
                  <c16:uniqueId val="{0000008B-ED97-49F4-A63B-B4D21508F4EE}"/>
                </c:ext>
              </c:extLst>
            </c:dLbl>
            <c:dLbl>
              <c:idx val="14"/>
              <c:delete val="1"/>
              <c:extLst>
                <c:ext xmlns:c15="http://schemas.microsoft.com/office/drawing/2012/chart" uri="{CE6537A1-D6FC-4f65-9D91-7224C49458BB}"/>
                <c:ext xmlns:c16="http://schemas.microsoft.com/office/drawing/2014/chart" uri="{C3380CC4-5D6E-409C-BE32-E72D297353CC}">
                  <c16:uniqueId val="{0000008C-ED97-49F4-A63B-B4D21508F4EE}"/>
                </c:ext>
              </c:extLst>
            </c:dLbl>
            <c:dLbl>
              <c:idx val="15"/>
              <c:delete val="1"/>
              <c:extLst>
                <c:ext xmlns:c15="http://schemas.microsoft.com/office/drawing/2012/chart" uri="{CE6537A1-D6FC-4f65-9D91-7224C49458BB}"/>
                <c:ext xmlns:c16="http://schemas.microsoft.com/office/drawing/2014/chart" uri="{C3380CC4-5D6E-409C-BE32-E72D297353CC}">
                  <c16:uniqueId val="{0000008D-ED97-49F4-A63B-B4D21508F4EE}"/>
                </c:ext>
              </c:extLst>
            </c:dLbl>
            <c:dLbl>
              <c:idx val="16"/>
              <c:delete val="1"/>
              <c:extLst>
                <c:ext xmlns:c15="http://schemas.microsoft.com/office/drawing/2012/chart" uri="{CE6537A1-D6FC-4f65-9D91-7224C49458BB}"/>
                <c:ext xmlns:c16="http://schemas.microsoft.com/office/drawing/2014/chart" uri="{C3380CC4-5D6E-409C-BE32-E72D297353CC}">
                  <c16:uniqueId val="{0000008E-ED97-49F4-A63B-B4D21508F4EE}"/>
                </c:ext>
              </c:extLst>
            </c:dLbl>
            <c:dLbl>
              <c:idx val="17"/>
              <c:delete val="1"/>
              <c:extLst>
                <c:ext xmlns:c15="http://schemas.microsoft.com/office/drawing/2012/chart" uri="{CE6537A1-D6FC-4f65-9D91-7224C49458BB}"/>
                <c:ext xmlns:c16="http://schemas.microsoft.com/office/drawing/2014/chart" uri="{C3380CC4-5D6E-409C-BE32-E72D297353CC}">
                  <c16:uniqueId val="{0000008F-ED97-49F4-A63B-B4D21508F4EE}"/>
                </c:ext>
              </c:extLst>
            </c:dLbl>
            <c:dLbl>
              <c:idx val="18"/>
              <c:delete val="1"/>
              <c:extLst>
                <c:ext xmlns:c15="http://schemas.microsoft.com/office/drawing/2012/chart" uri="{CE6537A1-D6FC-4f65-9D91-7224C49458BB}"/>
                <c:ext xmlns:c16="http://schemas.microsoft.com/office/drawing/2014/chart" uri="{C3380CC4-5D6E-409C-BE32-E72D297353CC}">
                  <c16:uniqueId val="{00000090-ED97-49F4-A63B-B4D21508F4EE}"/>
                </c:ext>
              </c:extLst>
            </c:dLbl>
            <c:dLbl>
              <c:idx val="19"/>
              <c:delete val="1"/>
              <c:extLst>
                <c:ext xmlns:c15="http://schemas.microsoft.com/office/drawing/2012/chart" uri="{CE6537A1-D6FC-4f65-9D91-7224C49458BB}"/>
                <c:ext xmlns:c16="http://schemas.microsoft.com/office/drawing/2014/chart" uri="{C3380CC4-5D6E-409C-BE32-E72D297353CC}">
                  <c16:uniqueId val="{00000091-ED97-49F4-A63B-B4D21508F4EE}"/>
                </c:ext>
              </c:extLst>
            </c:dLbl>
            <c:dLbl>
              <c:idx val="20"/>
              <c:delete val="1"/>
              <c:extLst>
                <c:ext xmlns:c15="http://schemas.microsoft.com/office/drawing/2012/chart" uri="{CE6537A1-D6FC-4f65-9D91-7224C49458BB}"/>
                <c:ext xmlns:c16="http://schemas.microsoft.com/office/drawing/2014/chart" uri="{C3380CC4-5D6E-409C-BE32-E72D297353CC}">
                  <c16:uniqueId val="{00000092-ED97-49F4-A63B-B4D21508F4EE}"/>
                </c:ext>
              </c:extLst>
            </c:dLbl>
            <c:dLbl>
              <c:idx val="21"/>
              <c:delete val="1"/>
              <c:extLst>
                <c:ext xmlns:c15="http://schemas.microsoft.com/office/drawing/2012/chart" uri="{CE6537A1-D6FC-4f65-9D91-7224C49458BB}"/>
                <c:ext xmlns:c16="http://schemas.microsoft.com/office/drawing/2014/chart" uri="{C3380CC4-5D6E-409C-BE32-E72D297353CC}">
                  <c16:uniqueId val="{00000093-ED97-49F4-A63B-B4D21508F4EE}"/>
                </c:ext>
              </c:extLst>
            </c:dLbl>
            <c:dLbl>
              <c:idx val="22"/>
              <c:delete val="1"/>
              <c:extLst>
                <c:ext xmlns:c15="http://schemas.microsoft.com/office/drawing/2012/chart" uri="{CE6537A1-D6FC-4f65-9D91-7224C49458BB}"/>
                <c:ext xmlns:c16="http://schemas.microsoft.com/office/drawing/2014/chart" uri="{C3380CC4-5D6E-409C-BE32-E72D297353CC}">
                  <c16:uniqueId val="{00000094-ED97-49F4-A63B-B4D21508F4EE}"/>
                </c:ext>
              </c:extLst>
            </c:dLbl>
            <c:dLbl>
              <c:idx val="23"/>
              <c:delete val="1"/>
              <c:extLst>
                <c:ext xmlns:c15="http://schemas.microsoft.com/office/drawing/2012/chart" uri="{CE6537A1-D6FC-4f65-9D91-7224C49458BB}"/>
                <c:ext xmlns:c16="http://schemas.microsoft.com/office/drawing/2014/chart" uri="{C3380CC4-5D6E-409C-BE32-E72D297353CC}">
                  <c16:uniqueId val="{00000095-ED97-49F4-A63B-B4D21508F4EE}"/>
                </c:ext>
              </c:extLst>
            </c:dLbl>
            <c:dLbl>
              <c:idx val="24"/>
              <c:delete val="1"/>
              <c:extLst>
                <c:ext xmlns:c15="http://schemas.microsoft.com/office/drawing/2012/chart" uri="{CE6537A1-D6FC-4f65-9D91-7224C49458BB}"/>
                <c:ext xmlns:c16="http://schemas.microsoft.com/office/drawing/2014/chart" uri="{C3380CC4-5D6E-409C-BE32-E72D297353CC}">
                  <c16:uniqueId val="{00000096-ED97-49F4-A63B-B4D21508F4EE}"/>
                </c:ext>
              </c:extLst>
            </c:dLbl>
            <c:dLbl>
              <c:idx val="25"/>
              <c:delete val="1"/>
              <c:extLst>
                <c:ext xmlns:c15="http://schemas.microsoft.com/office/drawing/2012/chart" uri="{CE6537A1-D6FC-4f65-9D91-7224C49458BB}"/>
                <c:ext xmlns:c16="http://schemas.microsoft.com/office/drawing/2014/chart" uri="{C3380CC4-5D6E-409C-BE32-E72D297353CC}">
                  <c16:uniqueId val="{00000097-ED97-49F4-A63B-B4D21508F4EE}"/>
                </c:ext>
              </c:extLst>
            </c:dLbl>
            <c:dLbl>
              <c:idx val="26"/>
              <c:delete val="1"/>
              <c:extLst>
                <c:ext xmlns:c15="http://schemas.microsoft.com/office/drawing/2012/chart" uri="{CE6537A1-D6FC-4f65-9D91-7224C49458BB}"/>
                <c:ext xmlns:c16="http://schemas.microsoft.com/office/drawing/2014/chart" uri="{C3380CC4-5D6E-409C-BE32-E72D297353CC}">
                  <c16:uniqueId val="{00000098-ED97-49F4-A63B-B4D21508F4EE}"/>
                </c:ext>
              </c:extLst>
            </c:dLbl>
            <c:dLbl>
              <c:idx val="27"/>
              <c:delete val="1"/>
              <c:extLst>
                <c:ext xmlns:c15="http://schemas.microsoft.com/office/drawing/2012/chart" uri="{CE6537A1-D6FC-4f65-9D91-7224C49458BB}"/>
                <c:ext xmlns:c16="http://schemas.microsoft.com/office/drawing/2014/chart" uri="{C3380CC4-5D6E-409C-BE32-E72D297353CC}">
                  <c16:uniqueId val="{00000099-ED97-49F4-A63B-B4D21508F4EE}"/>
                </c:ext>
              </c:extLst>
            </c:dLbl>
            <c:dLbl>
              <c:idx val="28"/>
              <c:delete val="1"/>
              <c:extLst>
                <c:ext xmlns:c15="http://schemas.microsoft.com/office/drawing/2012/chart" uri="{CE6537A1-D6FC-4f65-9D91-7224C49458BB}"/>
                <c:ext xmlns:c16="http://schemas.microsoft.com/office/drawing/2014/chart" uri="{C3380CC4-5D6E-409C-BE32-E72D297353CC}">
                  <c16:uniqueId val="{0000009A-ED97-49F4-A63B-B4D21508F4EE}"/>
                </c:ext>
              </c:extLst>
            </c:dLbl>
            <c:dLbl>
              <c:idx val="29"/>
              <c:delete val="1"/>
              <c:extLst>
                <c:ext xmlns:c15="http://schemas.microsoft.com/office/drawing/2012/chart" uri="{CE6537A1-D6FC-4f65-9D91-7224C49458BB}"/>
                <c:ext xmlns:c16="http://schemas.microsoft.com/office/drawing/2014/chart" uri="{C3380CC4-5D6E-409C-BE32-E72D297353CC}">
                  <c16:uniqueId val="{0000009B-ED97-49F4-A63B-B4D21508F4EE}"/>
                </c:ext>
              </c:extLst>
            </c:dLbl>
            <c:dLbl>
              <c:idx val="30"/>
              <c:delete val="1"/>
              <c:extLst>
                <c:ext xmlns:c15="http://schemas.microsoft.com/office/drawing/2012/chart" uri="{CE6537A1-D6FC-4f65-9D91-7224C49458BB}"/>
                <c:ext xmlns:c16="http://schemas.microsoft.com/office/drawing/2014/chart" uri="{C3380CC4-5D6E-409C-BE32-E72D297353CC}">
                  <c16:uniqueId val="{0000009C-ED97-49F4-A63B-B4D21508F4EE}"/>
                </c:ext>
              </c:extLst>
            </c:dLbl>
            <c:dLbl>
              <c:idx val="31"/>
              <c:delete val="1"/>
              <c:extLst>
                <c:ext xmlns:c15="http://schemas.microsoft.com/office/drawing/2012/chart" uri="{CE6537A1-D6FC-4f65-9D91-7224C49458BB}"/>
                <c:ext xmlns:c16="http://schemas.microsoft.com/office/drawing/2014/chart" uri="{C3380CC4-5D6E-409C-BE32-E72D297353CC}">
                  <c16:uniqueId val="{0000009D-ED97-49F4-A63B-B4D21508F4EE}"/>
                </c:ext>
              </c:extLst>
            </c:dLbl>
            <c:dLbl>
              <c:idx val="32"/>
              <c:delete val="1"/>
              <c:extLst>
                <c:ext xmlns:c15="http://schemas.microsoft.com/office/drawing/2012/chart" uri="{CE6537A1-D6FC-4f65-9D91-7224C49458BB}"/>
                <c:ext xmlns:c16="http://schemas.microsoft.com/office/drawing/2014/chart" uri="{C3380CC4-5D6E-409C-BE32-E72D297353CC}">
                  <c16:uniqueId val="{0000009E-ED97-49F4-A63B-B4D21508F4EE}"/>
                </c:ext>
              </c:extLst>
            </c:dLbl>
            <c:dLbl>
              <c:idx val="33"/>
              <c:delete val="1"/>
              <c:extLst>
                <c:ext xmlns:c15="http://schemas.microsoft.com/office/drawing/2012/chart" uri="{CE6537A1-D6FC-4f65-9D91-7224C49458BB}"/>
                <c:ext xmlns:c16="http://schemas.microsoft.com/office/drawing/2014/chart" uri="{C3380CC4-5D6E-409C-BE32-E72D297353CC}">
                  <c16:uniqueId val="{0000009F-ED97-49F4-A63B-B4D21508F4EE}"/>
                </c:ext>
              </c:extLst>
            </c:dLbl>
            <c:dLbl>
              <c:idx val="34"/>
              <c:delete val="1"/>
              <c:extLst>
                <c:ext xmlns:c15="http://schemas.microsoft.com/office/drawing/2012/chart" uri="{CE6537A1-D6FC-4f65-9D91-7224C49458BB}"/>
                <c:ext xmlns:c16="http://schemas.microsoft.com/office/drawing/2014/chart" uri="{C3380CC4-5D6E-409C-BE32-E72D297353CC}">
                  <c16:uniqueId val="{000000A0-ED97-49F4-A63B-B4D21508F4EE}"/>
                </c:ext>
              </c:extLst>
            </c:dLbl>
            <c:dLbl>
              <c:idx val="35"/>
              <c:delete val="1"/>
              <c:extLst>
                <c:ext xmlns:c15="http://schemas.microsoft.com/office/drawing/2012/chart" uri="{CE6537A1-D6FC-4f65-9D91-7224C49458BB}"/>
                <c:ext xmlns:c16="http://schemas.microsoft.com/office/drawing/2014/chart" uri="{C3380CC4-5D6E-409C-BE32-E72D297353CC}">
                  <c16:uniqueId val="{000000A1-ED97-49F4-A63B-B4D21508F4EE}"/>
                </c:ext>
              </c:extLst>
            </c:dLbl>
            <c:dLbl>
              <c:idx val="36"/>
              <c:delete val="1"/>
              <c:extLst>
                <c:ext xmlns:c15="http://schemas.microsoft.com/office/drawing/2012/chart" uri="{CE6537A1-D6FC-4f65-9D91-7224C49458BB}"/>
                <c:ext xmlns:c16="http://schemas.microsoft.com/office/drawing/2014/chart" uri="{C3380CC4-5D6E-409C-BE32-E72D297353CC}">
                  <c16:uniqueId val="{000000A2-ED97-49F4-A63B-B4D21508F4EE}"/>
                </c:ext>
              </c:extLst>
            </c:dLbl>
            <c:dLbl>
              <c:idx val="37"/>
              <c:delete val="1"/>
              <c:extLst>
                <c:ext xmlns:c15="http://schemas.microsoft.com/office/drawing/2012/chart" uri="{CE6537A1-D6FC-4f65-9D91-7224C49458BB}"/>
                <c:ext xmlns:c16="http://schemas.microsoft.com/office/drawing/2014/chart" uri="{C3380CC4-5D6E-409C-BE32-E72D297353CC}">
                  <c16:uniqueId val="{000000A3-ED97-49F4-A63B-B4D21508F4EE}"/>
                </c:ext>
              </c:extLst>
            </c:dLbl>
            <c:dLbl>
              <c:idx val="38"/>
              <c:delete val="1"/>
              <c:extLst>
                <c:ext xmlns:c15="http://schemas.microsoft.com/office/drawing/2012/chart" uri="{CE6537A1-D6FC-4f65-9D91-7224C49458BB}"/>
                <c:ext xmlns:c16="http://schemas.microsoft.com/office/drawing/2014/chart" uri="{C3380CC4-5D6E-409C-BE32-E72D297353CC}">
                  <c16:uniqueId val="{000000A4-ED97-49F4-A63B-B4D21508F4EE}"/>
                </c:ext>
              </c:extLst>
            </c:dLbl>
            <c:dLbl>
              <c:idx val="39"/>
              <c:delete val="1"/>
              <c:extLst>
                <c:ext xmlns:c15="http://schemas.microsoft.com/office/drawing/2012/chart" uri="{CE6537A1-D6FC-4f65-9D91-7224C49458BB}"/>
                <c:ext xmlns:c16="http://schemas.microsoft.com/office/drawing/2014/chart" uri="{C3380CC4-5D6E-409C-BE32-E72D297353CC}">
                  <c16:uniqueId val="{000000A5-ED97-49F4-A63B-B4D21508F4EE}"/>
                </c:ext>
              </c:extLst>
            </c:dLbl>
            <c:dLbl>
              <c:idx val="40"/>
              <c:numFmt formatCode="#,##0.0&quot;M&quot;"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extLst>
                <c:ext xmlns:c16="http://schemas.microsoft.com/office/drawing/2014/chart" uri="{C3380CC4-5D6E-409C-BE32-E72D297353CC}">
                  <c16:uniqueId val="{000000A6-ED97-49F4-A63B-B4D21508F4E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Sheet1!$A$2:$A$52</c:f>
              <c:numCache>
                <c:formatCode>General</c:formatCode>
                <c:ptCount val="4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numCache>
              <c:extLst/>
            </c:numRef>
          </c:cat>
          <c:val>
            <c:numRef>
              <c:f>Sheet1!$E$2:$E$52</c:f>
              <c:numCache>
                <c:formatCode>#,##0</c:formatCode>
                <c:ptCount val="41"/>
                <c:pt idx="0">
                  <c:v>29145505</c:v>
                </c:pt>
                <c:pt idx="1">
                  <c:v>29508207</c:v>
                </c:pt>
                <c:pt idx="2">
                  <c:v>29874788</c:v>
                </c:pt>
                <c:pt idx="3">
                  <c:v>30244881</c:v>
                </c:pt>
                <c:pt idx="4">
                  <c:v>30618408</c:v>
                </c:pt>
                <c:pt idx="5">
                  <c:v>30995030</c:v>
                </c:pt>
                <c:pt idx="6">
                  <c:v>31374415</c:v>
                </c:pt>
                <c:pt idx="7">
                  <c:v>31756242</c:v>
                </c:pt>
                <c:pt idx="8">
                  <c:v>32140235</c:v>
                </c:pt>
                <c:pt idx="9">
                  <c:v>32525922</c:v>
                </c:pt>
                <c:pt idx="10">
                  <c:v>32912882</c:v>
                </c:pt>
                <c:pt idx="11">
                  <c:v>33300733</c:v>
                </c:pt>
                <c:pt idx="12">
                  <c:v>33689173</c:v>
                </c:pt>
                <c:pt idx="13">
                  <c:v>34078174</c:v>
                </c:pt>
                <c:pt idx="14">
                  <c:v>34467756</c:v>
                </c:pt>
                <c:pt idx="15">
                  <c:v>34857869</c:v>
                </c:pt>
                <c:pt idx="16">
                  <c:v>35248360</c:v>
                </c:pt>
                <c:pt idx="17">
                  <c:v>35638739</c:v>
                </c:pt>
                <c:pt idx="18">
                  <c:v>36028822</c:v>
                </c:pt>
                <c:pt idx="19">
                  <c:v>36418360</c:v>
                </c:pt>
                <c:pt idx="20">
                  <c:v>36807213</c:v>
                </c:pt>
                <c:pt idx="21">
                  <c:v>37195498</c:v>
                </c:pt>
                <c:pt idx="22">
                  <c:v>37583109</c:v>
                </c:pt>
                <c:pt idx="23">
                  <c:v>37969850</c:v>
                </c:pt>
                <c:pt idx="24">
                  <c:v>38355509</c:v>
                </c:pt>
                <c:pt idx="25">
                  <c:v>38740127</c:v>
                </c:pt>
                <c:pt idx="26">
                  <c:v>39123792</c:v>
                </c:pt>
                <c:pt idx="27">
                  <c:v>39506360</c:v>
                </c:pt>
                <c:pt idx="28">
                  <c:v>39887643</c:v>
                </c:pt>
                <c:pt idx="29">
                  <c:v>40267524</c:v>
                </c:pt>
                <c:pt idx="30">
                  <c:v>40645784</c:v>
                </c:pt>
                <c:pt idx="31">
                  <c:v>41022525</c:v>
                </c:pt>
                <c:pt idx="32">
                  <c:v>41397804</c:v>
                </c:pt>
                <c:pt idx="33">
                  <c:v>41771854</c:v>
                </c:pt>
                <c:pt idx="34">
                  <c:v>42145223</c:v>
                </c:pt>
                <c:pt idx="35">
                  <c:v>42518254</c:v>
                </c:pt>
                <c:pt idx="36">
                  <c:v>42891450</c:v>
                </c:pt>
                <c:pt idx="37">
                  <c:v>43265100</c:v>
                </c:pt>
                <c:pt idx="38">
                  <c:v>43639517</c:v>
                </c:pt>
                <c:pt idx="39">
                  <c:v>44015027</c:v>
                </c:pt>
                <c:pt idx="40">
                  <c:v>44391658</c:v>
                </c:pt>
              </c:numCache>
              <c:extLst/>
            </c:numRef>
          </c:val>
          <c:smooth val="0"/>
          <c:extLst>
            <c:ext xmlns:c16="http://schemas.microsoft.com/office/drawing/2014/chart" uri="{C3380CC4-5D6E-409C-BE32-E72D297353CC}">
              <c16:uniqueId val="{000000A7-ED97-49F4-A63B-B4D21508F4EE}"/>
            </c:ext>
          </c:extLst>
        </c:ser>
        <c:dLbls>
          <c:dLblPos val="r"/>
          <c:showLegendKey val="0"/>
          <c:showVal val="1"/>
          <c:showCatName val="0"/>
          <c:showSerName val="0"/>
          <c:showPercent val="0"/>
          <c:showBubbleSize val="0"/>
        </c:dLbls>
        <c:smooth val="0"/>
        <c:axId val="441211584"/>
        <c:axId val="1204296704"/>
        <c:extLst>
          <c:ext xmlns:c15="http://schemas.microsoft.com/office/drawing/2012/chart" uri="{02D57815-91ED-43cb-92C2-25804820EDAC}">
            <c15:filteredLineSeries>
              <c15:ser>
                <c:idx val="4"/>
                <c:order val="4"/>
                <c:tx>
                  <c:strRef>
                    <c:extLst>
                      <c:ext uri="{02D57815-91ED-43cb-92C2-25804820EDAC}">
                        <c15:formulaRef>
                          <c15:sqref>Sheet1!$F$1</c15:sqref>
                        </c15:formulaRef>
                      </c:ext>
                    </c:extLst>
                    <c:strCache>
                      <c:ptCount val="1"/>
                      <c:pt idx="0">
                        <c:v>TDC_V2022_50</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dLbl>
                    <c:idx val="0"/>
                    <c:delete val="1"/>
                    <c:extLst>
                      <c:ext uri="{CE6537A1-D6FC-4f65-9D91-7224C49458BB}"/>
                      <c:ext xmlns:c16="http://schemas.microsoft.com/office/drawing/2014/chart" uri="{C3380CC4-5D6E-409C-BE32-E72D297353CC}">
                        <c16:uniqueId val="{000000A8-ED97-49F4-A63B-B4D21508F4EE}"/>
                      </c:ext>
                    </c:extLst>
                  </c:dLbl>
                  <c:dLbl>
                    <c:idx val="1"/>
                    <c:delete val="1"/>
                    <c:extLst>
                      <c:ext uri="{CE6537A1-D6FC-4f65-9D91-7224C49458BB}"/>
                      <c:ext xmlns:c16="http://schemas.microsoft.com/office/drawing/2014/chart" uri="{C3380CC4-5D6E-409C-BE32-E72D297353CC}">
                        <c16:uniqueId val="{000000A9-ED97-49F4-A63B-B4D21508F4EE}"/>
                      </c:ext>
                    </c:extLst>
                  </c:dLbl>
                  <c:dLbl>
                    <c:idx val="2"/>
                    <c:delete val="1"/>
                    <c:extLst>
                      <c:ext uri="{CE6537A1-D6FC-4f65-9D91-7224C49458BB}"/>
                      <c:ext xmlns:c16="http://schemas.microsoft.com/office/drawing/2014/chart" uri="{C3380CC4-5D6E-409C-BE32-E72D297353CC}">
                        <c16:uniqueId val="{000000AA-ED97-49F4-A63B-B4D21508F4EE}"/>
                      </c:ext>
                    </c:extLst>
                  </c:dLbl>
                  <c:dLbl>
                    <c:idx val="3"/>
                    <c:delete val="1"/>
                    <c:extLst>
                      <c:ext uri="{CE6537A1-D6FC-4f65-9D91-7224C49458BB}"/>
                      <c:ext xmlns:c16="http://schemas.microsoft.com/office/drawing/2014/chart" uri="{C3380CC4-5D6E-409C-BE32-E72D297353CC}">
                        <c16:uniqueId val="{000000AB-ED97-49F4-A63B-B4D21508F4EE}"/>
                      </c:ext>
                    </c:extLst>
                  </c:dLbl>
                  <c:dLbl>
                    <c:idx val="4"/>
                    <c:delete val="1"/>
                    <c:extLst>
                      <c:ext uri="{CE6537A1-D6FC-4f65-9D91-7224C49458BB}"/>
                      <c:ext xmlns:c16="http://schemas.microsoft.com/office/drawing/2014/chart" uri="{C3380CC4-5D6E-409C-BE32-E72D297353CC}">
                        <c16:uniqueId val="{000000AC-ED97-49F4-A63B-B4D21508F4EE}"/>
                      </c:ext>
                    </c:extLst>
                  </c:dLbl>
                  <c:dLbl>
                    <c:idx val="5"/>
                    <c:delete val="1"/>
                    <c:extLst>
                      <c:ext uri="{CE6537A1-D6FC-4f65-9D91-7224C49458BB}"/>
                      <c:ext xmlns:c16="http://schemas.microsoft.com/office/drawing/2014/chart" uri="{C3380CC4-5D6E-409C-BE32-E72D297353CC}">
                        <c16:uniqueId val="{000000AD-ED97-49F4-A63B-B4D21508F4E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Sheet1!$A$2:$A$52</c15:sqref>
                        </c15:formulaRef>
                      </c:ext>
                    </c:extLst>
                    <c:numCache>
                      <c:formatCode>General</c:formatCode>
                      <c:ptCount val="4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numCache>
                  </c:numRef>
                </c:cat>
                <c:val>
                  <c:numRef>
                    <c:extLst>
                      <c:ext uri="{02D57815-91ED-43cb-92C2-25804820EDAC}">
                        <c15:formulaRef>
                          <c15:sqref>Sheet1!$F$2:$F$52</c15:sqref>
                        </c15:formulaRef>
                      </c:ext>
                    </c:extLst>
                    <c:numCache>
                      <c:formatCode>#,##0</c:formatCode>
                      <c:ptCount val="41"/>
                      <c:pt idx="0">
                        <c:v>29145505</c:v>
                      </c:pt>
                      <c:pt idx="1">
                        <c:v>29399740</c:v>
                      </c:pt>
                      <c:pt idx="2">
                        <c:v>29653355</c:v>
                      </c:pt>
                      <c:pt idx="3">
                        <c:v>29905977</c:v>
                      </c:pt>
                      <c:pt idx="4">
                        <c:v>30157429</c:v>
                      </c:pt>
                      <c:pt idx="5">
                        <c:v>30407353</c:v>
                      </c:pt>
                      <c:pt idx="6">
                        <c:v>30655366</c:v>
                      </c:pt>
                      <c:pt idx="7">
                        <c:v>30901106</c:v>
                      </c:pt>
                      <c:pt idx="8">
                        <c:v>31144286</c:v>
                      </c:pt>
                      <c:pt idx="9">
                        <c:v>31384529</c:v>
                      </c:pt>
                      <c:pt idx="10">
                        <c:v>31621474</c:v>
                      </c:pt>
                      <c:pt idx="11">
                        <c:v>31854797</c:v>
                      </c:pt>
                      <c:pt idx="12">
                        <c:v>32084302</c:v>
                      </c:pt>
                      <c:pt idx="13">
                        <c:v>32309899</c:v>
                      </c:pt>
                      <c:pt idx="14">
                        <c:v>32531573</c:v>
                      </c:pt>
                      <c:pt idx="15">
                        <c:v>32749324</c:v>
                      </c:pt>
                      <c:pt idx="16">
                        <c:v>32963029</c:v>
                      </c:pt>
                      <c:pt idx="17">
                        <c:v>33172417</c:v>
                      </c:pt>
                      <c:pt idx="18">
                        <c:v>33377300</c:v>
                      </c:pt>
                      <c:pt idx="19">
                        <c:v>33577483</c:v>
                      </c:pt>
                      <c:pt idx="20">
                        <c:v>33772879</c:v>
                      </c:pt>
                      <c:pt idx="21">
                        <c:v>33963551</c:v>
                      </c:pt>
                      <c:pt idx="22">
                        <c:v>34149494</c:v>
                      </c:pt>
                      <c:pt idx="23">
                        <c:v>34330669</c:v>
                      </c:pt>
                      <c:pt idx="24">
                        <c:v>34506892</c:v>
                      </c:pt>
                      <c:pt idx="25">
                        <c:v>34678349</c:v>
                      </c:pt>
                      <c:pt idx="26">
                        <c:v>34845200</c:v>
                      </c:pt>
                      <c:pt idx="27">
                        <c:v>35007371</c:v>
                      </c:pt>
                      <c:pt idx="28">
                        <c:v>35164896</c:v>
                      </c:pt>
                      <c:pt idx="29">
                        <c:v>35317667</c:v>
                      </c:pt>
                      <c:pt idx="30">
                        <c:v>35465604</c:v>
                      </c:pt>
                      <c:pt idx="31">
                        <c:v>35608856</c:v>
                      </c:pt>
                      <c:pt idx="32">
                        <c:v>35747524</c:v>
                      </c:pt>
                      <c:pt idx="33">
                        <c:v>35881837</c:v>
                      </c:pt>
                      <c:pt idx="34">
                        <c:v>36012145</c:v>
                      </c:pt>
                      <c:pt idx="35">
                        <c:v>36138672</c:v>
                      </c:pt>
                      <c:pt idx="36">
                        <c:v>36261747</c:v>
                      </c:pt>
                      <c:pt idx="37">
                        <c:v>36381526</c:v>
                      </c:pt>
                      <c:pt idx="38">
                        <c:v>36498234</c:v>
                      </c:pt>
                      <c:pt idx="39">
                        <c:v>36612002</c:v>
                      </c:pt>
                      <c:pt idx="40">
                        <c:v>36722840</c:v>
                      </c:pt>
                    </c:numCache>
                  </c:numRef>
                </c:val>
                <c:smooth val="0"/>
                <c:extLst>
                  <c:ext xmlns:c16="http://schemas.microsoft.com/office/drawing/2014/chart" uri="{C3380CC4-5D6E-409C-BE32-E72D297353CC}">
                    <c16:uniqueId val="{000000AE-ED97-49F4-A63B-B4D21508F4EE}"/>
                  </c:ext>
                </c:extLst>
              </c15:ser>
            </c15:filteredLineSeries>
          </c:ext>
        </c:extLst>
      </c:lineChart>
      <c:catAx>
        <c:axId val="441211584"/>
        <c:scaling>
          <c:orientation val="minMax"/>
        </c:scaling>
        <c:delete val="0"/>
        <c:axPos val="b"/>
        <c:numFmt formatCode="General" sourceLinked="1"/>
        <c:majorTickMark val="in"/>
        <c:minorTickMark val="in"/>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04296704"/>
        <c:crosses val="autoZero"/>
        <c:auto val="0"/>
        <c:lblAlgn val="ctr"/>
        <c:lblOffset val="100"/>
        <c:tickLblSkip val="5"/>
        <c:tickMarkSkip val="5"/>
        <c:noMultiLvlLbl val="0"/>
      </c:catAx>
      <c:valAx>
        <c:axId val="1204296704"/>
        <c:scaling>
          <c:orientation val="minMax"/>
          <c:min val="20000000"/>
        </c:scaling>
        <c:delete val="0"/>
        <c:axPos val="l"/>
        <c:majorGridlines>
          <c:spPr>
            <a:ln w="9525" cap="flat" cmpd="sng" algn="ctr">
              <a:solidFill>
                <a:schemeClr val="tx1">
                  <a:lumMod val="15000"/>
                  <a:lumOff val="85000"/>
                </a:schemeClr>
              </a:solidFill>
              <a:round/>
            </a:ln>
            <a:effectLst/>
          </c:spPr>
        </c:majorGridlines>
        <c:numFmt formatCode="#,##0&quot;M&quot;"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41211584"/>
        <c:crossesAt val="1"/>
        <c:crossBetween val="between"/>
        <c:dispUnits>
          <c:builtInUnit val="millions"/>
        </c:dispUnits>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0.5959</cdr:x>
      <cdr:y>0.04443</cdr:y>
    </cdr:from>
    <cdr:to>
      <cdr:x>0.5959</cdr:x>
      <cdr:y>0.93536</cdr:y>
    </cdr:to>
    <cdr:cxnSp macro="">
      <cdr:nvCxnSpPr>
        <cdr:cNvPr id="2" name="Straight Connector 1">
          <a:extLst xmlns:a="http://schemas.openxmlformats.org/drawingml/2006/main">
            <a:ext uri="{FF2B5EF4-FFF2-40B4-BE49-F238E27FC236}">
              <a16:creationId xmlns:a16="http://schemas.microsoft.com/office/drawing/2014/main" id="{BF37D115-A2E9-2217-E674-BEF4C6B4AE2B}"/>
            </a:ext>
          </a:extLst>
        </cdr:cNvPr>
        <cdr:cNvCxnSpPr/>
      </cdr:nvCxnSpPr>
      <cdr:spPr>
        <a:xfrm xmlns:a="http://schemas.openxmlformats.org/drawingml/2006/main">
          <a:off x="6438067" y="205121"/>
          <a:ext cx="0" cy="4113436"/>
        </a:xfrm>
        <a:prstGeom xmlns:a="http://schemas.openxmlformats.org/drawingml/2006/main" prst="line">
          <a:avLst/>
        </a:prstGeom>
        <a:ln xmlns:a="http://schemas.openxmlformats.org/drawingml/2006/main" w="38100">
          <a:solidFill>
            <a:schemeClr val="tx1"/>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0.56694</cdr:x>
      <cdr:y>0.72359</cdr:y>
    </cdr:from>
    <cdr:to>
      <cdr:x>0.65972</cdr:x>
      <cdr:y>0.77815</cdr:y>
    </cdr:to>
    <cdr:sp macro="" textlink="">
      <cdr:nvSpPr>
        <cdr:cNvPr id="2" name="TextBox 8">
          <a:extLst xmlns:a="http://schemas.openxmlformats.org/drawingml/2006/main">
            <a:ext uri="{FF2B5EF4-FFF2-40B4-BE49-F238E27FC236}">
              <a16:creationId xmlns:a16="http://schemas.microsoft.com/office/drawing/2014/main" id="{09C0E10D-599E-324B-0245-8DA715E58D09}"/>
            </a:ext>
          </a:extLst>
        </cdr:cNvPr>
        <cdr:cNvSpPr txBox="1"/>
      </cdr:nvSpPr>
      <cdr:spPr>
        <a:xfrm xmlns:a="http://schemas.openxmlformats.org/drawingml/2006/main">
          <a:off x="3028936" y="4081847"/>
          <a:ext cx="495688" cy="307779"/>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solidFill>
                <a:schemeClr val="bg1"/>
              </a:solidFill>
              <a:latin typeface="Aral"/>
            </a:rPr>
            <a:t>21%</a:t>
          </a:r>
        </a:p>
      </cdr:txBody>
    </cdr:sp>
  </cdr:relSizeAnchor>
  <cdr:relSizeAnchor xmlns:cdr="http://schemas.openxmlformats.org/drawingml/2006/chartDrawing">
    <cdr:from>
      <cdr:x>0.80278</cdr:x>
      <cdr:y>0.72915</cdr:y>
    </cdr:from>
    <cdr:to>
      <cdr:x>0.89556</cdr:x>
      <cdr:y>0.78371</cdr:y>
    </cdr:to>
    <cdr:sp macro="" textlink="">
      <cdr:nvSpPr>
        <cdr:cNvPr id="3" name="TextBox 8">
          <a:extLst xmlns:a="http://schemas.openxmlformats.org/drawingml/2006/main">
            <a:ext uri="{FF2B5EF4-FFF2-40B4-BE49-F238E27FC236}">
              <a16:creationId xmlns:a16="http://schemas.microsoft.com/office/drawing/2014/main" id="{09C0E10D-599E-324B-0245-8DA715E58D09}"/>
            </a:ext>
          </a:extLst>
        </cdr:cNvPr>
        <cdr:cNvSpPr txBox="1"/>
      </cdr:nvSpPr>
      <cdr:spPr>
        <a:xfrm xmlns:a="http://schemas.openxmlformats.org/drawingml/2006/main">
          <a:off x="4288954" y="4113219"/>
          <a:ext cx="495688" cy="307779"/>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solidFill>
                <a:schemeClr val="bg1"/>
              </a:solidFill>
              <a:latin typeface="Aral"/>
            </a:rPr>
            <a:t>18%</a:t>
          </a:r>
        </a:p>
      </cdr:txBody>
    </cdr:sp>
  </cdr:relSizeAnchor>
  <cdr:relSizeAnchor xmlns:cdr="http://schemas.openxmlformats.org/drawingml/2006/chartDrawing">
    <cdr:from>
      <cdr:x>0.3208</cdr:x>
      <cdr:y>0.72915</cdr:y>
    </cdr:from>
    <cdr:to>
      <cdr:x>0.41358</cdr:x>
      <cdr:y>0.78371</cdr:y>
    </cdr:to>
    <cdr:sp macro="" textlink="">
      <cdr:nvSpPr>
        <cdr:cNvPr id="4" name="TextBox 8">
          <a:extLst xmlns:a="http://schemas.openxmlformats.org/drawingml/2006/main">
            <a:ext uri="{FF2B5EF4-FFF2-40B4-BE49-F238E27FC236}">
              <a16:creationId xmlns:a16="http://schemas.microsoft.com/office/drawing/2014/main" id="{09C0E10D-599E-324B-0245-8DA715E58D09}"/>
            </a:ext>
          </a:extLst>
        </cdr:cNvPr>
        <cdr:cNvSpPr txBox="1"/>
      </cdr:nvSpPr>
      <cdr:spPr>
        <a:xfrm xmlns:a="http://schemas.openxmlformats.org/drawingml/2006/main">
          <a:off x="1713892" y="4113219"/>
          <a:ext cx="495688" cy="307779"/>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solidFill>
                <a:schemeClr val="bg1"/>
              </a:solidFill>
              <a:latin typeface="Aral"/>
            </a:rPr>
            <a:t>25%</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B4A19A2-8FC0-C58D-659C-F1118E68908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DD2067A-6DAB-1B34-E9C4-50EAE897C1B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D448415-18F9-4F00-9E67-A0637DF74961}" type="datetimeFigureOut">
              <a:rPr lang="en-US" smtClean="0"/>
              <a:t>8/10/2026</a:t>
            </a:fld>
            <a:endParaRPr lang="en-US"/>
          </a:p>
        </p:txBody>
      </p:sp>
      <p:sp>
        <p:nvSpPr>
          <p:cNvPr id="4" name="Footer Placeholder 3">
            <a:extLst>
              <a:ext uri="{FF2B5EF4-FFF2-40B4-BE49-F238E27FC236}">
                <a16:creationId xmlns:a16="http://schemas.microsoft.com/office/drawing/2014/main" id="{0D5C9631-2889-699E-F8AA-7C88D65ABDF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696525B-7DFB-46A3-D499-4B3F475C0F1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895A696-1771-440E-9ECA-87784ECBC307}" type="slidenum">
              <a:rPr lang="en-US" smtClean="0"/>
              <a:t>‹#›</a:t>
            </a:fld>
            <a:endParaRPr lang="en-US"/>
          </a:p>
        </p:txBody>
      </p:sp>
    </p:spTree>
    <p:extLst>
      <p:ext uri="{BB962C8B-B14F-4D97-AF65-F5344CB8AC3E}">
        <p14:creationId xmlns:p14="http://schemas.microsoft.com/office/powerpoint/2010/main" val="5320931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3B2347-E800-41EF-BC28-D316DEC3A9B6}" type="datetimeFigureOut">
              <a:rPr lang="en-US" smtClean="0"/>
              <a:t>8/10/2026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41838F-AE93-46C3-AA75-3E64C88F7A2B}" type="slidenum">
              <a:rPr lang="en-US" smtClean="0"/>
              <a:t>‹#›</a:t>
            </a:fld>
            <a:endParaRPr lang="en-US"/>
          </a:p>
        </p:txBody>
      </p:sp>
    </p:spTree>
    <p:extLst>
      <p:ext uri="{BB962C8B-B14F-4D97-AF65-F5344CB8AC3E}">
        <p14:creationId xmlns:p14="http://schemas.microsoft.com/office/powerpoint/2010/main" val="16181499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41838F-AE93-46C3-AA75-3E64C88F7A2B}" type="slidenum">
              <a:rPr lang="en-US" smtClean="0"/>
              <a:t>2</a:t>
            </a:fld>
            <a:endParaRPr lang="en-US"/>
          </a:p>
        </p:txBody>
      </p:sp>
    </p:spTree>
    <p:extLst>
      <p:ext uri="{BB962C8B-B14F-4D97-AF65-F5344CB8AC3E}">
        <p14:creationId xmlns:p14="http://schemas.microsoft.com/office/powerpoint/2010/main" val="26534574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41838F-AE93-46C3-AA75-3E64C88F7A2B}" type="slidenum">
              <a:rPr lang="en-US" smtClean="0"/>
              <a:t>24</a:t>
            </a:fld>
            <a:endParaRPr lang="en-US"/>
          </a:p>
        </p:txBody>
      </p:sp>
    </p:spTree>
    <p:extLst>
      <p:ext uri="{BB962C8B-B14F-4D97-AF65-F5344CB8AC3E}">
        <p14:creationId xmlns:p14="http://schemas.microsoft.com/office/powerpoint/2010/main" val="11622507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49505-E009-F9B0-6340-302E8CC391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81CCF4-6A56-9F96-A94C-2EED86EF9D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11052F-8B34-E33C-A872-6DD12837A3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0258756-DCF1-99E7-787D-AD65927CDDA6}"/>
              </a:ext>
            </a:extLst>
          </p:cNvPr>
          <p:cNvSpPr>
            <a:spLocks noGrp="1"/>
          </p:cNvSpPr>
          <p:nvPr>
            <p:ph type="sldNum" sz="quarter" idx="5"/>
          </p:nvPr>
        </p:nvSpPr>
        <p:spPr/>
        <p:txBody>
          <a:bodyPr/>
          <a:lstStyle/>
          <a:p>
            <a:fld id="{4A41838F-AE93-46C3-AA75-3E64C88F7A2B}" type="slidenum">
              <a:rPr lang="en-US" smtClean="0"/>
              <a:t>25</a:t>
            </a:fld>
            <a:endParaRPr lang="en-US"/>
          </a:p>
        </p:txBody>
      </p:sp>
    </p:spTree>
    <p:extLst>
      <p:ext uri="{BB962C8B-B14F-4D97-AF65-F5344CB8AC3E}">
        <p14:creationId xmlns:p14="http://schemas.microsoft.com/office/powerpoint/2010/main" val="6171739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7" name="Google Shape;15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 name="Google Shape;16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Census Address List Improvement Act of 1994 (Public Law 103-430) </a:t>
            </a:r>
            <a:endParaRPr/>
          </a:p>
          <a:p>
            <a:pPr marL="0" lvl="0" indent="0" algn="l" rtl="0">
              <a:spcBef>
                <a:spcPts val="0"/>
              </a:spcBef>
              <a:spcAft>
                <a:spcPts val="0"/>
              </a:spcAft>
              <a:buNone/>
            </a:pPr>
            <a:r>
              <a:rPr lang="en-US"/>
              <a:t>Title XIII Confidentiality </a:t>
            </a:r>
            <a:endParaRPr/>
          </a:p>
        </p:txBody>
      </p:sp>
      <p:sp>
        <p:nvSpPr>
          <p:cNvPr id="187" name="Google Shape;18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Census Address List Improvement Act of 1994 (Public Law 103-430) </a:t>
            </a:r>
            <a:endParaRPr/>
          </a:p>
          <a:p>
            <a:pPr marL="0" lvl="0" indent="0" algn="l" rtl="0">
              <a:spcBef>
                <a:spcPts val="0"/>
              </a:spcBef>
              <a:spcAft>
                <a:spcPts val="0"/>
              </a:spcAft>
              <a:buNone/>
            </a:pPr>
            <a:r>
              <a:rPr lang="en-US"/>
              <a:t>Title XIII Confidentiality </a:t>
            </a:r>
            <a:endParaRPr/>
          </a:p>
        </p:txBody>
      </p:sp>
      <p:sp>
        <p:nvSpPr>
          <p:cNvPr id="194" name="Google Shape;19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Google Shape;20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Census Address List Improvement Act of 1994 (Public Law 103-430) </a:t>
            </a:r>
            <a:endParaRPr dirty="0"/>
          </a:p>
          <a:p>
            <a:pPr marL="0" lvl="0" indent="0" algn="l" rtl="0">
              <a:spcBef>
                <a:spcPts val="0"/>
              </a:spcBef>
              <a:spcAft>
                <a:spcPts val="0"/>
              </a:spcAft>
              <a:buNone/>
            </a:pPr>
            <a:r>
              <a:rPr lang="en-US" dirty="0"/>
              <a:t>Title XIII Confidentiality </a:t>
            </a:r>
            <a:endParaRPr dirty="0"/>
          </a:p>
        </p:txBody>
      </p:sp>
      <p:sp>
        <p:nvSpPr>
          <p:cNvPr id="201" name="Google Shape;201;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Census Address List Improvement Act of 1994 (Public Law 103-430) </a:t>
            </a:r>
            <a:endParaRPr/>
          </a:p>
          <a:p>
            <a:pPr marL="0" lvl="0" indent="0" algn="l" rtl="0">
              <a:spcBef>
                <a:spcPts val="0"/>
              </a:spcBef>
              <a:spcAft>
                <a:spcPts val="0"/>
              </a:spcAft>
              <a:buNone/>
            </a:pPr>
            <a:r>
              <a:rPr lang="en-US"/>
              <a:t>Title XIII Confidentiality </a:t>
            </a:r>
            <a:endParaRPr/>
          </a:p>
        </p:txBody>
      </p:sp>
      <p:sp>
        <p:nvSpPr>
          <p:cNvPr id="209" name="Google Shape;20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A183C-8BE5-1A9E-4B19-EACFA4CE5B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9E085B-AE0E-C9BB-4491-DA0410D86B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82C2C9-1116-C12C-AD08-29C51A0347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809C9BC-58EE-EAEC-4CC0-7C71FBC8D267}"/>
              </a:ext>
            </a:extLst>
          </p:cNvPr>
          <p:cNvSpPr>
            <a:spLocks noGrp="1"/>
          </p:cNvSpPr>
          <p:nvPr>
            <p:ph type="sldNum" sz="quarter" idx="5"/>
          </p:nvPr>
        </p:nvSpPr>
        <p:spPr/>
        <p:txBody>
          <a:bodyPr/>
          <a:lstStyle/>
          <a:p>
            <a:fld id="{FA40D411-1DE7-487A-A919-429821F3ABBE}" type="slidenum">
              <a:rPr lang="en-US" smtClean="0"/>
              <a:t>38</a:t>
            </a:fld>
            <a:endParaRPr lang="en-US"/>
          </a:p>
        </p:txBody>
      </p:sp>
    </p:spTree>
    <p:extLst>
      <p:ext uri="{BB962C8B-B14F-4D97-AF65-F5344CB8AC3E}">
        <p14:creationId xmlns:p14="http://schemas.microsoft.com/office/powerpoint/2010/main" val="5419422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Data displayed are estimates based on a sample survey and are subject to error.</a:t>
            </a:r>
          </a:p>
          <a:p>
            <a:r>
              <a:rPr lang="en-US" dirty="0"/>
              <a:t>Caption: </a:t>
            </a:r>
            <a:r>
              <a:rPr lang="en-US" b="1" dirty="0"/>
              <a:t>Latest U.S. Census Bureau Data: Around </a:t>
            </a:r>
            <a:r>
              <a:rPr lang="en-US" b="1" dirty="0" err="1"/>
              <a:t>550K</a:t>
            </a:r>
            <a:r>
              <a:rPr lang="en-US" b="1" dirty="0"/>
              <a:t> domestic migrants moved to Texas in 2024, while </a:t>
            </a:r>
            <a:r>
              <a:rPr lang="en-US" b="1" dirty="0" err="1"/>
              <a:t>480K</a:t>
            </a:r>
            <a:r>
              <a:rPr lang="en-US" b="1" dirty="0"/>
              <a:t> left for other states. Texas saw the largest net inflows of migrants from California, New York, and New Jersey and net outflows to Oklahoma, Tennessee, and Colorado.</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40D411-1DE7-487A-A919-429821F3ABB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50816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FA40D411-1DE7-487A-A919-429821F3ABBE}" type="slidenum">
              <a:rPr lang="en-US" smtClean="0"/>
              <a:t>12</a:t>
            </a:fld>
            <a:endParaRPr lang="en-US"/>
          </a:p>
        </p:txBody>
      </p:sp>
    </p:spTree>
    <p:extLst>
      <p:ext uri="{BB962C8B-B14F-4D97-AF65-F5344CB8AC3E}">
        <p14:creationId xmlns:p14="http://schemas.microsoft.com/office/powerpoint/2010/main" val="4112651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40D411-1DE7-487A-A919-429821F3ABBE}" type="slidenum">
              <a:rPr lang="en-US" smtClean="0"/>
              <a:t>13</a:t>
            </a:fld>
            <a:endParaRPr lang="en-US"/>
          </a:p>
        </p:txBody>
      </p:sp>
    </p:spTree>
    <p:extLst>
      <p:ext uri="{BB962C8B-B14F-4D97-AF65-F5344CB8AC3E}">
        <p14:creationId xmlns:p14="http://schemas.microsoft.com/office/powerpoint/2010/main" val="20365928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FF1D0-0B79-4F93-B597-41ADA93CBDF6}" type="slidenum">
              <a:rPr lang="en-US" smtClean="0"/>
              <a:t>14</a:t>
            </a:fld>
            <a:endParaRPr lang="en-US"/>
          </a:p>
        </p:txBody>
      </p:sp>
    </p:spTree>
    <p:extLst>
      <p:ext uri="{BB962C8B-B14F-4D97-AF65-F5344CB8AC3E}">
        <p14:creationId xmlns:p14="http://schemas.microsoft.com/office/powerpoint/2010/main" val="409562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40D411-1DE7-487A-A919-429821F3ABB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57392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553481-D245-41EE-BE44-07FEB9BC4E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280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56B318-B5D7-476C-A699-51A53BDF3D6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349497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553481-D245-41EE-BE44-07FEB9BC4E6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611123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Master" Target="../slideMasters/slideMaster2.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Master" Target="../slideMasters/slideMaster4.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8.jpeg"/><Relationship Id="rId4" Type="http://schemas.openxmlformats.org/officeDocument/2006/relationships/image" Target="../media/image7.jpe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Master" Target="../slideMasters/slideMaster5.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31A8F-911E-09CA-B794-847250E06ED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7A4C42C-91D2-A8C0-B363-2EC310641D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5BC7FC-802E-2985-FB7A-FFDB99449181}"/>
              </a:ext>
            </a:extLst>
          </p:cNvPr>
          <p:cNvSpPr>
            <a:spLocks noGrp="1"/>
          </p:cNvSpPr>
          <p:nvPr>
            <p:ph type="dt" sz="half" idx="10"/>
          </p:nvPr>
        </p:nvSpPr>
        <p:spPr/>
        <p:txBody>
          <a:bodyPr/>
          <a:lstStyle/>
          <a:p>
            <a:fld id="{B03A340F-B511-444E-A25F-813A6883B651}" type="datetimeFigureOut">
              <a:rPr lang="en-US" smtClean="0"/>
              <a:t>8/10/2026</a:t>
            </a:fld>
            <a:endParaRPr lang="en-US"/>
          </a:p>
        </p:txBody>
      </p:sp>
      <p:sp>
        <p:nvSpPr>
          <p:cNvPr id="5" name="Footer Placeholder 4">
            <a:extLst>
              <a:ext uri="{FF2B5EF4-FFF2-40B4-BE49-F238E27FC236}">
                <a16:creationId xmlns:a16="http://schemas.microsoft.com/office/drawing/2014/main" id="{D25C938E-75A4-AC91-BB39-E0EA34D50F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AEAADC-9CB6-4EBF-A225-BF87F4EFB118}"/>
              </a:ext>
            </a:extLst>
          </p:cNvPr>
          <p:cNvSpPr>
            <a:spLocks noGrp="1"/>
          </p:cNvSpPr>
          <p:nvPr>
            <p:ph type="sldNum" sz="quarter" idx="12"/>
          </p:nvPr>
        </p:nvSpPr>
        <p:spPr/>
        <p:txBody>
          <a:bodyPr/>
          <a:lstStyle/>
          <a:p>
            <a:fld id="{01B9AD90-D8C5-42B1-AC8B-29A3D4B95D55}" type="slidenum">
              <a:rPr lang="en-US" smtClean="0"/>
              <a:t>‹#›</a:t>
            </a:fld>
            <a:endParaRPr lang="en-US"/>
          </a:p>
        </p:txBody>
      </p:sp>
      <p:cxnSp>
        <p:nvCxnSpPr>
          <p:cNvPr id="7" name="Straight Connector 6">
            <a:extLst>
              <a:ext uri="{FF2B5EF4-FFF2-40B4-BE49-F238E27FC236}">
                <a16:creationId xmlns:a16="http://schemas.microsoft.com/office/drawing/2014/main" id="{24F013FB-2CD1-F9FD-5E47-162F345AEE77}"/>
              </a:ext>
            </a:extLst>
          </p:cNvPr>
          <p:cNvCxnSpPr>
            <a:cxnSpLocks/>
          </p:cNvCxnSpPr>
          <p:nvPr/>
        </p:nvCxnSpPr>
        <p:spPr>
          <a:xfrm>
            <a:off x="692433" y="6294373"/>
            <a:ext cx="10860515"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9" name="Straight Connector 8">
            <a:extLst>
              <a:ext uri="{FF2B5EF4-FFF2-40B4-BE49-F238E27FC236}">
                <a16:creationId xmlns:a16="http://schemas.microsoft.com/office/drawing/2014/main" id="{B3934BF2-3DED-D936-29CD-F6575695357D}"/>
              </a:ext>
            </a:extLst>
          </p:cNvPr>
          <p:cNvCxnSpPr>
            <a:cxnSpLocks/>
          </p:cNvCxnSpPr>
          <p:nvPr/>
        </p:nvCxnSpPr>
        <p:spPr>
          <a:xfrm>
            <a:off x="692433" y="6294373"/>
            <a:ext cx="10860515"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11" name="Picture 10" descr="A red and black logo&#10;&#10;Description automatically generated">
            <a:extLst>
              <a:ext uri="{FF2B5EF4-FFF2-40B4-BE49-F238E27FC236}">
                <a16:creationId xmlns:a16="http://schemas.microsoft.com/office/drawing/2014/main" id="{D3C44106-0BB1-5B1B-2DC3-44B678DEF8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4874315"/>
            <a:ext cx="3462699" cy="1482035"/>
          </a:xfrm>
          <a:prstGeom prst="rect">
            <a:avLst/>
          </a:prstGeom>
        </p:spPr>
      </p:pic>
    </p:spTree>
    <p:extLst>
      <p:ext uri="{BB962C8B-B14F-4D97-AF65-F5344CB8AC3E}">
        <p14:creationId xmlns:p14="http://schemas.microsoft.com/office/powerpoint/2010/main" val="2254613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14061"/>
            <a:ext cx="12192000" cy="132556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6" name="Rectangle 5">
            <a:extLst>
              <a:ext uri="{FF2B5EF4-FFF2-40B4-BE49-F238E27FC236}">
                <a16:creationId xmlns:a16="http://schemas.microsoft.com/office/drawing/2014/main" id="{F85505F4-CE14-3E25-C9E2-34C2188B0070}"/>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0BB8A18B-4CFB-5CAA-30DE-A3ECA01D7E67}"/>
              </a:ext>
            </a:extLst>
          </p:cNvPr>
          <p:cNvSpPr>
            <a:spLocks noGrp="1"/>
          </p:cNvSpPr>
          <p:nvPr>
            <p:ph type="sldNum" sz="quarter" idx="12"/>
          </p:nvPr>
        </p:nvSpPr>
        <p:spPr>
          <a:xfrm>
            <a:off x="9878786" y="6356350"/>
            <a:ext cx="560614" cy="365125"/>
          </a:xfrm>
        </p:spPr>
        <p:txBody>
          <a:bodyPr/>
          <a:lstStyle/>
          <a:p>
            <a:fld id="{30459619-3A9F-4327-9166-FEE60246FD21}" type="slidenum">
              <a:rPr lang="en-US" smtClean="0"/>
              <a:t>‹#›</a:t>
            </a:fld>
            <a:endParaRPr lang="en-US"/>
          </a:p>
        </p:txBody>
      </p:sp>
      <p:pic>
        <p:nvPicPr>
          <p:cNvPr id="9" name="Picture 8" descr="A red and black screen&#10;&#10;Description automatically generated">
            <a:extLst>
              <a:ext uri="{FF2B5EF4-FFF2-40B4-BE49-F238E27FC236}">
                <a16:creationId xmlns:a16="http://schemas.microsoft.com/office/drawing/2014/main" id="{CC1D363B-7346-A9DC-E2E0-1B714C169F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F83C215F-D5DF-1FCF-DBCB-C2413C4BBDD6}"/>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dirty="0"/>
              <a:t>Source</a:t>
            </a:r>
          </a:p>
        </p:txBody>
      </p:sp>
    </p:spTree>
    <p:extLst>
      <p:ext uri="{BB962C8B-B14F-4D97-AF65-F5344CB8AC3E}">
        <p14:creationId xmlns:p14="http://schemas.microsoft.com/office/powerpoint/2010/main" val="1980498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995BAA-DB96-CE9B-83FB-0114F5281099}"/>
              </a:ext>
            </a:extLst>
          </p:cNvPr>
          <p:cNvSpPr>
            <a:spLocks noGrp="1"/>
          </p:cNvSpPr>
          <p:nvPr>
            <p:ph type="dt" sz="half" idx="10"/>
          </p:nvPr>
        </p:nvSpPr>
        <p:spPr/>
        <p:txBody>
          <a:bodyPr/>
          <a:lstStyle/>
          <a:p>
            <a:fld id="{210D1EAB-9B33-4D57-88A2-49C4615DDC2D}" type="datetimeFigureOut">
              <a:rPr lang="en-US" smtClean="0"/>
              <a:t>8/10/2026</a:t>
            </a:fld>
            <a:endParaRPr lang="en-US"/>
          </a:p>
        </p:txBody>
      </p:sp>
      <p:sp>
        <p:nvSpPr>
          <p:cNvPr id="3" name="Footer Placeholder 2">
            <a:extLst>
              <a:ext uri="{FF2B5EF4-FFF2-40B4-BE49-F238E27FC236}">
                <a16:creationId xmlns:a16="http://schemas.microsoft.com/office/drawing/2014/main" id="{DE1F0E0C-C6FA-26AC-B61D-109CB1A4612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8ECD66F-B519-DBF0-BC4A-75180C0FA31A}"/>
              </a:ext>
            </a:extLst>
          </p:cNvPr>
          <p:cNvSpPr>
            <a:spLocks noGrp="1"/>
          </p:cNvSpPr>
          <p:nvPr>
            <p:ph type="sldNum" sz="quarter" idx="12"/>
          </p:nvPr>
        </p:nvSpPr>
        <p:spPr/>
        <p:txBody>
          <a:bodyPr/>
          <a:lstStyle/>
          <a:p>
            <a:fld id="{F388A195-02FE-4BFA-9F68-5387B1A3A54F}" type="slidenum">
              <a:rPr lang="en-US" smtClean="0"/>
              <a:t>‹#›</a:t>
            </a:fld>
            <a:endParaRPr lang="en-US"/>
          </a:p>
        </p:txBody>
      </p:sp>
    </p:spTree>
    <p:extLst>
      <p:ext uri="{BB962C8B-B14F-4D97-AF65-F5344CB8AC3E}">
        <p14:creationId xmlns:p14="http://schemas.microsoft.com/office/powerpoint/2010/main" val="2050193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42B22B-7FA6-02EF-F489-E88C9EFAC1D1}"/>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129851"/>
            <a:ext cx="12192000" cy="1061357"/>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838200" y="1443491"/>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9878786" y="6356350"/>
            <a:ext cx="560614" cy="365125"/>
          </a:xfrm>
        </p:spPr>
        <p:txBody>
          <a:bodyPr/>
          <a:lstStyle/>
          <a:p>
            <a:fld id="{6967C6AC-1FBE-422C-8DAC-79020C929FB4}" type="slidenum">
              <a:rPr lang="en-US" smtClean="0"/>
              <a:t>‹#›</a:t>
            </a:fld>
            <a:endParaRPr lang="en-US"/>
          </a:p>
        </p:txBody>
      </p:sp>
      <p:pic>
        <p:nvPicPr>
          <p:cNvPr id="8" name="Picture 7" descr="A red and black screen&#10;&#10;Description automatically generated">
            <a:extLst>
              <a:ext uri="{FF2B5EF4-FFF2-40B4-BE49-F238E27FC236}">
                <a16:creationId xmlns:a16="http://schemas.microsoft.com/office/drawing/2014/main" id="{880FC582-497B-8291-A236-D3CD437D19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16CEB89A-E86D-35BB-A592-9C7EBF45498B}"/>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6003041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For Map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C724566-1753-4CEC-8DDF-C39DF84D8BD0}"/>
              </a:ext>
            </a:extLst>
          </p:cNvPr>
          <p:cNvSpPr/>
          <p:nvPr/>
        </p:nvSpPr>
        <p:spPr>
          <a:xfrm>
            <a:off x="0" y="6385099"/>
            <a:ext cx="12192000" cy="47290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C520C1EA-09F2-620A-4BC4-23E0CDC1AF70}"/>
              </a:ext>
            </a:extLst>
          </p:cNvPr>
          <p:cNvSpPr>
            <a:spLocks noGrp="1"/>
          </p:cNvSpPr>
          <p:nvPr>
            <p:ph type="sldNum" sz="quarter" idx="12"/>
          </p:nvPr>
        </p:nvSpPr>
        <p:spPr>
          <a:xfrm>
            <a:off x="9878786" y="6481081"/>
            <a:ext cx="560614" cy="365125"/>
          </a:xfrm>
        </p:spPr>
        <p:txBody>
          <a:bodyPr/>
          <a:lstStyle/>
          <a:p>
            <a:fld id="{6967C6AC-1FBE-422C-8DAC-79020C929FB4}" type="slidenum">
              <a:rPr lang="en-US" smtClean="0"/>
              <a:t>‹#›</a:t>
            </a:fld>
            <a:endParaRPr lang="en-US"/>
          </a:p>
        </p:txBody>
      </p:sp>
      <p:pic>
        <p:nvPicPr>
          <p:cNvPr id="11" name="Picture 10" descr="A red and black screen&#10;&#10;Description automatically generated">
            <a:extLst>
              <a:ext uri="{FF2B5EF4-FFF2-40B4-BE49-F238E27FC236}">
                <a16:creationId xmlns:a16="http://schemas.microsoft.com/office/drawing/2014/main" id="{B5DE2CFD-369A-41C7-4BAC-78A5CF4DBF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06784" y="6391901"/>
            <a:ext cx="1104909" cy="472901"/>
          </a:xfrm>
          <a:prstGeom prst="rect">
            <a:avLst/>
          </a:prstGeom>
        </p:spPr>
      </p:pic>
      <p:sp>
        <p:nvSpPr>
          <p:cNvPr id="12" name="Title 11">
            <a:extLst>
              <a:ext uri="{FF2B5EF4-FFF2-40B4-BE49-F238E27FC236}">
                <a16:creationId xmlns:a16="http://schemas.microsoft.com/office/drawing/2014/main" id="{DB4A58DA-AC0A-5FCE-97CF-B97AF83D97E2}"/>
              </a:ext>
            </a:extLst>
          </p:cNvPr>
          <p:cNvSpPr>
            <a:spLocks noGrp="1"/>
          </p:cNvSpPr>
          <p:nvPr>
            <p:ph type="title"/>
          </p:nvPr>
        </p:nvSpPr>
        <p:spPr>
          <a:xfrm>
            <a:off x="425695" y="373639"/>
            <a:ext cx="3566641" cy="1928690"/>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16" name="Content Placeholder 11">
            <a:extLst>
              <a:ext uri="{FF2B5EF4-FFF2-40B4-BE49-F238E27FC236}">
                <a16:creationId xmlns:a16="http://schemas.microsoft.com/office/drawing/2014/main" id="{5D97DB4E-EF5B-C160-7B8F-0FF446FAE8E4}"/>
              </a:ext>
            </a:extLst>
          </p:cNvPr>
          <p:cNvSpPr>
            <a:spLocks noGrp="1"/>
          </p:cNvSpPr>
          <p:nvPr>
            <p:ph sz="quarter" idx="13" hasCustomPrompt="1"/>
          </p:nvPr>
        </p:nvSpPr>
        <p:spPr>
          <a:xfrm>
            <a:off x="209437" y="6481081"/>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2364582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42B22B-7FA6-02EF-F489-E88C9EFAC1D1}"/>
              </a:ext>
            </a:extLst>
          </p:cNvPr>
          <p:cNvSpPr/>
          <p:nvPr userDrawn="1"/>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838200" y="1443491"/>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9878786" y="6356350"/>
            <a:ext cx="560614" cy="365125"/>
          </a:xfrm>
        </p:spPr>
        <p:txBody>
          <a:bodyPr/>
          <a:lstStyle/>
          <a:p>
            <a:fld id="{AB041240-ECAE-4494-9DAC-38E9F7D3A8CC}" type="slidenum">
              <a:rPr lang="en-US" smtClean="0"/>
              <a:t>‹#›</a:t>
            </a:fld>
            <a:endParaRPr lang="en-US"/>
          </a:p>
        </p:txBody>
      </p:sp>
      <p:pic>
        <p:nvPicPr>
          <p:cNvPr id="8" name="Picture 7" descr="A red and black screen&#10;&#10;Description automatically generated">
            <a:extLst>
              <a:ext uri="{FF2B5EF4-FFF2-40B4-BE49-F238E27FC236}">
                <a16:creationId xmlns:a16="http://schemas.microsoft.com/office/drawing/2014/main" id="{880FC582-497B-8291-A236-D3CD437D19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16CEB89A-E86D-35BB-A592-9C7EBF45498B}"/>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4" name="Title 1">
            <a:extLst>
              <a:ext uri="{FF2B5EF4-FFF2-40B4-BE49-F238E27FC236}">
                <a16:creationId xmlns:a16="http://schemas.microsoft.com/office/drawing/2014/main" id="{CBE584E1-9151-7696-4240-8BFFC763D42C}"/>
              </a:ext>
            </a:extLst>
          </p:cNvPr>
          <p:cNvSpPr>
            <a:spLocks noGrp="1"/>
          </p:cNvSpPr>
          <p:nvPr>
            <p:ph type="title"/>
          </p:nvPr>
        </p:nvSpPr>
        <p:spPr>
          <a:xfrm>
            <a:off x="0" y="101600"/>
            <a:ext cx="12192000" cy="99515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9546779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 Content + Foot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42B22B-7FA6-02EF-F489-E88C9EFAC1D1}"/>
              </a:ext>
            </a:extLst>
          </p:cNvPr>
          <p:cNvSpPr/>
          <p:nvPr userDrawn="1"/>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838200" y="1443491"/>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9878786" y="6356350"/>
            <a:ext cx="560614" cy="365125"/>
          </a:xfrm>
        </p:spPr>
        <p:txBody>
          <a:bodyPr/>
          <a:lstStyle/>
          <a:p>
            <a:fld id="{AB041240-ECAE-4494-9DAC-38E9F7D3A8CC}" type="slidenum">
              <a:rPr lang="en-US" smtClean="0"/>
              <a:t>‹#›</a:t>
            </a:fld>
            <a:endParaRPr lang="en-US"/>
          </a:p>
        </p:txBody>
      </p:sp>
      <p:pic>
        <p:nvPicPr>
          <p:cNvPr id="8" name="Picture 7" descr="A red and black screen&#10;&#10;Description automatically generated">
            <a:extLst>
              <a:ext uri="{FF2B5EF4-FFF2-40B4-BE49-F238E27FC236}">
                <a16:creationId xmlns:a16="http://schemas.microsoft.com/office/drawing/2014/main" id="{880FC582-497B-8291-A236-D3CD437D19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20096" y="6176963"/>
            <a:ext cx="1591208" cy="681037"/>
          </a:xfrm>
          <a:prstGeom prst="rect">
            <a:avLst/>
          </a:prstGeom>
        </p:spPr>
      </p:pic>
      <p:sp>
        <p:nvSpPr>
          <p:cNvPr id="12" name="Content Placeholder 11">
            <a:extLst>
              <a:ext uri="{FF2B5EF4-FFF2-40B4-BE49-F238E27FC236}">
                <a16:creationId xmlns:a16="http://schemas.microsoft.com/office/drawing/2014/main" id="{16CEB89A-E86D-35BB-A592-9C7EBF45498B}"/>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4" name="Title 1">
            <a:extLst>
              <a:ext uri="{FF2B5EF4-FFF2-40B4-BE49-F238E27FC236}">
                <a16:creationId xmlns:a16="http://schemas.microsoft.com/office/drawing/2014/main" id="{CBE584E1-9151-7696-4240-8BFFC763D42C}"/>
              </a:ext>
            </a:extLst>
          </p:cNvPr>
          <p:cNvSpPr>
            <a:spLocks noGrp="1"/>
          </p:cNvSpPr>
          <p:nvPr>
            <p:ph type="title"/>
          </p:nvPr>
        </p:nvSpPr>
        <p:spPr>
          <a:xfrm>
            <a:off x="0" y="116114"/>
            <a:ext cx="12192000" cy="99515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643155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40215" y="1986280"/>
            <a:ext cx="8320114" cy="2236990"/>
          </a:xfrm>
        </p:spPr>
        <p:txBody>
          <a:bodyPr anchor="ctr">
            <a:normAutofit/>
          </a:bodyPr>
          <a:lstStyle>
            <a:lvl1pPr algn="l">
              <a:defRPr sz="48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840215" y="4524488"/>
            <a:ext cx="8320114" cy="398574"/>
          </a:xfrm>
        </p:spPr>
        <p:txBody>
          <a:bodyPr/>
          <a:lstStyle>
            <a:lvl1pPr marL="0" indent="0" algn="l">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7" name="Picture 6" descr="A white background with black and white clouds&#10;&#10;Description automatically generated">
            <a:extLst>
              <a:ext uri="{FF2B5EF4-FFF2-40B4-BE49-F238E27FC236}">
                <a16:creationId xmlns:a16="http://schemas.microsoft.com/office/drawing/2014/main" id="{EFECCD03-7F43-7C20-0872-8BBE92190629}"/>
              </a:ext>
            </a:extLst>
          </p:cNvPr>
          <p:cNvPicPr>
            <a:picLocks noChangeAspect="1"/>
          </p:cNvPicPr>
          <p:nvPr/>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cxnSp>
        <p:nvCxnSpPr>
          <p:cNvPr id="8" name="Straight Connector 7">
            <a:extLst>
              <a:ext uri="{FF2B5EF4-FFF2-40B4-BE49-F238E27FC236}">
                <a16:creationId xmlns:a16="http://schemas.microsoft.com/office/drawing/2014/main" id="{9B280DEC-77E4-AC2E-34AE-001DCFC778D4}"/>
              </a:ext>
            </a:extLst>
          </p:cNvPr>
          <p:cNvCxnSpPr/>
          <p:nvPr/>
        </p:nvCxnSpPr>
        <p:spPr>
          <a:xfrm>
            <a:off x="840215" y="4373880"/>
            <a:ext cx="7189694"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9" name="Picture 8" descr="A red and black screen&#10;&#10;Description automatically generated">
            <a:extLst>
              <a:ext uri="{FF2B5EF4-FFF2-40B4-BE49-F238E27FC236}">
                <a16:creationId xmlns:a16="http://schemas.microsoft.com/office/drawing/2014/main" id="{2882BB59-517B-787A-B89A-FE9A1012B8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952" y="538478"/>
            <a:ext cx="2836447" cy="1213999"/>
          </a:xfrm>
          <a:prstGeom prst="rect">
            <a:avLst/>
          </a:prstGeom>
        </p:spPr>
      </p:pic>
      <p:sp>
        <p:nvSpPr>
          <p:cNvPr id="17" name="Content Placeholder 16">
            <a:extLst>
              <a:ext uri="{FF2B5EF4-FFF2-40B4-BE49-F238E27FC236}">
                <a16:creationId xmlns:a16="http://schemas.microsoft.com/office/drawing/2014/main" id="{3394438B-748A-80C7-E676-5A3A814BE840}"/>
              </a:ext>
            </a:extLst>
          </p:cNvPr>
          <p:cNvSpPr>
            <a:spLocks noGrp="1"/>
          </p:cNvSpPr>
          <p:nvPr>
            <p:ph sz="quarter" idx="10" hasCustomPrompt="1"/>
          </p:nvPr>
        </p:nvSpPr>
        <p:spPr>
          <a:xfrm>
            <a:off x="839788" y="5208588"/>
            <a:ext cx="3879850" cy="398462"/>
          </a:xfrm>
        </p:spPr>
        <p:txBody>
          <a:bodyPr anchor="ctr"/>
          <a:lstStyle>
            <a:lvl1pPr marL="0" indent="0">
              <a:buNone/>
              <a:defRPr sz="1600">
                <a:latin typeface="Arial" panose="020B0604020202020204" pitchFamily="34" charset="0"/>
                <a:cs typeface="Arial" panose="020B0604020202020204" pitchFamily="34" charset="0"/>
              </a:defRPr>
            </a:lvl1pPr>
          </a:lstStyle>
          <a:p>
            <a:pPr lvl="0"/>
            <a:r>
              <a:rPr lang="en-US" dirty="0"/>
              <a:t>Date</a:t>
            </a:r>
          </a:p>
        </p:txBody>
      </p:sp>
      <p:sp>
        <p:nvSpPr>
          <p:cNvPr id="19" name="Content Placeholder 18">
            <a:extLst>
              <a:ext uri="{FF2B5EF4-FFF2-40B4-BE49-F238E27FC236}">
                <a16:creationId xmlns:a16="http://schemas.microsoft.com/office/drawing/2014/main" id="{4D2EB25D-0B17-6144-8D28-672D81430177}"/>
              </a:ext>
            </a:extLst>
          </p:cNvPr>
          <p:cNvSpPr>
            <a:spLocks noGrp="1"/>
          </p:cNvSpPr>
          <p:nvPr>
            <p:ph sz="quarter" idx="11" hasCustomPrompt="1"/>
          </p:nvPr>
        </p:nvSpPr>
        <p:spPr>
          <a:xfrm>
            <a:off x="839788" y="5772059"/>
            <a:ext cx="3879850" cy="427038"/>
          </a:xfrm>
        </p:spPr>
        <p:txBody>
          <a:bodyPr anchor="ctr">
            <a:normAutofit/>
          </a:bodyPr>
          <a:lstStyle>
            <a:lvl1pPr marL="0" indent="0">
              <a:buNone/>
              <a:defRPr sz="1600">
                <a:latin typeface="Arial" panose="020B0604020202020204" pitchFamily="34" charset="0"/>
                <a:cs typeface="Arial" panose="020B0604020202020204" pitchFamily="34" charset="0"/>
              </a:defRPr>
            </a:lvl1pPr>
          </a:lstStyle>
          <a:p>
            <a:pPr lvl="0"/>
            <a:r>
              <a:rPr lang="en-US" dirty="0"/>
              <a:t>Location</a:t>
            </a:r>
          </a:p>
        </p:txBody>
      </p:sp>
    </p:spTree>
    <p:extLst>
      <p:ext uri="{BB962C8B-B14F-4D97-AF65-F5344CB8AC3E}">
        <p14:creationId xmlns:p14="http://schemas.microsoft.com/office/powerpoint/2010/main" val="7323330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8200" y="520360"/>
            <a:ext cx="10515600" cy="2852737"/>
          </a:xfrm>
        </p:spPr>
        <p:txBody>
          <a:bodyPr anchor="ctr">
            <a:normAutofit/>
          </a:bodyPr>
          <a:lstStyle>
            <a:lvl1pPr algn="ctr">
              <a:defRPr sz="4800" b="1">
                <a:latin typeface="Arial" panose="020B0604020202020204" pitchFamily="34" charset="0"/>
                <a:cs typeface="Arial" panose="020B0604020202020204" pitchFamily="34" charset="0"/>
              </a:defRPr>
            </a:lvl1pPr>
          </a:lstStyle>
          <a:p>
            <a:r>
              <a:rPr lang="en-US"/>
              <a:t>Click to edit Master title style</a:t>
            </a:r>
            <a:endParaRPr lang="en-US" dirty="0"/>
          </a:p>
        </p:txBody>
      </p:sp>
      <p:cxnSp>
        <p:nvCxnSpPr>
          <p:cNvPr id="7" name="Straight Connector 6">
            <a:extLst>
              <a:ext uri="{FF2B5EF4-FFF2-40B4-BE49-F238E27FC236}">
                <a16:creationId xmlns:a16="http://schemas.microsoft.com/office/drawing/2014/main" id="{74BFD455-12CE-EC73-CDEA-8613D67DDC22}"/>
              </a:ext>
            </a:extLst>
          </p:cNvPr>
          <p:cNvCxnSpPr>
            <a:cxnSpLocks/>
          </p:cNvCxnSpPr>
          <p:nvPr/>
        </p:nvCxnSpPr>
        <p:spPr>
          <a:xfrm>
            <a:off x="782952" y="6337640"/>
            <a:ext cx="10687869"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8" name="Picture 7" descr="A red and black screen&#10;&#10;Description automatically generated">
            <a:extLst>
              <a:ext uri="{FF2B5EF4-FFF2-40B4-BE49-F238E27FC236}">
                <a16:creationId xmlns:a16="http://schemas.microsoft.com/office/drawing/2014/main" id="{6C7EC2C4-9A1D-90CF-A221-861BD9CD87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5123641"/>
            <a:ext cx="2836447" cy="1213999"/>
          </a:xfrm>
          <a:prstGeom prst="rect">
            <a:avLst/>
          </a:prstGeom>
        </p:spPr>
      </p:pic>
      <p:sp>
        <p:nvSpPr>
          <p:cNvPr id="10" name="Content Placeholder 16">
            <a:extLst>
              <a:ext uri="{FF2B5EF4-FFF2-40B4-BE49-F238E27FC236}">
                <a16:creationId xmlns:a16="http://schemas.microsoft.com/office/drawing/2014/main" id="{98098395-7B41-FE2F-139C-F374638DF934}"/>
              </a:ext>
            </a:extLst>
          </p:cNvPr>
          <p:cNvSpPr>
            <a:spLocks noGrp="1"/>
          </p:cNvSpPr>
          <p:nvPr>
            <p:ph sz="quarter" idx="12" hasCustomPrompt="1"/>
          </p:nvPr>
        </p:nvSpPr>
        <p:spPr>
          <a:xfrm>
            <a:off x="7590971" y="5217001"/>
            <a:ext cx="3879850" cy="398462"/>
          </a:xfrm>
        </p:spPr>
        <p:txBody>
          <a:bodyPr anchor="ctr"/>
          <a:lstStyle>
            <a:lvl1pPr marL="0" indent="0" algn="r">
              <a:buNone/>
              <a:defRPr sz="1600">
                <a:latin typeface="Arial" panose="020B0604020202020204" pitchFamily="34" charset="0"/>
                <a:cs typeface="Arial" panose="020B0604020202020204" pitchFamily="34" charset="0"/>
              </a:defRPr>
            </a:lvl1pPr>
          </a:lstStyle>
          <a:p>
            <a:pPr lvl="0"/>
            <a:r>
              <a:rPr lang="en-US" dirty="0"/>
              <a:t>Date</a:t>
            </a:r>
          </a:p>
        </p:txBody>
      </p:sp>
      <p:sp>
        <p:nvSpPr>
          <p:cNvPr id="11" name="Content Placeholder 18">
            <a:extLst>
              <a:ext uri="{FF2B5EF4-FFF2-40B4-BE49-F238E27FC236}">
                <a16:creationId xmlns:a16="http://schemas.microsoft.com/office/drawing/2014/main" id="{71D97847-9401-7A9B-61B7-26011AAA1095}"/>
              </a:ext>
            </a:extLst>
          </p:cNvPr>
          <p:cNvSpPr>
            <a:spLocks noGrp="1"/>
          </p:cNvSpPr>
          <p:nvPr>
            <p:ph sz="quarter" idx="13" hasCustomPrompt="1"/>
          </p:nvPr>
        </p:nvSpPr>
        <p:spPr>
          <a:xfrm>
            <a:off x="7590971" y="5780472"/>
            <a:ext cx="3879850" cy="427038"/>
          </a:xfrm>
        </p:spPr>
        <p:txBody>
          <a:bodyPr anchor="ctr">
            <a:normAutofit/>
          </a:bodyPr>
          <a:lstStyle>
            <a:lvl1pPr marL="0" indent="0" algn="r">
              <a:buNone/>
              <a:defRPr sz="1600">
                <a:latin typeface="Arial" panose="020B0604020202020204" pitchFamily="34" charset="0"/>
                <a:cs typeface="Arial" panose="020B0604020202020204" pitchFamily="34" charset="0"/>
              </a:defRPr>
            </a:lvl1pPr>
          </a:lstStyle>
          <a:p>
            <a:pPr lvl="0"/>
            <a:r>
              <a:rPr lang="en-US" dirty="0"/>
              <a:t>Location</a:t>
            </a:r>
          </a:p>
        </p:txBody>
      </p:sp>
    </p:spTree>
    <p:extLst>
      <p:ext uri="{BB962C8B-B14F-4D97-AF65-F5344CB8AC3E}">
        <p14:creationId xmlns:p14="http://schemas.microsoft.com/office/powerpoint/2010/main" val="17030165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able of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74294-B957-7789-F518-05CADB1288C0}"/>
              </a:ext>
            </a:extLst>
          </p:cNvPr>
          <p:cNvSpPr>
            <a:spLocks noGrp="1"/>
          </p:cNvSpPr>
          <p:nvPr>
            <p:ph type="title"/>
          </p:nvPr>
        </p:nvSpPr>
        <p:spPr>
          <a:xfrm>
            <a:off x="0" y="0"/>
            <a:ext cx="12192000" cy="1325563"/>
          </a:xfrm>
        </p:spPr>
        <p:txBody>
          <a:bodyPr>
            <a:normAutofit/>
          </a:bodyPr>
          <a:lstStyle>
            <a:lvl1pPr algn="ctr">
              <a:defRPr sz="3200" b="1">
                <a:latin typeface="Arial" panose="020B0604020202020204" pitchFamily="34" charset="0"/>
                <a:cs typeface="Arial" panose="020B0604020202020204" pitchFamily="34" charset="0"/>
              </a:defRPr>
            </a:lvl1pPr>
          </a:lstStyle>
          <a:p>
            <a:r>
              <a:rPr lang="en-US"/>
              <a:t>Click to edit Master title style</a:t>
            </a:r>
          </a:p>
        </p:txBody>
      </p:sp>
      <p:pic>
        <p:nvPicPr>
          <p:cNvPr id="6" name="Picture 5" descr="A red and black screen&#10;&#10;Description automatically generated">
            <a:extLst>
              <a:ext uri="{FF2B5EF4-FFF2-40B4-BE49-F238E27FC236}">
                <a16:creationId xmlns:a16="http://schemas.microsoft.com/office/drawing/2014/main" id="{7F3DE781-92C8-A330-4C24-F643E9771C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Tree>
    <p:extLst>
      <p:ext uri="{BB962C8B-B14F-4D97-AF65-F5344CB8AC3E}">
        <p14:creationId xmlns:p14="http://schemas.microsoft.com/office/powerpoint/2010/main" val="9936906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42B22B-7FA6-02EF-F489-E88C9EFAC1D1}"/>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0"/>
            <a:ext cx="12192000" cy="1061357"/>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838200" y="1443491"/>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9878786" y="6356350"/>
            <a:ext cx="560614" cy="365125"/>
          </a:xfrm>
        </p:spPr>
        <p:txBody>
          <a:bodyPr/>
          <a:lstStyle/>
          <a:p>
            <a:fld id="{F3D5F361-244D-405E-83FB-111DEBBCE348}" type="slidenum">
              <a:rPr lang="en-US" smtClean="0"/>
              <a:t>‹#›</a:t>
            </a:fld>
            <a:endParaRPr lang="en-US"/>
          </a:p>
        </p:txBody>
      </p:sp>
      <p:pic>
        <p:nvPicPr>
          <p:cNvPr id="8" name="Picture 7" descr="A red and black screen&#10;&#10;Description automatically generated">
            <a:extLst>
              <a:ext uri="{FF2B5EF4-FFF2-40B4-BE49-F238E27FC236}">
                <a16:creationId xmlns:a16="http://schemas.microsoft.com/office/drawing/2014/main" id="{880FC582-497B-8291-A236-D3CD437D19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16CEB89A-E86D-35BB-A592-9C7EBF45498B}"/>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dirty="0"/>
              <a:t>Source</a:t>
            </a:r>
          </a:p>
        </p:txBody>
      </p:sp>
    </p:spTree>
    <p:extLst>
      <p:ext uri="{BB962C8B-B14F-4D97-AF65-F5344CB8AC3E}">
        <p14:creationId xmlns:p14="http://schemas.microsoft.com/office/powerpoint/2010/main" val="115333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31A8F-911E-09CA-B794-847250E06ED4}"/>
              </a:ext>
            </a:extLst>
          </p:cNvPr>
          <p:cNvSpPr>
            <a:spLocks noGrp="1"/>
          </p:cNvSpPr>
          <p:nvPr>
            <p:ph type="ctrTitle"/>
          </p:nvPr>
        </p:nvSpPr>
        <p:spPr>
          <a:xfrm>
            <a:off x="782952" y="3705726"/>
            <a:ext cx="7534880" cy="1748582"/>
          </a:xfrm>
        </p:spPr>
        <p:txBody>
          <a:bodyPr anchor="b"/>
          <a:lstStyle>
            <a:lvl1pPr algn="l">
              <a:defRPr sz="6000" b="1">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87A4C42C-91D2-A8C0-B363-2EC310641D5C}"/>
              </a:ext>
            </a:extLst>
          </p:cNvPr>
          <p:cNvSpPr>
            <a:spLocks noGrp="1"/>
          </p:cNvSpPr>
          <p:nvPr>
            <p:ph type="subTitle" idx="1"/>
          </p:nvPr>
        </p:nvSpPr>
        <p:spPr>
          <a:xfrm>
            <a:off x="840215" y="5807242"/>
            <a:ext cx="9144000" cy="365126"/>
          </a:xfrm>
        </p:spPr>
        <p:txBody>
          <a:bodyPr>
            <a:normAutofit/>
          </a:bodyPr>
          <a:lstStyle>
            <a:lvl1pPr marL="0" indent="0" algn="l">
              <a:buNone/>
              <a:defRPr sz="18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descr="A white background with black and white clouds&#10;&#10;Description automatically generated">
            <a:extLst>
              <a:ext uri="{FF2B5EF4-FFF2-40B4-BE49-F238E27FC236}">
                <a16:creationId xmlns:a16="http://schemas.microsoft.com/office/drawing/2014/main" id="{3D57004B-F061-80DF-1442-E3B002D7AAE6}"/>
              </a:ext>
            </a:extLst>
          </p:cNvPr>
          <p:cNvPicPr>
            <a:picLocks noChangeAspect="1"/>
          </p:cNvPicPr>
          <p:nvPr/>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cxnSp>
        <p:nvCxnSpPr>
          <p:cNvPr id="10" name="Straight Connector 9">
            <a:extLst>
              <a:ext uri="{FF2B5EF4-FFF2-40B4-BE49-F238E27FC236}">
                <a16:creationId xmlns:a16="http://schemas.microsoft.com/office/drawing/2014/main" id="{03868222-9373-4294-ABE4-7FF25C7739A6}"/>
              </a:ext>
            </a:extLst>
          </p:cNvPr>
          <p:cNvCxnSpPr/>
          <p:nvPr/>
        </p:nvCxnSpPr>
        <p:spPr>
          <a:xfrm>
            <a:off x="840215" y="5629627"/>
            <a:ext cx="7189694"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sp>
        <p:nvSpPr>
          <p:cNvPr id="6" name="Slide Number Placeholder 5">
            <a:extLst>
              <a:ext uri="{FF2B5EF4-FFF2-40B4-BE49-F238E27FC236}">
                <a16:creationId xmlns:a16="http://schemas.microsoft.com/office/drawing/2014/main" id="{C2AEAADC-9CB6-4EBF-A225-BF87F4EFB118}"/>
              </a:ext>
            </a:extLst>
          </p:cNvPr>
          <p:cNvSpPr>
            <a:spLocks noGrp="1"/>
          </p:cNvSpPr>
          <p:nvPr>
            <p:ph type="sldNum" sz="quarter" idx="12"/>
          </p:nvPr>
        </p:nvSpPr>
        <p:spPr/>
        <p:txBody>
          <a:bodyPr/>
          <a:lstStyle/>
          <a:p>
            <a:fld id="{01B9AD90-D8C5-42B1-AC8B-29A3D4B95D55}" type="slidenum">
              <a:rPr lang="en-US" smtClean="0"/>
              <a:t>‹#›</a:t>
            </a:fld>
            <a:endParaRPr lang="en-US"/>
          </a:p>
        </p:txBody>
      </p:sp>
      <p:pic>
        <p:nvPicPr>
          <p:cNvPr id="4" name="Picture 3" descr="A white background with black and white clouds&#10;&#10;Description automatically generated">
            <a:extLst>
              <a:ext uri="{FF2B5EF4-FFF2-40B4-BE49-F238E27FC236}">
                <a16:creationId xmlns:a16="http://schemas.microsoft.com/office/drawing/2014/main" id="{E4D907CB-895D-877E-8434-3426F2E428F3}"/>
              </a:ext>
            </a:extLst>
          </p:cNvPr>
          <p:cNvPicPr>
            <a:picLocks noChangeAspect="1"/>
          </p:cNvPicPr>
          <p:nvPr/>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cxnSp>
        <p:nvCxnSpPr>
          <p:cNvPr id="5" name="Straight Connector 4">
            <a:extLst>
              <a:ext uri="{FF2B5EF4-FFF2-40B4-BE49-F238E27FC236}">
                <a16:creationId xmlns:a16="http://schemas.microsoft.com/office/drawing/2014/main" id="{70D719FC-1720-F2A7-D839-80F4C5057597}"/>
              </a:ext>
            </a:extLst>
          </p:cNvPr>
          <p:cNvCxnSpPr/>
          <p:nvPr/>
        </p:nvCxnSpPr>
        <p:spPr>
          <a:xfrm>
            <a:off x="840215" y="5629627"/>
            <a:ext cx="7189694"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12" name="Picture 11" descr="A red and black logo&#10;&#10;Description automatically generated">
            <a:extLst>
              <a:ext uri="{FF2B5EF4-FFF2-40B4-BE49-F238E27FC236}">
                <a16:creationId xmlns:a16="http://schemas.microsoft.com/office/drawing/2014/main" id="{A9AC2C7C-41E3-4813-64AF-84D115A34B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2952" y="833273"/>
            <a:ext cx="3462699" cy="1482035"/>
          </a:xfrm>
          <a:prstGeom prst="rect">
            <a:avLst/>
          </a:prstGeom>
        </p:spPr>
      </p:pic>
    </p:spTree>
    <p:extLst>
      <p:ext uri="{BB962C8B-B14F-4D97-AF65-F5344CB8AC3E}">
        <p14:creationId xmlns:p14="http://schemas.microsoft.com/office/powerpoint/2010/main" val="30313863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wo Graphs - No Titles">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838200" y="1575594"/>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575594"/>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8BC8E5A4-E344-9DAA-0FF2-E0C94B04BE07}"/>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D433B8C2-D23C-C480-7872-264EDF30786D}"/>
              </a:ext>
            </a:extLst>
          </p:cNvPr>
          <p:cNvSpPr>
            <a:spLocks noGrp="1"/>
          </p:cNvSpPr>
          <p:nvPr>
            <p:ph type="sldNum" sz="quarter" idx="12"/>
          </p:nvPr>
        </p:nvSpPr>
        <p:spPr>
          <a:xfrm>
            <a:off x="9878786" y="6356350"/>
            <a:ext cx="560614" cy="365125"/>
          </a:xfrm>
        </p:spPr>
        <p:txBody>
          <a:bodyPr/>
          <a:lstStyle/>
          <a:p>
            <a:fld id="{F3D5F361-244D-405E-83FB-111DEBBCE348}" type="slidenum">
              <a:rPr lang="en-US" smtClean="0"/>
              <a:t>‹#›</a:t>
            </a:fld>
            <a:endParaRPr lang="en-US"/>
          </a:p>
        </p:txBody>
      </p:sp>
      <p:pic>
        <p:nvPicPr>
          <p:cNvPr id="12" name="Picture 11" descr="A red and black screen&#10;&#10;Description automatically generated">
            <a:extLst>
              <a:ext uri="{FF2B5EF4-FFF2-40B4-BE49-F238E27FC236}">
                <a16:creationId xmlns:a16="http://schemas.microsoft.com/office/drawing/2014/main" id="{487D6F19-0921-0216-45E6-8FF87B7A57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4" name="Content Placeholder 11">
            <a:extLst>
              <a:ext uri="{FF2B5EF4-FFF2-40B4-BE49-F238E27FC236}">
                <a16:creationId xmlns:a16="http://schemas.microsoft.com/office/drawing/2014/main" id="{571DB394-7C17-9E3F-26DC-FD96C917E278}"/>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dirty="0"/>
              <a:t>Source</a:t>
            </a:r>
          </a:p>
        </p:txBody>
      </p:sp>
    </p:spTree>
    <p:extLst>
      <p:ext uri="{BB962C8B-B14F-4D97-AF65-F5344CB8AC3E}">
        <p14:creationId xmlns:p14="http://schemas.microsoft.com/office/powerpoint/2010/main" val="39456113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wo Graphs with Titles">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838200" y="1501549"/>
            <a:ext cx="5157787" cy="823912"/>
          </a:xfrm>
        </p:spPr>
        <p:txBody>
          <a:bodyPr anchor="ctr">
            <a:normAutofit/>
          </a:bodyPr>
          <a:lstStyle>
            <a:lvl1pPr marL="0" indent="0">
              <a:buNone/>
              <a:defRPr sz="1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8200" y="2325461"/>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0612" y="1501549"/>
            <a:ext cx="5183188" cy="823912"/>
          </a:xfrm>
        </p:spPr>
        <p:txBody>
          <a:bodyPr anchor="ctr">
            <a:normAutofit/>
          </a:bodyPr>
          <a:lstStyle>
            <a:lvl1pPr marL="0" indent="0">
              <a:buNone/>
              <a:defRPr sz="1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612" y="2325461"/>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9">
            <a:extLst>
              <a:ext uri="{FF2B5EF4-FFF2-40B4-BE49-F238E27FC236}">
                <a16:creationId xmlns:a16="http://schemas.microsoft.com/office/drawing/2014/main" id="{D8C02174-DDA2-89DE-22E7-A7D32797641E}"/>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33BAEC58-C607-1133-9390-10C4AD562301}"/>
              </a:ext>
            </a:extLst>
          </p:cNvPr>
          <p:cNvSpPr>
            <a:spLocks noGrp="1"/>
          </p:cNvSpPr>
          <p:nvPr>
            <p:ph type="sldNum" sz="quarter" idx="12"/>
          </p:nvPr>
        </p:nvSpPr>
        <p:spPr>
          <a:xfrm>
            <a:off x="9878786" y="6356350"/>
            <a:ext cx="560614" cy="365125"/>
          </a:xfrm>
        </p:spPr>
        <p:txBody>
          <a:bodyPr/>
          <a:lstStyle/>
          <a:p>
            <a:fld id="{F3D5F361-244D-405E-83FB-111DEBBCE348}" type="slidenum">
              <a:rPr lang="en-US" smtClean="0"/>
              <a:t>‹#›</a:t>
            </a:fld>
            <a:endParaRPr lang="en-US"/>
          </a:p>
        </p:txBody>
      </p:sp>
      <p:pic>
        <p:nvPicPr>
          <p:cNvPr id="13" name="Picture 12" descr="A red and black screen&#10;&#10;Description automatically generated">
            <a:extLst>
              <a:ext uri="{FF2B5EF4-FFF2-40B4-BE49-F238E27FC236}">
                <a16:creationId xmlns:a16="http://schemas.microsoft.com/office/drawing/2014/main" id="{AF7DE81B-4219-171A-2A70-23BF643681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5" name="Content Placeholder 11">
            <a:extLst>
              <a:ext uri="{FF2B5EF4-FFF2-40B4-BE49-F238E27FC236}">
                <a16:creationId xmlns:a16="http://schemas.microsoft.com/office/drawing/2014/main" id="{4BF04886-7D38-52E9-ED5A-654EF4737A55}"/>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dirty="0"/>
              <a:t>Source</a:t>
            </a:r>
          </a:p>
        </p:txBody>
      </p:sp>
    </p:spTree>
    <p:extLst>
      <p:ext uri="{BB962C8B-B14F-4D97-AF65-F5344CB8AC3E}">
        <p14:creationId xmlns:p14="http://schemas.microsoft.com/office/powerpoint/2010/main" val="5859147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14061"/>
            <a:ext cx="12192000" cy="132556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6" name="Rectangle 5">
            <a:extLst>
              <a:ext uri="{FF2B5EF4-FFF2-40B4-BE49-F238E27FC236}">
                <a16:creationId xmlns:a16="http://schemas.microsoft.com/office/drawing/2014/main" id="{F85505F4-CE14-3E25-C9E2-34C2188B0070}"/>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0BB8A18B-4CFB-5CAA-30DE-A3ECA01D7E67}"/>
              </a:ext>
            </a:extLst>
          </p:cNvPr>
          <p:cNvSpPr>
            <a:spLocks noGrp="1"/>
          </p:cNvSpPr>
          <p:nvPr>
            <p:ph type="sldNum" sz="quarter" idx="12"/>
          </p:nvPr>
        </p:nvSpPr>
        <p:spPr>
          <a:xfrm>
            <a:off x="9878786" y="6356350"/>
            <a:ext cx="560614" cy="365125"/>
          </a:xfrm>
        </p:spPr>
        <p:txBody>
          <a:bodyPr/>
          <a:lstStyle/>
          <a:p>
            <a:fld id="{F3D5F361-244D-405E-83FB-111DEBBCE348}" type="slidenum">
              <a:rPr lang="en-US" smtClean="0"/>
              <a:t>‹#›</a:t>
            </a:fld>
            <a:endParaRPr lang="en-US"/>
          </a:p>
        </p:txBody>
      </p:sp>
      <p:pic>
        <p:nvPicPr>
          <p:cNvPr id="9" name="Picture 8" descr="A red and black screen&#10;&#10;Description automatically generated">
            <a:extLst>
              <a:ext uri="{FF2B5EF4-FFF2-40B4-BE49-F238E27FC236}">
                <a16:creationId xmlns:a16="http://schemas.microsoft.com/office/drawing/2014/main" id="{CC1D363B-7346-A9DC-E2E0-1B714C169F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F83C215F-D5DF-1FCF-DBCB-C2413C4BBDD6}"/>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dirty="0"/>
              <a:t>Source</a:t>
            </a:r>
          </a:p>
        </p:txBody>
      </p:sp>
    </p:spTree>
    <p:extLst>
      <p:ext uri="{BB962C8B-B14F-4D97-AF65-F5344CB8AC3E}">
        <p14:creationId xmlns:p14="http://schemas.microsoft.com/office/powerpoint/2010/main" val="731899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66EA9-8CA0-080E-64A5-DBC44B5BCB0A}"/>
              </a:ext>
            </a:extLst>
          </p:cNvPr>
          <p:cNvSpPr>
            <a:spLocks noGrp="1"/>
          </p:cNvSpPr>
          <p:nvPr>
            <p:ph type="title"/>
          </p:nvPr>
        </p:nvSpPr>
        <p:spPr>
          <a:xfrm>
            <a:off x="266700" y="365125"/>
            <a:ext cx="4114800" cy="1806575"/>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6" name="Rectangle 5">
            <a:extLst>
              <a:ext uri="{FF2B5EF4-FFF2-40B4-BE49-F238E27FC236}">
                <a16:creationId xmlns:a16="http://schemas.microsoft.com/office/drawing/2014/main" id="{C4AD61FD-56B5-2540-DD88-E2342E526A61}"/>
              </a:ext>
            </a:extLst>
          </p:cNvPr>
          <p:cNvSpPr/>
          <p:nvPr/>
        </p:nvSpPr>
        <p:spPr>
          <a:xfrm>
            <a:off x="4555671" y="0"/>
            <a:ext cx="7636329"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F7D0CE23-0773-0F75-28AB-48CB31F2D024}"/>
              </a:ext>
            </a:extLst>
          </p:cNvPr>
          <p:cNvSpPr>
            <a:spLocks noGrp="1"/>
          </p:cNvSpPr>
          <p:nvPr>
            <p:ph type="sldNum" sz="quarter" idx="12"/>
          </p:nvPr>
        </p:nvSpPr>
        <p:spPr>
          <a:xfrm>
            <a:off x="9941875" y="6344330"/>
            <a:ext cx="1969807" cy="365125"/>
          </a:xfrm>
        </p:spPr>
        <p:txBody>
          <a:bodyPr/>
          <a:lstStyle/>
          <a:p>
            <a:fld id="{F3D5F361-244D-405E-83FB-111DEBBCE348}" type="slidenum">
              <a:rPr lang="en-US" smtClean="0"/>
              <a:t>‹#›</a:t>
            </a:fld>
            <a:endParaRPr lang="en-US"/>
          </a:p>
        </p:txBody>
      </p:sp>
      <p:sp>
        <p:nvSpPr>
          <p:cNvPr id="8" name="Content Placeholder 7">
            <a:extLst>
              <a:ext uri="{FF2B5EF4-FFF2-40B4-BE49-F238E27FC236}">
                <a16:creationId xmlns:a16="http://schemas.microsoft.com/office/drawing/2014/main" id="{58312C99-4FB2-EEFF-2D17-14A7F54E9D47}"/>
              </a:ext>
            </a:extLst>
          </p:cNvPr>
          <p:cNvSpPr>
            <a:spLocks noGrp="1"/>
          </p:cNvSpPr>
          <p:nvPr>
            <p:ph sz="quarter" idx="13"/>
          </p:nvPr>
        </p:nvSpPr>
        <p:spPr>
          <a:xfrm>
            <a:off x="266700" y="2441575"/>
            <a:ext cx="4114800" cy="36401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11">
            <a:extLst>
              <a:ext uri="{FF2B5EF4-FFF2-40B4-BE49-F238E27FC236}">
                <a16:creationId xmlns:a16="http://schemas.microsoft.com/office/drawing/2014/main" id="{2D9D78D9-8D71-F735-93F4-626F74757A46}"/>
              </a:ext>
            </a:extLst>
          </p:cNvPr>
          <p:cNvSpPr>
            <a:spLocks noGrp="1"/>
          </p:cNvSpPr>
          <p:nvPr>
            <p:ph sz="quarter" idx="14" hasCustomPrompt="1"/>
          </p:nvPr>
        </p:nvSpPr>
        <p:spPr>
          <a:xfrm>
            <a:off x="4822258" y="6347959"/>
            <a:ext cx="4839299"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dirty="0"/>
              <a:t>Source</a:t>
            </a:r>
          </a:p>
        </p:txBody>
      </p:sp>
      <p:pic>
        <p:nvPicPr>
          <p:cNvPr id="10" name="Picture 9" descr="A red and black screen&#10;&#10;Description automatically generated">
            <a:extLst>
              <a:ext uri="{FF2B5EF4-FFF2-40B4-BE49-F238E27FC236}">
                <a16:creationId xmlns:a16="http://schemas.microsoft.com/office/drawing/2014/main" id="{AF0A146E-2564-CE73-FA76-58EA342358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 y="6236996"/>
            <a:ext cx="1371610" cy="587049"/>
          </a:xfrm>
          <a:prstGeom prst="rect">
            <a:avLst/>
          </a:prstGeom>
        </p:spPr>
      </p:pic>
    </p:spTree>
    <p:extLst>
      <p:ext uri="{BB962C8B-B14F-4D97-AF65-F5344CB8AC3E}">
        <p14:creationId xmlns:p14="http://schemas.microsoft.com/office/powerpoint/2010/main" val="11105742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66EA9-8CA0-080E-64A5-DBC44B5BCB0A}"/>
              </a:ext>
            </a:extLst>
          </p:cNvPr>
          <p:cNvSpPr>
            <a:spLocks noGrp="1"/>
          </p:cNvSpPr>
          <p:nvPr>
            <p:ph type="title"/>
          </p:nvPr>
        </p:nvSpPr>
        <p:spPr>
          <a:xfrm>
            <a:off x="266700" y="365125"/>
            <a:ext cx="4114800" cy="1806575"/>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6" name="Rectangle 5">
            <a:extLst>
              <a:ext uri="{FF2B5EF4-FFF2-40B4-BE49-F238E27FC236}">
                <a16:creationId xmlns:a16="http://schemas.microsoft.com/office/drawing/2014/main" id="{C4AD61FD-56B5-2540-DD88-E2342E526A61}"/>
              </a:ext>
            </a:extLst>
          </p:cNvPr>
          <p:cNvSpPr/>
          <p:nvPr/>
        </p:nvSpPr>
        <p:spPr>
          <a:xfrm>
            <a:off x="4555671" y="0"/>
            <a:ext cx="763632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7">
            <a:extLst>
              <a:ext uri="{FF2B5EF4-FFF2-40B4-BE49-F238E27FC236}">
                <a16:creationId xmlns:a16="http://schemas.microsoft.com/office/drawing/2014/main" id="{58312C99-4FB2-EEFF-2D17-14A7F54E9D47}"/>
              </a:ext>
            </a:extLst>
          </p:cNvPr>
          <p:cNvSpPr>
            <a:spLocks noGrp="1"/>
          </p:cNvSpPr>
          <p:nvPr>
            <p:ph sz="quarter" idx="13"/>
          </p:nvPr>
        </p:nvSpPr>
        <p:spPr>
          <a:xfrm>
            <a:off x="266700" y="2441575"/>
            <a:ext cx="4114800" cy="36401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4">
            <a:extLst>
              <a:ext uri="{FF2B5EF4-FFF2-40B4-BE49-F238E27FC236}">
                <a16:creationId xmlns:a16="http://schemas.microsoft.com/office/drawing/2014/main" id="{48D25DD4-F2AF-E7C3-E652-335AF2F8D7CB}"/>
              </a:ext>
            </a:extLst>
          </p:cNvPr>
          <p:cNvSpPr>
            <a:spLocks noGrp="1"/>
          </p:cNvSpPr>
          <p:nvPr>
            <p:ph type="sldNum" sz="quarter" idx="12"/>
          </p:nvPr>
        </p:nvSpPr>
        <p:spPr>
          <a:xfrm>
            <a:off x="9941875" y="6344330"/>
            <a:ext cx="1969807" cy="365125"/>
          </a:xfrm>
        </p:spPr>
        <p:txBody>
          <a:bodyPr/>
          <a:lstStyle>
            <a:lvl1pPr>
              <a:defRPr>
                <a:solidFill>
                  <a:schemeClr val="bg1"/>
                </a:solidFill>
              </a:defRPr>
            </a:lvl1pPr>
          </a:lstStyle>
          <a:p>
            <a:fld id="{F3D5F361-244D-405E-83FB-111DEBBCE348}" type="slidenum">
              <a:rPr lang="en-US" smtClean="0"/>
              <a:t>‹#›</a:t>
            </a:fld>
            <a:endParaRPr lang="en-US"/>
          </a:p>
        </p:txBody>
      </p:sp>
      <p:sp>
        <p:nvSpPr>
          <p:cNvPr id="12" name="Content Placeholder 11">
            <a:extLst>
              <a:ext uri="{FF2B5EF4-FFF2-40B4-BE49-F238E27FC236}">
                <a16:creationId xmlns:a16="http://schemas.microsoft.com/office/drawing/2014/main" id="{E3563381-989F-0D94-917D-5C392A7C15FC}"/>
              </a:ext>
            </a:extLst>
          </p:cNvPr>
          <p:cNvSpPr>
            <a:spLocks noGrp="1"/>
          </p:cNvSpPr>
          <p:nvPr>
            <p:ph sz="quarter" idx="14" hasCustomPrompt="1"/>
          </p:nvPr>
        </p:nvSpPr>
        <p:spPr>
          <a:xfrm>
            <a:off x="4822258" y="6347959"/>
            <a:ext cx="4839299" cy="365125"/>
          </a:xfrm>
        </p:spPr>
        <p:txBody>
          <a:bodyPr anchor="ctr">
            <a:normAutofit/>
          </a:bodyPr>
          <a:lstStyle>
            <a:lvl1pPr marL="0" indent="0">
              <a:buNone/>
              <a:defRPr sz="1000">
                <a:solidFill>
                  <a:schemeClr val="bg1"/>
                </a:solidFill>
                <a:latin typeface="Arial" panose="020B0604020202020204" pitchFamily="34" charset="0"/>
                <a:cs typeface="Arial" panose="020B0604020202020204" pitchFamily="34" charset="0"/>
              </a:defRPr>
            </a:lvl1pPr>
          </a:lstStyle>
          <a:p>
            <a:pPr lvl="0"/>
            <a:r>
              <a:rPr lang="en-US" dirty="0"/>
              <a:t>Source</a:t>
            </a:r>
          </a:p>
        </p:txBody>
      </p:sp>
      <p:pic>
        <p:nvPicPr>
          <p:cNvPr id="13" name="Picture 12" descr="A red and black screen&#10;&#10;Description automatically generated">
            <a:extLst>
              <a:ext uri="{FF2B5EF4-FFF2-40B4-BE49-F238E27FC236}">
                <a16:creationId xmlns:a16="http://schemas.microsoft.com/office/drawing/2014/main" id="{84D26C60-B76F-3F14-4DE3-7A71DF965D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 y="6236996"/>
            <a:ext cx="1371610" cy="587049"/>
          </a:xfrm>
          <a:prstGeom prst="rect">
            <a:avLst/>
          </a:prstGeom>
        </p:spPr>
      </p:pic>
    </p:spTree>
    <p:extLst>
      <p:ext uri="{BB962C8B-B14F-4D97-AF65-F5344CB8AC3E}">
        <p14:creationId xmlns:p14="http://schemas.microsoft.com/office/powerpoint/2010/main" val="20775285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For Map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C724566-1753-4CEC-8DDF-C39DF84D8BD0}"/>
              </a:ext>
            </a:extLst>
          </p:cNvPr>
          <p:cNvSpPr/>
          <p:nvPr/>
        </p:nvSpPr>
        <p:spPr>
          <a:xfrm>
            <a:off x="0" y="6385099"/>
            <a:ext cx="12192000" cy="47290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C520C1EA-09F2-620A-4BC4-23E0CDC1AF70}"/>
              </a:ext>
            </a:extLst>
          </p:cNvPr>
          <p:cNvSpPr>
            <a:spLocks noGrp="1"/>
          </p:cNvSpPr>
          <p:nvPr>
            <p:ph type="sldNum" sz="quarter" idx="12"/>
          </p:nvPr>
        </p:nvSpPr>
        <p:spPr>
          <a:xfrm>
            <a:off x="9878786" y="6481081"/>
            <a:ext cx="560614" cy="365125"/>
          </a:xfrm>
        </p:spPr>
        <p:txBody>
          <a:bodyPr/>
          <a:lstStyle/>
          <a:p>
            <a:fld id="{F3D5F361-244D-405E-83FB-111DEBBCE348}" type="slidenum">
              <a:rPr lang="en-US" smtClean="0"/>
              <a:t>‹#›</a:t>
            </a:fld>
            <a:endParaRPr lang="en-US"/>
          </a:p>
        </p:txBody>
      </p:sp>
      <p:pic>
        <p:nvPicPr>
          <p:cNvPr id="11" name="Picture 10" descr="A red and black screen&#10;&#10;Description automatically generated">
            <a:extLst>
              <a:ext uri="{FF2B5EF4-FFF2-40B4-BE49-F238E27FC236}">
                <a16:creationId xmlns:a16="http://schemas.microsoft.com/office/drawing/2014/main" id="{B5DE2CFD-369A-41C7-4BAC-78A5CF4DBF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06784" y="6391901"/>
            <a:ext cx="1104909" cy="472901"/>
          </a:xfrm>
          <a:prstGeom prst="rect">
            <a:avLst/>
          </a:prstGeom>
        </p:spPr>
      </p:pic>
      <p:sp>
        <p:nvSpPr>
          <p:cNvPr id="12" name="Title 11">
            <a:extLst>
              <a:ext uri="{FF2B5EF4-FFF2-40B4-BE49-F238E27FC236}">
                <a16:creationId xmlns:a16="http://schemas.microsoft.com/office/drawing/2014/main" id="{DB4A58DA-AC0A-5FCE-97CF-B97AF83D97E2}"/>
              </a:ext>
            </a:extLst>
          </p:cNvPr>
          <p:cNvSpPr>
            <a:spLocks noGrp="1"/>
          </p:cNvSpPr>
          <p:nvPr>
            <p:ph type="title"/>
          </p:nvPr>
        </p:nvSpPr>
        <p:spPr>
          <a:xfrm>
            <a:off x="425695" y="373639"/>
            <a:ext cx="3566641" cy="1928690"/>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6" name="Content Placeholder 11">
            <a:extLst>
              <a:ext uri="{FF2B5EF4-FFF2-40B4-BE49-F238E27FC236}">
                <a16:creationId xmlns:a16="http://schemas.microsoft.com/office/drawing/2014/main" id="{5D97DB4E-EF5B-C160-7B8F-0FF446FAE8E4}"/>
              </a:ext>
            </a:extLst>
          </p:cNvPr>
          <p:cNvSpPr>
            <a:spLocks noGrp="1"/>
          </p:cNvSpPr>
          <p:nvPr>
            <p:ph sz="quarter" idx="13" hasCustomPrompt="1"/>
          </p:nvPr>
        </p:nvSpPr>
        <p:spPr>
          <a:xfrm>
            <a:off x="209437" y="6481081"/>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dirty="0"/>
              <a:t>Source</a:t>
            </a:r>
          </a:p>
        </p:txBody>
      </p:sp>
    </p:spTree>
    <p:extLst>
      <p:ext uri="{BB962C8B-B14F-4D97-AF65-F5344CB8AC3E}">
        <p14:creationId xmlns:p14="http://schemas.microsoft.com/office/powerpoint/2010/main" val="35023741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80935520-79A1-69C1-3BEA-5B369ADB9C31}"/>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359A50C3-4F63-EF8E-54E9-F6148A274FA1}"/>
              </a:ext>
            </a:extLst>
          </p:cNvPr>
          <p:cNvSpPr>
            <a:spLocks noGrp="1"/>
          </p:cNvSpPr>
          <p:nvPr>
            <p:ph type="sldNum" sz="quarter" idx="12"/>
          </p:nvPr>
        </p:nvSpPr>
        <p:spPr>
          <a:xfrm>
            <a:off x="9878786" y="6356350"/>
            <a:ext cx="560614" cy="365125"/>
          </a:xfrm>
        </p:spPr>
        <p:txBody>
          <a:bodyPr/>
          <a:lstStyle/>
          <a:p>
            <a:fld id="{F3D5F361-244D-405E-83FB-111DEBBCE348}" type="slidenum">
              <a:rPr lang="en-US" smtClean="0"/>
              <a:t>‹#›</a:t>
            </a:fld>
            <a:endParaRPr lang="en-US"/>
          </a:p>
        </p:txBody>
      </p:sp>
      <p:pic>
        <p:nvPicPr>
          <p:cNvPr id="11" name="Picture 10" descr="A red and black screen&#10;&#10;Description automatically generated">
            <a:extLst>
              <a:ext uri="{FF2B5EF4-FFF2-40B4-BE49-F238E27FC236}">
                <a16:creationId xmlns:a16="http://schemas.microsoft.com/office/drawing/2014/main" id="{C1D34EB7-6398-82A1-2FD1-29144BC36B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3" name="Content Placeholder 11">
            <a:extLst>
              <a:ext uri="{FF2B5EF4-FFF2-40B4-BE49-F238E27FC236}">
                <a16:creationId xmlns:a16="http://schemas.microsoft.com/office/drawing/2014/main" id="{0EE4E234-E343-7B85-A51A-F699450EF5B2}"/>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dirty="0"/>
              <a:t>Source</a:t>
            </a:r>
          </a:p>
        </p:txBody>
      </p:sp>
    </p:spTree>
    <p:extLst>
      <p:ext uri="{BB962C8B-B14F-4D97-AF65-F5344CB8AC3E}">
        <p14:creationId xmlns:p14="http://schemas.microsoft.com/office/powerpoint/2010/main" val="2122243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10744200" y="6356350"/>
            <a:ext cx="609600" cy="365125"/>
          </a:xfrm>
        </p:spPr>
        <p:txBody>
          <a:bodyPr/>
          <a:lstStyle/>
          <a:p>
            <a:fld id="{F3D5F361-244D-405E-83FB-111DEBBCE348}" type="slidenum">
              <a:rPr lang="en-US" smtClean="0"/>
              <a:t>‹#›</a:t>
            </a:fld>
            <a:endParaRPr lang="en-US"/>
          </a:p>
        </p:txBody>
      </p:sp>
      <p:sp>
        <p:nvSpPr>
          <p:cNvPr id="8" name="Rectangle 7">
            <a:extLst>
              <a:ext uri="{FF2B5EF4-FFF2-40B4-BE49-F238E27FC236}">
                <a16:creationId xmlns:a16="http://schemas.microsoft.com/office/drawing/2014/main" id="{0A57CF5C-4452-6AF8-6C94-8AD3D6EBFAFB}"/>
              </a:ext>
            </a:extLst>
          </p:cNvPr>
          <p:cNvSpPr/>
          <p:nvPr/>
        </p:nvSpPr>
        <p:spPr>
          <a:xfrm rot="5400000">
            <a:off x="-3088482" y="3088481"/>
            <a:ext cx="6858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and white state with a white star&#10;&#10;Description automatically generated">
            <a:extLst>
              <a:ext uri="{FF2B5EF4-FFF2-40B4-BE49-F238E27FC236}">
                <a16:creationId xmlns:a16="http://schemas.microsoft.com/office/drawing/2014/main" id="{BCC0FCB2-D3C6-F9BC-68FD-3BEF37C327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779" y="6262434"/>
            <a:ext cx="463720" cy="459041"/>
          </a:xfrm>
          <a:prstGeom prst="rect">
            <a:avLst/>
          </a:prstGeom>
        </p:spPr>
      </p:pic>
      <p:sp>
        <p:nvSpPr>
          <p:cNvPr id="13" name="Content Placeholder 11">
            <a:extLst>
              <a:ext uri="{FF2B5EF4-FFF2-40B4-BE49-F238E27FC236}">
                <a16:creationId xmlns:a16="http://schemas.microsoft.com/office/drawing/2014/main" id="{F2527929-019A-1596-2A8C-8D1F60EF6B6D}"/>
              </a:ext>
            </a:extLst>
          </p:cNvPr>
          <p:cNvSpPr>
            <a:spLocks noGrp="1"/>
          </p:cNvSpPr>
          <p:nvPr>
            <p:ph sz="quarter" idx="13" hasCustomPrompt="1"/>
          </p:nvPr>
        </p:nvSpPr>
        <p:spPr>
          <a:xfrm>
            <a:off x="838200" y="6356350"/>
            <a:ext cx="8801100"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dirty="0"/>
              <a:t>Source</a:t>
            </a:r>
          </a:p>
        </p:txBody>
      </p:sp>
    </p:spTree>
    <p:extLst>
      <p:ext uri="{BB962C8B-B14F-4D97-AF65-F5344CB8AC3E}">
        <p14:creationId xmlns:p14="http://schemas.microsoft.com/office/powerpoint/2010/main" val="22642248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1_Picture with Caption">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10744200" y="6356350"/>
            <a:ext cx="609600" cy="365125"/>
          </a:xfrm>
        </p:spPr>
        <p:txBody>
          <a:bodyPr/>
          <a:lstStyle/>
          <a:p>
            <a:fld id="{F3D5F361-244D-405E-83FB-111DEBBCE348}" type="slidenum">
              <a:rPr lang="en-US" smtClean="0"/>
              <a:t>‹#›</a:t>
            </a:fld>
            <a:endParaRPr lang="en-US"/>
          </a:p>
        </p:txBody>
      </p:sp>
      <p:sp>
        <p:nvSpPr>
          <p:cNvPr id="8" name="Rectangle 7">
            <a:extLst>
              <a:ext uri="{FF2B5EF4-FFF2-40B4-BE49-F238E27FC236}">
                <a16:creationId xmlns:a16="http://schemas.microsoft.com/office/drawing/2014/main" id="{0A57CF5C-4452-6AF8-6C94-8AD3D6EBFAFB}"/>
              </a:ext>
            </a:extLst>
          </p:cNvPr>
          <p:cNvSpPr/>
          <p:nvPr/>
        </p:nvSpPr>
        <p:spPr>
          <a:xfrm rot="5400000">
            <a:off x="-3088482" y="3088481"/>
            <a:ext cx="6858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and white state with a white star&#10;&#10;Description automatically generated">
            <a:extLst>
              <a:ext uri="{FF2B5EF4-FFF2-40B4-BE49-F238E27FC236}">
                <a16:creationId xmlns:a16="http://schemas.microsoft.com/office/drawing/2014/main" id="{BCC0FCB2-D3C6-F9BC-68FD-3BEF37C327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779" y="6262434"/>
            <a:ext cx="463720" cy="459041"/>
          </a:xfrm>
          <a:prstGeom prst="rect">
            <a:avLst/>
          </a:prstGeom>
        </p:spPr>
      </p:pic>
      <p:sp>
        <p:nvSpPr>
          <p:cNvPr id="5" name="Title 11">
            <a:extLst>
              <a:ext uri="{FF2B5EF4-FFF2-40B4-BE49-F238E27FC236}">
                <a16:creationId xmlns:a16="http://schemas.microsoft.com/office/drawing/2014/main" id="{5AB8A1DC-F078-2227-C29D-0291078E11C2}"/>
              </a:ext>
            </a:extLst>
          </p:cNvPr>
          <p:cNvSpPr>
            <a:spLocks noGrp="1"/>
          </p:cNvSpPr>
          <p:nvPr>
            <p:ph type="title"/>
          </p:nvPr>
        </p:nvSpPr>
        <p:spPr>
          <a:xfrm>
            <a:off x="838200" y="373639"/>
            <a:ext cx="3566641" cy="1928690"/>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9" name="Content Placeholder 11">
            <a:extLst>
              <a:ext uri="{FF2B5EF4-FFF2-40B4-BE49-F238E27FC236}">
                <a16:creationId xmlns:a16="http://schemas.microsoft.com/office/drawing/2014/main" id="{325A7D1F-39E9-331D-D2D0-F784552D5182}"/>
              </a:ext>
            </a:extLst>
          </p:cNvPr>
          <p:cNvSpPr>
            <a:spLocks noGrp="1"/>
          </p:cNvSpPr>
          <p:nvPr>
            <p:ph sz="quarter" idx="13" hasCustomPrompt="1"/>
          </p:nvPr>
        </p:nvSpPr>
        <p:spPr>
          <a:xfrm>
            <a:off x="838200" y="6356350"/>
            <a:ext cx="8801100"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dirty="0"/>
              <a:t>Source</a:t>
            </a:r>
          </a:p>
        </p:txBody>
      </p:sp>
    </p:spTree>
    <p:extLst>
      <p:ext uri="{BB962C8B-B14F-4D97-AF65-F5344CB8AC3E}">
        <p14:creationId xmlns:p14="http://schemas.microsoft.com/office/powerpoint/2010/main" val="19683278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2_Picture with Caption">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10744200" y="6356350"/>
            <a:ext cx="609600" cy="365125"/>
          </a:xfrm>
        </p:spPr>
        <p:txBody>
          <a:bodyPr/>
          <a:lstStyle/>
          <a:p>
            <a:fld id="{F3D5F361-244D-405E-83FB-111DEBBCE348}" type="slidenum">
              <a:rPr lang="en-US" smtClean="0"/>
              <a:t>‹#›</a:t>
            </a:fld>
            <a:endParaRPr lang="en-US"/>
          </a:p>
        </p:txBody>
      </p:sp>
      <p:sp>
        <p:nvSpPr>
          <p:cNvPr id="8" name="Rectangle 7">
            <a:extLst>
              <a:ext uri="{FF2B5EF4-FFF2-40B4-BE49-F238E27FC236}">
                <a16:creationId xmlns:a16="http://schemas.microsoft.com/office/drawing/2014/main" id="{0A57CF5C-4452-6AF8-6C94-8AD3D6EBFAFB}"/>
              </a:ext>
            </a:extLst>
          </p:cNvPr>
          <p:cNvSpPr/>
          <p:nvPr/>
        </p:nvSpPr>
        <p:spPr>
          <a:xfrm rot="5400000">
            <a:off x="-3088482" y="3088481"/>
            <a:ext cx="6858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and white state with a white star&#10;&#10;Description automatically generated">
            <a:extLst>
              <a:ext uri="{FF2B5EF4-FFF2-40B4-BE49-F238E27FC236}">
                <a16:creationId xmlns:a16="http://schemas.microsoft.com/office/drawing/2014/main" id="{BCC0FCB2-D3C6-F9BC-68FD-3BEF37C327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779" y="6262434"/>
            <a:ext cx="463720" cy="459041"/>
          </a:xfrm>
          <a:prstGeom prst="rect">
            <a:avLst/>
          </a:prstGeom>
        </p:spPr>
      </p:pic>
      <p:sp>
        <p:nvSpPr>
          <p:cNvPr id="2" name="Title 1">
            <a:extLst>
              <a:ext uri="{FF2B5EF4-FFF2-40B4-BE49-F238E27FC236}">
                <a16:creationId xmlns:a16="http://schemas.microsoft.com/office/drawing/2014/main" id="{D73F5D5C-A155-5F8A-9F6E-5324067F8FD4}"/>
              </a:ext>
            </a:extLst>
          </p:cNvPr>
          <p:cNvSpPr>
            <a:spLocks noGrp="1"/>
          </p:cNvSpPr>
          <p:nvPr>
            <p:ph type="title"/>
          </p:nvPr>
        </p:nvSpPr>
        <p:spPr>
          <a:xfrm>
            <a:off x="681036" y="0"/>
            <a:ext cx="11510963" cy="132556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4" name="Content Placeholder 11">
            <a:extLst>
              <a:ext uri="{FF2B5EF4-FFF2-40B4-BE49-F238E27FC236}">
                <a16:creationId xmlns:a16="http://schemas.microsoft.com/office/drawing/2014/main" id="{FEBF9598-C2B1-FEAD-26CF-12F15B905DBF}"/>
              </a:ext>
            </a:extLst>
          </p:cNvPr>
          <p:cNvSpPr>
            <a:spLocks noGrp="1"/>
          </p:cNvSpPr>
          <p:nvPr>
            <p:ph sz="quarter" idx="14" hasCustomPrompt="1"/>
          </p:nvPr>
        </p:nvSpPr>
        <p:spPr>
          <a:xfrm>
            <a:off x="838198" y="6356350"/>
            <a:ext cx="8801101"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dirty="0"/>
              <a:t>Source</a:t>
            </a:r>
          </a:p>
        </p:txBody>
      </p:sp>
    </p:spTree>
    <p:extLst>
      <p:ext uri="{BB962C8B-B14F-4D97-AF65-F5344CB8AC3E}">
        <p14:creationId xmlns:p14="http://schemas.microsoft.com/office/powerpoint/2010/main" val="415692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E001E8E-C6FC-0D63-E5F5-FB2A7416BD2E}"/>
              </a:ext>
            </a:extLst>
          </p:cNvPr>
          <p:cNvSpPr/>
          <p:nvPr/>
        </p:nvSpPr>
        <p:spPr>
          <a:xfrm>
            <a:off x="5183676" y="0"/>
            <a:ext cx="7008325" cy="6858001"/>
          </a:xfrm>
          <a:prstGeom prst="rect">
            <a:avLst/>
          </a:prstGeom>
          <a:solidFill>
            <a:srgbClr val="202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B2340"/>
              </a:solidFill>
            </a:endParaRPr>
          </a:p>
        </p:txBody>
      </p:sp>
      <p:pic>
        <p:nvPicPr>
          <p:cNvPr id="12" name="Picture 11" descr="A logo for a convention&#10;&#10;Description automatically generated">
            <a:extLst>
              <a:ext uri="{FF2B5EF4-FFF2-40B4-BE49-F238E27FC236}">
                <a16:creationId xmlns:a16="http://schemas.microsoft.com/office/drawing/2014/main" id="{F138B0C6-D5D6-64F1-D2EC-B0CFB925A721}"/>
              </a:ext>
            </a:extLst>
          </p:cNvPr>
          <p:cNvPicPr>
            <a:picLocks noChangeAspect="1"/>
          </p:cNvPicPr>
          <p:nvPr/>
        </p:nvPicPr>
        <p:blipFill rotWithShape="1">
          <a:blip r:embed="rId2">
            <a:extLst>
              <a:ext uri="{28A0092B-C50C-407E-A947-70E740481C1C}">
                <a14:useLocalDpi xmlns:a14="http://schemas.microsoft.com/office/drawing/2010/main" val="0"/>
              </a:ext>
            </a:extLst>
          </a:blip>
          <a:srcRect t="7004" r="61619" b="9283"/>
          <a:stretch/>
        </p:blipFill>
        <p:spPr>
          <a:xfrm>
            <a:off x="10993777" y="216244"/>
            <a:ext cx="890710" cy="831505"/>
          </a:xfrm>
          <a:prstGeom prst="rect">
            <a:avLst/>
          </a:prstGeom>
        </p:spPr>
      </p:pic>
      <p:sp>
        <p:nvSpPr>
          <p:cNvPr id="13" name="Content Placeholder 2">
            <a:extLst>
              <a:ext uri="{FF2B5EF4-FFF2-40B4-BE49-F238E27FC236}">
                <a16:creationId xmlns:a16="http://schemas.microsoft.com/office/drawing/2014/main" id="{1752F672-AF8A-4847-91F6-A91237E858DA}"/>
              </a:ext>
            </a:extLst>
          </p:cNvPr>
          <p:cNvSpPr>
            <a:spLocks noGrp="1"/>
          </p:cNvSpPr>
          <p:nvPr>
            <p:ph idx="1"/>
          </p:nvPr>
        </p:nvSpPr>
        <p:spPr>
          <a:xfrm>
            <a:off x="5622758" y="978568"/>
            <a:ext cx="5731042" cy="51983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202A6D6-7D84-A564-8B60-7D62794F56C5}"/>
              </a:ext>
            </a:extLst>
          </p:cNvPr>
          <p:cNvSpPr/>
          <p:nvPr/>
        </p:nvSpPr>
        <p:spPr>
          <a:xfrm>
            <a:off x="5183676" y="0"/>
            <a:ext cx="7008325" cy="6858001"/>
          </a:xfrm>
          <a:prstGeom prst="rect">
            <a:avLst/>
          </a:prstGeom>
          <a:solidFill>
            <a:srgbClr val="202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B2340"/>
              </a:solidFill>
            </a:endParaRPr>
          </a:p>
        </p:txBody>
      </p:sp>
      <p:sp>
        <p:nvSpPr>
          <p:cNvPr id="14" name="Content Placeholder 14">
            <a:extLst>
              <a:ext uri="{FF2B5EF4-FFF2-40B4-BE49-F238E27FC236}">
                <a16:creationId xmlns:a16="http://schemas.microsoft.com/office/drawing/2014/main" id="{2EA89FB9-4AD9-ECA9-8C38-21B63A49B6B2}"/>
              </a:ext>
            </a:extLst>
          </p:cNvPr>
          <p:cNvSpPr>
            <a:spLocks noGrp="1"/>
          </p:cNvSpPr>
          <p:nvPr>
            <p:ph sz="quarter" idx="13"/>
          </p:nvPr>
        </p:nvSpPr>
        <p:spPr>
          <a:xfrm>
            <a:off x="759562" y="2299536"/>
            <a:ext cx="3981450" cy="1981200"/>
          </a:xfrm>
        </p:spPr>
        <p:txBody>
          <a:bodyPr>
            <a:normAutofit/>
          </a:bodyPr>
          <a:lstStyle>
            <a:lvl1pPr>
              <a:defRPr sz="1800">
                <a:solidFill>
                  <a:schemeClr val="tx1"/>
                </a:solidFill>
                <a:latin typeface="Source Sans Pro" panose="020B0503030403020204" pitchFamily="34" charset="0"/>
              </a:defRPr>
            </a:lvl1pPr>
            <a:lvl2pPr>
              <a:defRPr sz="1800">
                <a:solidFill>
                  <a:schemeClr val="tx1"/>
                </a:solidFill>
                <a:latin typeface="Source Sans Pro" panose="020B0503030403020204" pitchFamily="34" charset="0"/>
              </a:defRPr>
            </a:lvl2pPr>
            <a:lvl3pPr>
              <a:defRPr sz="1800">
                <a:solidFill>
                  <a:schemeClr val="tx1"/>
                </a:solidFill>
                <a:latin typeface="Source Sans Pro" panose="020B0503030403020204" pitchFamily="34" charset="0"/>
              </a:defRPr>
            </a:lvl3pPr>
            <a:lvl4pPr>
              <a:defRPr sz="1800">
                <a:solidFill>
                  <a:schemeClr val="tx1"/>
                </a:solidFill>
                <a:latin typeface="Source Sans Pro" panose="020B0503030403020204" pitchFamily="34" charset="0"/>
              </a:defRPr>
            </a:lvl4pPr>
            <a:lvl5pPr>
              <a:defRPr sz="1800">
                <a:solidFill>
                  <a:schemeClr val="tx1"/>
                </a:solidFill>
                <a:latin typeface="Source Sans Pro" panose="020B0503030403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7">
            <a:extLst>
              <a:ext uri="{FF2B5EF4-FFF2-40B4-BE49-F238E27FC236}">
                <a16:creationId xmlns:a16="http://schemas.microsoft.com/office/drawing/2014/main" id="{06162C5E-4FF4-941A-D11D-998197FD234E}"/>
              </a:ext>
            </a:extLst>
          </p:cNvPr>
          <p:cNvSpPr>
            <a:spLocks noGrp="1"/>
          </p:cNvSpPr>
          <p:nvPr>
            <p:ph type="body" sz="quarter" idx="15" hasCustomPrompt="1"/>
          </p:nvPr>
        </p:nvSpPr>
        <p:spPr>
          <a:xfrm>
            <a:off x="758657" y="978568"/>
            <a:ext cx="4025900" cy="1006475"/>
          </a:xfrm>
        </p:spPr>
        <p:txBody>
          <a:bodyPr/>
          <a:lstStyle>
            <a:lvl1pPr>
              <a:defRPr sz="3200" b="1">
                <a:latin typeface="Arial" panose="020B0604020202020204" pitchFamily="34" charset="0"/>
                <a:cs typeface="Arial" panose="020B0604020202020204" pitchFamily="34" charset="0"/>
              </a:defRPr>
            </a:lvl1pPr>
          </a:lstStyle>
          <a:p>
            <a:r>
              <a:rPr lang="en-US" sz="2800">
                <a:solidFill>
                  <a:schemeClr val="tx1"/>
                </a:solidFill>
              </a:rPr>
              <a:t>Click to edit Master title style</a:t>
            </a:r>
          </a:p>
          <a:p>
            <a:pPr lvl="4"/>
            <a:endParaRPr lang="en-US"/>
          </a:p>
        </p:txBody>
      </p:sp>
      <p:sp>
        <p:nvSpPr>
          <p:cNvPr id="6" name="Slide Number Placeholder 5">
            <a:extLst>
              <a:ext uri="{FF2B5EF4-FFF2-40B4-BE49-F238E27FC236}">
                <a16:creationId xmlns:a16="http://schemas.microsoft.com/office/drawing/2014/main" id="{E0CA4D53-BB2E-EFA4-2F9D-C26321239549}"/>
              </a:ext>
            </a:extLst>
          </p:cNvPr>
          <p:cNvSpPr>
            <a:spLocks noGrp="1"/>
          </p:cNvSpPr>
          <p:nvPr>
            <p:ph type="sldNum" sz="quarter" idx="12"/>
          </p:nvPr>
        </p:nvSpPr>
        <p:spPr/>
        <p:txBody>
          <a:bodyPr/>
          <a:lstStyle/>
          <a:p>
            <a:fld id="{01B9AD90-D8C5-42B1-AC8B-29A3D4B95D55}" type="slidenum">
              <a:rPr lang="en-US" smtClean="0"/>
              <a:t>‹#›</a:t>
            </a:fld>
            <a:endParaRPr lang="en-US"/>
          </a:p>
        </p:txBody>
      </p:sp>
      <p:sp>
        <p:nvSpPr>
          <p:cNvPr id="19" name="Content Placeholder 2">
            <a:extLst>
              <a:ext uri="{FF2B5EF4-FFF2-40B4-BE49-F238E27FC236}">
                <a16:creationId xmlns:a16="http://schemas.microsoft.com/office/drawing/2014/main" id="{2AAF8A5B-B4BB-FAEE-D645-BC0F94F706F4}"/>
              </a:ext>
            </a:extLst>
          </p:cNvPr>
          <p:cNvSpPr>
            <a:spLocks noGrp="1"/>
          </p:cNvSpPr>
          <p:nvPr>
            <p:ph idx="16"/>
          </p:nvPr>
        </p:nvSpPr>
        <p:spPr>
          <a:xfrm>
            <a:off x="5775158" y="1130968"/>
            <a:ext cx="5731042" cy="51983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13">
            <a:extLst>
              <a:ext uri="{FF2B5EF4-FFF2-40B4-BE49-F238E27FC236}">
                <a16:creationId xmlns:a16="http://schemas.microsoft.com/office/drawing/2014/main" id="{DBBD19C6-144D-3C75-ACAA-E23F102D8880}"/>
              </a:ext>
            </a:extLst>
          </p:cNvPr>
          <p:cNvSpPr>
            <a:spLocks noGrp="1"/>
          </p:cNvSpPr>
          <p:nvPr>
            <p:ph sz="quarter" idx="17" hasCustomPrompt="1"/>
          </p:nvPr>
        </p:nvSpPr>
        <p:spPr>
          <a:xfrm>
            <a:off x="218573" y="6297866"/>
            <a:ext cx="2874963" cy="365125"/>
          </a:xfrm>
        </p:spPr>
        <p:txBody>
          <a:bodyPr anchor="ctr">
            <a:noAutofit/>
          </a:bodyPr>
          <a:lstStyle>
            <a:lvl5pPr algn="l">
              <a:defRPr sz="900">
                <a:solidFill>
                  <a:schemeClr val="bg1">
                    <a:lumMod val="50000"/>
                  </a:schemeClr>
                </a:solidFill>
              </a:defRPr>
            </a:lvl5pPr>
          </a:lstStyle>
          <a:p>
            <a:pPr lvl="4"/>
            <a:r>
              <a:rPr lang="en-US"/>
              <a:t>Source</a:t>
            </a:r>
          </a:p>
        </p:txBody>
      </p:sp>
      <p:pic>
        <p:nvPicPr>
          <p:cNvPr id="3" name="Picture 2" descr="A blue and white state with a white star&#10;&#10;Description automatically generated">
            <a:extLst>
              <a:ext uri="{FF2B5EF4-FFF2-40B4-BE49-F238E27FC236}">
                <a16:creationId xmlns:a16="http://schemas.microsoft.com/office/drawing/2014/main" id="{07A88D27-1F46-F993-FB93-76B1E711DF7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1481" y="6101079"/>
            <a:ext cx="626719" cy="620396"/>
          </a:xfrm>
          <a:prstGeom prst="rect">
            <a:avLst/>
          </a:prstGeom>
        </p:spPr>
      </p:pic>
    </p:spTree>
    <p:extLst>
      <p:ext uri="{BB962C8B-B14F-4D97-AF65-F5344CB8AC3E}">
        <p14:creationId xmlns:p14="http://schemas.microsoft.com/office/powerpoint/2010/main" val="32722285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3_Picture with Caption">
    <p:spTree>
      <p:nvGrpSpPr>
        <p:cNvPr id="1" name=""/>
        <p:cNvGrpSpPr/>
        <p:nvPr/>
      </p:nvGrpSpPr>
      <p:grpSpPr>
        <a:xfrm>
          <a:off x="0" y="0"/>
          <a:ext cx="0" cy="0"/>
          <a:chOff x="0" y="0"/>
          <a:chExt cx="0" cy="0"/>
        </a:xfrm>
      </p:grpSpPr>
      <p:pic>
        <p:nvPicPr>
          <p:cNvPr id="3" name="Picture 2" descr="A white background with black and white clouds&#10;&#10;Description automatically generated">
            <a:extLst>
              <a:ext uri="{FF2B5EF4-FFF2-40B4-BE49-F238E27FC236}">
                <a16:creationId xmlns:a16="http://schemas.microsoft.com/office/drawing/2014/main" id="{D75C156D-F010-83D1-6FBC-93B636E4B6E6}"/>
              </a:ext>
            </a:extLst>
          </p:cNvPr>
          <p:cNvPicPr>
            <a:picLocks noChangeAspect="1"/>
          </p:cNvPicPr>
          <p:nvPr/>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pic>
        <p:nvPicPr>
          <p:cNvPr id="4" name="Picture 3" descr="A black and white globe with a cursor&#10;&#10;Description automatically generated with low confidence">
            <a:extLst>
              <a:ext uri="{FF2B5EF4-FFF2-40B4-BE49-F238E27FC236}">
                <a16:creationId xmlns:a16="http://schemas.microsoft.com/office/drawing/2014/main" id="{AD82B877-2B6A-11F3-2186-BF3CB53A78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1351" y="3233228"/>
            <a:ext cx="419100" cy="419100"/>
          </a:xfrm>
          <a:prstGeom prst="rect">
            <a:avLst/>
          </a:prstGeom>
        </p:spPr>
      </p:pic>
      <p:pic>
        <p:nvPicPr>
          <p:cNvPr id="5" name="Picture 4" descr="A black and white envelope&#10;&#10;Description automatically generated">
            <a:extLst>
              <a:ext uri="{FF2B5EF4-FFF2-40B4-BE49-F238E27FC236}">
                <a16:creationId xmlns:a16="http://schemas.microsoft.com/office/drawing/2014/main" id="{557DB40C-0F27-46F1-4011-9AA0FD738B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0114" y="2593974"/>
            <a:ext cx="596900" cy="596900"/>
          </a:xfrm>
          <a:prstGeom prst="rect">
            <a:avLst/>
          </a:prstGeom>
        </p:spPr>
      </p:pic>
      <p:pic>
        <p:nvPicPr>
          <p:cNvPr id="6" name="Picture 5" descr="A black telephone symbol&#10;&#10;Description automatically generated">
            <a:extLst>
              <a:ext uri="{FF2B5EF4-FFF2-40B4-BE49-F238E27FC236}">
                <a16:creationId xmlns:a16="http://schemas.microsoft.com/office/drawing/2014/main" id="{D5B65DF5-FF5A-39EA-AE15-3E3971A8A6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81239" y="2168709"/>
            <a:ext cx="374650" cy="374650"/>
          </a:xfrm>
          <a:prstGeom prst="rect">
            <a:avLst/>
          </a:prstGeom>
        </p:spPr>
      </p:pic>
      <p:sp>
        <p:nvSpPr>
          <p:cNvPr id="9" name="Content Placeholder 3">
            <a:extLst>
              <a:ext uri="{FF2B5EF4-FFF2-40B4-BE49-F238E27FC236}">
                <a16:creationId xmlns:a16="http://schemas.microsoft.com/office/drawing/2014/main" id="{EAE38295-8C89-D221-EB72-E92663C2E5C5}"/>
              </a:ext>
            </a:extLst>
          </p:cNvPr>
          <p:cNvSpPr>
            <a:spLocks noGrp="1"/>
          </p:cNvSpPr>
          <p:nvPr>
            <p:ph sz="half" idx="2"/>
          </p:nvPr>
        </p:nvSpPr>
        <p:spPr>
          <a:xfrm>
            <a:off x="1963234" y="2168710"/>
            <a:ext cx="4333292" cy="374650"/>
          </a:xfrm>
        </p:spPr>
        <p:txBody>
          <a:bodyPr anchor="ctr">
            <a:normAutofit/>
          </a:bodyPr>
          <a:lstStyle>
            <a:lvl1pPr marL="0" indent="0">
              <a:buNone/>
              <a:defRPr sz="1600">
                <a:latin typeface="Arial" panose="020B0604020202020204" pitchFamily="34" charset="0"/>
                <a:cs typeface="Arial" panose="020B0604020202020204" pitchFamily="34" charset="0"/>
              </a:defRPr>
            </a:lvl1pPr>
            <a:lvl2pPr marL="457200" indent="0">
              <a:buNone/>
              <a:defRPr/>
            </a:lvl2pPr>
            <a:lvl5pPr>
              <a:defRPr/>
            </a:lvl5pPr>
          </a:lstStyle>
          <a:p>
            <a:pPr lvl="0"/>
            <a:r>
              <a:rPr lang="en-US"/>
              <a:t>Click to edit Master text styles</a:t>
            </a:r>
          </a:p>
        </p:txBody>
      </p:sp>
      <p:sp>
        <p:nvSpPr>
          <p:cNvPr id="12" name="Content Placeholder 3">
            <a:extLst>
              <a:ext uri="{FF2B5EF4-FFF2-40B4-BE49-F238E27FC236}">
                <a16:creationId xmlns:a16="http://schemas.microsoft.com/office/drawing/2014/main" id="{A64E67F4-8BE4-1B8F-675A-F20D8FB431FB}"/>
              </a:ext>
            </a:extLst>
          </p:cNvPr>
          <p:cNvSpPr>
            <a:spLocks noGrp="1"/>
          </p:cNvSpPr>
          <p:nvPr>
            <p:ph sz="half" idx="10"/>
          </p:nvPr>
        </p:nvSpPr>
        <p:spPr>
          <a:xfrm>
            <a:off x="1963234" y="2705099"/>
            <a:ext cx="4333292" cy="374650"/>
          </a:xfrm>
        </p:spPr>
        <p:txBody>
          <a:bodyPr anchor="ctr">
            <a:normAutofit/>
          </a:bodyPr>
          <a:lstStyle>
            <a:lvl1pPr marL="0" indent="0">
              <a:buNone/>
              <a:defRPr sz="1600">
                <a:latin typeface="Arial" panose="020B0604020202020204" pitchFamily="34" charset="0"/>
                <a:cs typeface="Arial" panose="020B0604020202020204" pitchFamily="34" charset="0"/>
              </a:defRPr>
            </a:lvl1pPr>
            <a:lvl2pPr marL="457200" indent="0">
              <a:buNone/>
              <a:defRPr/>
            </a:lvl2pPr>
            <a:lvl5pPr>
              <a:defRPr/>
            </a:lvl5pPr>
          </a:lstStyle>
          <a:p>
            <a:pPr lvl="0"/>
            <a:r>
              <a:rPr lang="en-US"/>
              <a:t>Click to edit Master text styles</a:t>
            </a:r>
          </a:p>
        </p:txBody>
      </p:sp>
      <p:sp>
        <p:nvSpPr>
          <p:cNvPr id="13" name="Content Placeholder 3">
            <a:extLst>
              <a:ext uri="{FF2B5EF4-FFF2-40B4-BE49-F238E27FC236}">
                <a16:creationId xmlns:a16="http://schemas.microsoft.com/office/drawing/2014/main" id="{7B9FAA3E-8D4C-ACD5-DB17-1DD5DCE5ED24}"/>
              </a:ext>
            </a:extLst>
          </p:cNvPr>
          <p:cNvSpPr>
            <a:spLocks noGrp="1"/>
          </p:cNvSpPr>
          <p:nvPr>
            <p:ph sz="half" idx="11"/>
          </p:nvPr>
        </p:nvSpPr>
        <p:spPr>
          <a:xfrm>
            <a:off x="1963234" y="3242274"/>
            <a:ext cx="4333292" cy="374650"/>
          </a:xfrm>
        </p:spPr>
        <p:txBody>
          <a:bodyPr anchor="ctr">
            <a:normAutofit/>
          </a:bodyPr>
          <a:lstStyle>
            <a:lvl1pPr marL="0" indent="0">
              <a:buNone/>
              <a:defRPr sz="1600">
                <a:latin typeface="Arial" panose="020B0604020202020204" pitchFamily="34" charset="0"/>
                <a:cs typeface="Arial" panose="020B0604020202020204" pitchFamily="34" charset="0"/>
              </a:defRPr>
            </a:lvl1pPr>
            <a:lvl2pPr marL="457200" indent="0">
              <a:buNone/>
              <a:defRPr/>
            </a:lvl2pPr>
            <a:lvl5pPr>
              <a:defRPr/>
            </a:lvl5pPr>
          </a:lstStyle>
          <a:p>
            <a:pPr lvl="0"/>
            <a:r>
              <a:rPr lang="en-US"/>
              <a:t>Click to edit Master text styles</a:t>
            </a:r>
          </a:p>
        </p:txBody>
      </p:sp>
      <p:sp>
        <p:nvSpPr>
          <p:cNvPr id="14" name="Text Placeholder 25">
            <a:extLst>
              <a:ext uri="{FF2B5EF4-FFF2-40B4-BE49-F238E27FC236}">
                <a16:creationId xmlns:a16="http://schemas.microsoft.com/office/drawing/2014/main" id="{DF46734D-AD62-AD5E-08C7-78B15A626C3D}"/>
              </a:ext>
            </a:extLst>
          </p:cNvPr>
          <p:cNvSpPr>
            <a:spLocks noGrp="1"/>
          </p:cNvSpPr>
          <p:nvPr>
            <p:ph type="body" sz="quarter" idx="13"/>
          </p:nvPr>
        </p:nvSpPr>
        <p:spPr>
          <a:xfrm>
            <a:off x="1481138" y="1355725"/>
            <a:ext cx="7385276" cy="596900"/>
          </a:xfrm>
        </p:spPr>
        <p:txBody>
          <a:bodyPr anchor="ctr"/>
          <a:lstStyle>
            <a:lvl1pPr marL="0" indent="0">
              <a:buNone/>
              <a:defRPr b="1">
                <a:latin typeface="Arial" panose="020B0604020202020204" pitchFamily="34" charset="0"/>
                <a:cs typeface="Arial" panose="020B0604020202020204" pitchFamily="34" charset="0"/>
              </a:defRPr>
            </a:lvl1pPr>
          </a:lstStyle>
          <a:p>
            <a:pPr lvl="0"/>
            <a:r>
              <a:rPr lang="en-US"/>
              <a:t>Click to edit Master text styles</a:t>
            </a:r>
          </a:p>
        </p:txBody>
      </p:sp>
      <p:pic>
        <p:nvPicPr>
          <p:cNvPr id="15" name="Picture 14" descr="A red and black screen&#10;&#10;Description automatically generated">
            <a:extLst>
              <a:ext uri="{FF2B5EF4-FFF2-40B4-BE49-F238E27FC236}">
                <a16:creationId xmlns:a16="http://schemas.microsoft.com/office/drawing/2014/main" id="{C6D746BF-81D3-D97B-FC0F-0C22417847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61351" y="4288276"/>
            <a:ext cx="2836447" cy="1213999"/>
          </a:xfrm>
          <a:prstGeom prst="rect">
            <a:avLst/>
          </a:prstGeom>
        </p:spPr>
      </p:pic>
    </p:spTree>
    <p:extLst>
      <p:ext uri="{BB962C8B-B14F-4D97-AF65-F5344CB8AC3E}">
        <p14:creationId xmlns:p14="http://schemas.microsoft.com/office/powerpoint/2010/main" val="19903416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2_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19993A0F-5C2D-D4F2-6971-60DDB2E88A37}"/>
              </a:ext>
            </a:extLst>
          </p:cNvPr>
          <p:cNvSpPr>
            <a:spLocks noGrp="1"/>
          </p:cNvSpPr>
          <p:nvPr>
            <p:ph type="sldNum" sz="quarter" idx="12"/>
          </p:nvPr>
        </p:nvSpPr>
        <p:spPr/>
        <p:txBody>
          <a:bodyPr/>
          <a:lstStyle/>
          <a:p>
            <a:fld id="{F3D5F361-244D-405E-83FB-111DEBBCE348}" type="slidenum">
              <a:rPr lang="en-US" smtClean="0"/>
              <a:t>‹#›</a:t>
            </a:fld>
            <a:endParaRPr lang="en-US"/>
          </a:p>
        </p:txBody>
      </p:sp>
      <p:pic>
        <p:nvPicPr>
          <p:cNvPr id="5" name="Picture 4" descr="A blue and white state with a white star&#10;&#10;Description automatically generated">
            <a:extLst>
              <a:ext uri="{FF2B5EF4-FFF2-40B4-BE49-F238E27FC236}">
                <a16:creationId xmlns:a16="http://schemas.microsoft.com/office/drawing/2014/main" id="{550681BA-BDB8-CDB7-F5A9-A86274AA2D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33142" y="286612"/>
            <a:ext cx="626719" cy="620396"/>
          </a:xfrm>
          <a:prstGeom prst="rect">
            <a:avLst/>
          </a:prstGeom>
        </p:spPr>
      </p:pic>
      <p:sp>
        <p:nvSpPr>
          <p:cNvPr id="6" name="Content Placeholder 13">
            <a:extLst>
              <a:ext uri="{FF2B5EF4-FFF2-40B4-BE49-F238E27FC236}">
                <a16:creationId xmlns:a16="http://schemas.microsoft.com/office/drawing/2014/main" id="{0C3EFB34-9902-9438-496E-AE03717414E0}"/>
              </a:ext>
            </a:extLst>
          </p:cNvPr>
          <p:cNvSpPr>
            <a:spLocks noGrp="1"/>
          </p:cNvSpPr>
          <p:nvPr>
            <p:ph sz="quarter" idx="15" hasCustomPrompt="1"/>
          </p:nvPr>
        </p:nvSpPr>
        <p:spPr>
          <a:xfrm>
            <a:off x="0" y="6492875"/>
            <a:ext cx="2874963" cy="365125"/>
          </a:xfrm>
        </p:spPr>
        <p:txBody>
          <a:bodyPr anchor="ctr">
            <a:noAutofit/>
          </a:bodyPr>
          <a:lstStyle>
            <a:lvl5pPr algn="l">
              <a:defRPr sz="900">
                <a:solidFill>
                  <a:schemeClr val="bg1">
                    <a:lumMod val="50000"/>
                  </a:schemeClr>
                </a:solidFill>
              </a:defRPr>
            </a:lvl5pPr>
          </a:lstStyle>
          <a:p>
            <a:pPr lvl="4"/>
            <a:r>
              <a:rPr lang="en-US"/>
              <a:t>Source</a:t>
            </a:r>
          </a:p>
        </p:txBody>
      </p:sp>
    </p:spTree>
    <p:extLst>
      <p:ext uri="{BB962C8B-B14F-4D97-AF65-F5344CB8AC3E}">
        <p14:creationId xmlns:p14="http://schemas.microsoft.com/office/powerpoint/2010/main" val="29213836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3_Two Content">
  <p:cSld name="3_Two Content">
    <p:spTree>
      <p:nvGrpSpPr>
        <p:cNvPr id="1" name="Shape 15"/>
        <p:cNvGrpSpPr/>
        <p:nvPr/>
      </p:nvGrpSpPr>
      <p:grpSpPr>
        <a:xfrm>
          <a:off x="0" y="0"/>
          <a:ext cx="0" cy="0"/>
          <a:chOff x="0" y="0"/>
          <a:chExt cx="0" cy="0"/>
        </a:xfrm>
      </p:grpSpPr>
      <p:sp>
        <p:nvSpPr>
          <p:cNvPr id="16" name="Google Shape;16;p19"/>
          <p:cNvSpPr txBox="1">
            <a:spLocks noGrp="1"/>
          </p:cNvSpPr>
          <p:nvPr>
            <p:ph type="body" idx="1"/>
          </p:nvPr>
        </p:nvSpPr>
        <p:spPr>
          <a:xfrm>
            <a:off x="0" y="6492875"/>
            <a:ext cx="2874963" cy="365125"/>
          </a:xfrm>
          <a:prstGeom prst="rect">
            <a:avLst/>
          </a:prstGeom>
          <a:noFill/>
          <a:ln>
            <a:noFill/>
          </a:ln>
        </p:spPr>
        <p:txBody>
          <a:bodyPr spcFirstLastPara="1" wrap="square" lIns="91425" tIns="45700" rIns="91425" bIns="45700" anchor="ctr"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285750" algn="l">
              <a:lnSpc>
                <a:spcPct val="90000"/>
              </a:lnSpc>
              <a:spcBef>
                <a:spcPts val="500"/>
              </a:spcBef>
              <a:spcAft>
                <a:spcPts val="0"/>
              </a:spcAft>
              <a:buClr>
                <a:srgbClr val="7F7F7F"/>
              </a:buClr>
              <a:buSzPts val="900"/>
              <a:buChar char="•"/>
              <a:defRPr sz="900">
                <a:solidFill>
                  <a:srgbClr val="7F7F7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7" name="Google Shape;17;p19" descr="A white background with black and white clouds&#10;&#10;Description automatically generated"/>
          <p:cNvPicPr preferRelativeResize="0"/>
          <p:nvPr/>
        </p:nvPicPr>
        <p:blipFill rotWithShape="1">
          <a:blip r:embed="rId2">
            <a:alphaModFix/>
          </a:blip>
          <a:srcRect l="79342"/>
          <a:stretch/>
        </p:blipFill>
        <p:spPr>
          <a:xfrm>
            <a:off x="9673388" y="0"/>
            <a:ext cx="2518611" cy="6858000"/>
          </a:xfrm>
          <a:prstGeom prst="rect">
            <a:avLst/>
          </a:prstGeom>
          <a:noFill/>
          <a:ln>
            <a:noFill/>
          </a:ln>
        </p:spPr>
      </p:pic>
    </p:spTree>
    <p:extLst>
      <p:ext uri="{BB962C8B-B14F-4D97-AF65-F5344CB8AC3E}">
        <p14:creationId xmlns:p14="http://schemas.microsoft.com/office/powerpoint/2010/main" val="10774830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18"/>
        <p:cNvGrpSpPr/>
        <p:nvPr/>
      </p:nvGrpSpPr>
      <p:grpSpPr>
        <a:xfrm>
          <a:off x="0" y="0"/>
          <a:ext cx="0" cy="0"/>
          <a:chOff x="0" y="0"/>
          <a:chExt cx="0" cy="0"/>
        </a:xfrm>
      </p:grpSpPr>
      <p:sp>
        <p:nvSpPr>
          <p:cNvPr id="19" name="Google Shape;19;p20"/>
          <p:cNvSpPr/>
          <p:nvPr/>
        </p:nvSpPr>
        <p:spPr>
          <a:xfrm>
            <a:off x="0" y="6176963"/>
            <a:ext cx="12192000" cy="681037"/>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 name="Google Shape;20;p20"/>
          <p:cNvSpPr txBox="1">
            <a:spLocks noGrp="1"/>
          </p:cNvSpPr>
          <p:nvPr>
            <p:ph type="title"/>
          </p:nvPr>
        </p:nvSpPr>
        <p:spPr>
          <a:xfrm>
            <a:off x="0" y="129851"/>
            <a:ext cx="12192000" cy="1061357"/>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800"/>
              <a:buFont typeface="Arial"/>
              <a:buNone/>
              <a:defRPr sz="2800" b="1">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20"/>
          <p:cNvSpPr txBox="1">
            <a:spLocks noGrp="1"/>
          </p:cNvSpPr>
          <p:nvPr>
            <p:ph type="body" idx="1"/>
          </p:nvPr>
        </p:nvSpPr>
        <p:spPr>
          <a:xfrm>
            <a:off x="838200" y="1443491"/>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20"/>
          <p:cNvSpPr txBox="1">
            <a:spLocks noGrp="1"/>
          </p:cNvSpPr>
          <p:nvPr>
            <p:ph type="sldNum" idx="12"/>
          </p:nvPr>
        </p:nvSpPr>
        <p:spPr>
          <a:xfrm>
            <a:off x="9878786" y="6356350"/>
            <a:ext cx="56061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3" name="Google Shape;23;p20" descr="A red and black screen&#10;&#10;Description automatically generated"/>
          <p:cNvPicPr preferRelativeResize="0"/>
          <p:nvPr/>
        </p:nvPicPr>
        <p:blipFill rotWithShape="1">
          <a:blip r:embed="rId2">
            <a:alphaModFix/>
          </a:blip>
          <a:srcRect/>
          <a:stretch/>
        </p:blipFill>
        <p:spPr>
          <a:xfrm>
            <a:off x="10580407" y="6237825"/>
            <a:ext cx="1371610" cy="587049"/>
          </a:xfrm>
          <a:prstGeom prst="rect">
            <a:avLst/>
          </a:prstGeom>
          <a:noFill/>
          <a:ln>
            <a:noFill/>
          </a:ln>
        </p:spPr>
      </p:pic>
      <p:sp>
        <p:nvSpPr>
          <p:cNvPr id="24" name="Google Shape;24;p20"/>
          <p:cNvSpPr txBox="1">
            <a:spLocks noGrp="1"/>
          </p:cNvSpPr>
          <p:nvPr>
            <p:ph type="body" idx="2"/>
          </p:nvPr>
        </p:nvSpPr>
        <p:spPr>
          <a:xfrm>
            <a:off x="179388" y="6356350"/>
            <a:ext cx="9459912" cy="365125"/>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7F7F7F"/>
              </a:buClr>
              <a:buSzPts val="1100"/>
              <a:buNone/>
              <a:defRPr sz="1100">
                <a:solidFill>
                  <a:srgbClr val="7F7F7F"/>
                </a:solidFill>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6923922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 Content + Footer">
  <p:cSld name="Title + Content + Footer">
    <p:spTree>
      <p:nvGrpSpPr>
        <p:cNvPr id="1" name="Shape 25"/>
        <p:cNvGrpSpPr/>
        <p:nvPr/>
      </p:nvGrpSpPr>
      <p:grpSpPr>
        <a:xfrm>
          <a:off x="0" y="0"/>
          <a:ext cx="0" cy="0"/>
          <a:chOff x="0" y="0"/>
          <a:chExt cx="0" cy="0"/>
        </a:xfrm>
      </p:grpSpPr>
      <p:sp>
        <p:nvSpPr>
          <p:cNvPr id="26" name="Google Shape;26;p21"/>
          <p:cNvSpPr/>
          <p:nvPr/>
        </p:nvSpPr>
        <p:spPr>
          <a:xfrm>
            <a:off x="0" y="6176963"/>
            <a:ext cx="12192000" cy="681037"/>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 name="Google Shape;27;p21"/>
          <p:cNvSpPr txBox="1">
            <a:spLocks noGrp="1"/>
          </p:cNvSpPr>
          <p:nvPr>
            <p:ph type="body" idx="1"/>
          </p:nvPr>
        </p:nvSpPr>
        <p:spPr>
          <a:xfrm>
            <a:off x="838200" y="1443491"/>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21"/>
          <p:cNvSpPr txBox="1">
            <a:spLocks noGrp="1"/>
          </p:cNvSpPr>
          <p:nvPr>
            <p:ph type="sldNum" idx="12"/>
          </p:nvPr>
        </p:nvSpPr>
        <p:spPr>
          <a:xfrm>
            <a:off x="9878786" y="6356350"/>
            <a:ext cx="56061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9" name="Google Shape;29;p21" descr="A red and black screen&#10;&#10;Description automatically generated"/>
          <p:cNvPicPr preferRelativeResize="0"/>
          <p:nvPr/>
        </p:nvPicPr>
        <p:blipFill rotWithShape="1">
          <a:blip r:embed="rId2">
            <a:alphaModFix/>
          </a:blip>
          <a:srcRect/>
          <a:stretch/>
        </p:blipFill>
        <p:spPr>
          <a:xfrm>
            <a:off x="10520096" y="6176963"/>
            <a:ext cx="1591208" cy="681037"/>
          </a:xfrm>
          <a:prstGeom prst="rect">
            <a:avLst/>
          </a:prstGeom>
          <a:noFill/>
          <a:ln>
            <a:noFill/>
          </a:ln>
        </p:spPr>
      </p:pic>
      <p:sp>
        <p:nvSpPr>
          <p:cNvPr id="30" name="Google Shape;30;p21"/>
          <p:cNvSpPr txBox="1">
            <a:spLocks noGrp="1"/>
          </p:cNvSpPr>
          <p:nvPr>
            <p:ph type="body" idx="2"/>
          </p:nvPr>
        </p:nvSpPr>
        <p:spPr>
          <a:xfrm>
            <a:off x="179388" y="6356350"/>
            <a:ext cx="9459912" cy="365125"/>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7F7F7F"/>
              </a:buClr>
              <a:buSzPts val="1000"/>
              <a:buNone/>
              <a:defRPr sz="1000">
                <a:solidFill>
                  <a:srgbClr val="7F7F7F"/>
                </a:solidFill>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21"/>
          <p:cNvSpPr txBox="1">
            <a:spLocks noGrp="1"/>
          </p:cNvSpPr>
          <p:nvPr>
            <p:ph type="title"/>
          </p:nvPr>
        </p:nvSpPr>
        <p:spPr>
          <a:xfrm>
            <a:off x="0" y="116114"/>
            <a:ext cx="12192000" cy="99515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800"/>
              <a:buFont typeface="Arial"/>
              <a:buNone/>
              <a:defRPr sz="2800" b="1">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1203059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5491B-1B68-EADD-BFCE-9BA5896F61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6C70204-371F-B3F3-BC72-233FA1CAB6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8C478B-CE52-F0BF-BB47-C9C59C3D0D56}"/>
              </a:ext>
            </a:extLst>
          </p:cNvPr>
          <p:cNvSpPr>
            <a:spLocks noGrp="1"/>
          </p:cNvSpPr>
          <p:nvPr>
            <p:ph type="dt" sz="half" idx="10"/>
          </p:nvPr>
        </p:nvSpPr>
        <p:spPr/>
        <p:txBody>
          <a:bodyPr/>
          <a:lstStyle/>
          <a:p>
            <a:fld id="{78D374E3-51C7-4DCC-8E7E-8CB6C738FE02}" type="datetimeFigureOut">
              <a:rPr lang="en-US" smtClean="0"/>
              <a:t>8/10/2026</a:t>
            </a:fld>
            <a:endParaRPr lang="en-US"/>
          </a:p>
        </p:txBody>
      </p:sp>
      <p:sp>
        <p:nvSpPr>
          <p:cNvPr id="5" name="Footer Placeholder 4">
            <a:extLst>
              <a:ext uri="{FF2B5EF4-FFF2-40B4-BE49-F238E27FC236}">
                <a16:creationId xmlns:a16="http://schemas.microsoft.com/office/drawing/2014/main" id="{8D6246A8-3F0E-24F5-3B0B-2A4D1F807A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FB3717-DF4B-D2DA-2B25-3E7EDD013FEB}"/>
              </a:ext>
            </a:extLst>
          </p:cNvPr>
          <p:cNvSpPr>
            <a:spLocks noGrp="1"/>
          </p:cNvSpPr>
          <p:nvPr>
            <p:ph type="sldNum" sz="quarter" idx="12"/>
          </p:nvPr>
        </p:nvSpPr>
        <p:spPr/>
        <p:txBody>
          <a:bodyPr/>
          <a:lstStyle/>
          <a:p>
            <a:fld id="{369F5541-B91D-492A-BABB-A2303904A500}" type="slidenum">
              <a:rPr lang="en-US" smtClean="0"/>
              <a:t>‹#›</a:t>
            </a:fld>
            <a:endParaRPr lang="en-US"/>
          </a:p>
        </p:txBody>
      </p:sp>
    </p:spTree>
    <p:extLst>
      <p:ext uri="{BB962C8B-B14F-4D97-AF65-F5344CB8AC3E}">
        <p14:creationId xmlns:p14="http://schemas.microsoft.com/office/powerpoint/2010/main" val="18158364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59F2D-8370-85CE-2406-10135C0643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A9FA77-7880-AD51-E5B3-D9EB8E07661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593C7A-7C5B-3E63-6CCD-F56425185431}"/>
              </a:ext>
            </a:extLst>
          </p:cNvPr>
          <p:cNvSpPr>
            <a:spLocks noGrp="1"/>
          </p:cNvSpPr>
          <p:nvPr>
            <p:ph type="dt" sz="half" idx="10"/>
          </p:nvPr>
        </p:nvSpPr>
        <p:spPr/>
        <p:txBody>
          <a:bodyPr/>
          <a:lstStyle/>
          <a:p>
            <a:fld id="{78D374E3-51C7-4DCC-8E7E-8CB6C738FE02}" type="datetimeFigureOut">
              <a:rPr lang="en-US" smtClean="0"/>
              <a:t>8/10/2026</a:t>
            </a:fld>
            <a:endParaRPr lang="en-US"/>
          </a:p>
        </p:txBody>
      </p:sp>
      <p:sp>
        <p:nvSpPr>
          <p:cNvPr id="5" name="Footer Placeholder 4">
            <a:extLst>
              <a:ext uri="{FF2B5EF4-FFF2-40B4-BE49-F238E27FC236}">
                <a16:creationId xmlns:a16="http://schemas.microsoft.com/office/drawing/2014/main" id="{84A3848D-422F-0478-D588-F70E37EDF3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CB8458-CB1A-C459-E8A6-4EA693EE5BC9}"/>
              </a:ext>
            </a:extLst>
          </p:cNvPr>
          <p:cNvSpPr>
            <a:spLocks noGrp="1"/>
          </p:cNvSpPr>
          <p:nvPr>
            <p:ph type="sldNum" sz="quarter" idx="12"/>
          </p:nvPr>
        </p:nvSpPr>
        <p:spPr/>
        <p:txBody>
          <a:bodyPr/>
          <a:lstStyle/>
          <a:p>
            <a:fld id="{369F5541-B91D-492A-BABB-A2303904A500}" type="slidenum">
              <a:rPr lang="en-US" smtClean="0"/>
              <a:t>‹#›</a:t>
            </a:fld>
            <a:endParaRPr lang="en-US"/>
          </a:p>
        </p:txBody>
      </p:sp>
    </p:spTree>
    <p:extLst>
      <p:ext uri="{BB962C8B-B14F-4D97-AF65-F5344CB8AC3E}">
        <p14:creationId xmlns:p14="http://schemas.microsoft.com/office/powerpoint/2010/main" val="11003351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EC2DA-BAEB-F88C-999D-9F40DE280E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B224AFB-C368-1BAE-5DC4-9F03C23DFCB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B9E5A0-6B25-A4E0-465A-400A6F07D7AD}"/>
              </a:ext>
            </a:extLst>
          </p:cNvPr>
          <p:cNvSpPr>
            <a:spLocks noGrp="1"/>
          </p:cNvSpPr>
          <p:nvPr>
            <p:ph type="dt" sz="half" idx="10"/>
          </p:nvPr>
        </p:nvSpPr>
        <p:spPr/>
        <p:txBody>
          <a:bodyPr/>
          <a:lstStyle/>
          <a:p>
            <a:fld id="{78D374E3-51C7-4DCC-8E7E-8CB6C738FE02}" type="datetimeFigureOut">
              <a:rPr lang="en-US" smtClean="0"/>
              <a:t>8/10/2026</a:t>
            </a:fld>
            <a:endParaRPr lang="en-US"/>
          </a:p>
        </p:txBody>
      </p:sp>
      <p:sp>
        <p:nvSpPr>
          <p:cNvPr id="5" name="Footer Placeholder 4">
            <a:extLst>
              <a:ext uri="{FF2B5EF4-FFF2-40B4-BE49-F238E27FC236}">
                <a16:creationId xmlns:a16="http://schemas.microsoft.com/office/drawing/2014/main" id="{65BFB05E-AD17-7C90-3DC4-820CBFB958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195C0F-40CD-BC07-F61B-95079AA54FC7}"/>
              </a:ext>
            </a:extLst>
          </p:cNvPr>
          <p:cNvSpPr>
            <a:spLocks noGrp="1"/>
          </p:cNvSpPr>
          <p:nvPr>
            <p:ph type="sldNum" sz="quarter" idx="12"/>
          </p:nvPr>
        </p:nvSpPr>
        <p:spPr/>
        <p:txBody>
          <a:bodyPr/>
          <a:lstStyle/>
          <a:p>
            <a:fld id="{369F5541-B91D-492A-BABB-A2303904A500}" type="slidenum">
              <a:rPr lang="en-US" smtClean="0"/>
              <a:t>‹#›</a:t>
            </a:fld>
            <a:endParaRPr lang="en-US"/>
          </a:p>
        </p:txBody>
      </p:sp>
    </p:spTree>
    <p:extLst>
      <p:ext uri="{BB962C8B-B14F-4D97-AF65-F5344CB8AC3E}">
        <p14:creationId xmlns:p14="http://schemas.microsoft.com/office/powerpoint/2010/main" val="81936862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CC9DC-47AE-1386-472D-2CBE63A6EC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E419BE1-0A7D-DE9E-A10C-4CBE9234453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C50BA9-65D9-D836-7263-32A8A28D24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6F83101-AE21-28A2-28F9-39D8C66BF0E2}"/>
              </a:ext>
            </a:extLst>
          </p:cNvPr>
          <p:cNvSpPr>
            <a:spLocks noGrp="1"/>
          </p:cNvSpPr>
          <p:nvPr>
            <p:ph type="dt" sz="half" idx="10"/>
          </p:nvPr>
        </p:nvSpPr>
        <p:spPr/>
        <p:txBody>
          <a:bodyPr/>
          <a:lstStyle/>
          <a:p>
            <a:fld id="{78D374E3-51C7-4DCC-8E7E-8CB6C738FE02}" type="datetimeFigureOut">
              <a:rPr lang="en-US" smtClean="0"/>
              <a:t>8/10/2026</a:t>
            </a:fld>
            <a:endParaRPr lang="en-US"/>
          </a:p>
        </p:txBody>
      </p:sp>
      <p:sp>
        <p:nvSpPr>
          <p:cNvPr id="6" name="Footer Placeholder 5">
            <a:extLst>
              <a:ext uri="{FF2B5EF4-FFF2-40B4-BE49-F238E27FC236}">
                <a16:creationId xmlns:a16="http://schemas.microsoft.com/office/drawing/2014/main" id="{0599F034-5F09-6A4B-EB0C-9453F8B260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AFDA74-BB31-E265-C68E-95C20B368567}"/>
              </a:ext>
            </a:extLst>
          </p:cNvPr>
          <p:cNvSpPr>
            <a:spLocks noGrp="1"/>
          </p:cNvSpPr>
          <p:nvPr>
            <p:ph type="sldNum" sz="quarter" idx="12"/>
          </p:nvPr>
        </p:nvSpPr>
        <p:spPr/>
        <p:txBody>
          <a:bodyPr/>
          <a:lstStyle/>
          <a:p>
            <a:fld id="{369F5541-B91D-492A-BABB-A2303904A500}" type="slidenum">
              <a:rPr lang="en-US" smtClean="0"/>
              <a:t>‹#›</a:t>
            </a:fld>
            <a:endParaRPr lang="en-US"/>
          </a:p>
        </p:txBody>
      </p:sp>
    </p:spTree>
    <p:extLst>
      <p:ext uri="{BB962C8B-B14F-4D97-AF65-F5344CB8AC3E}">
        <p14:creationId xmlns:p14="http://schemas.microsoft.com/office/powerpoint/2010/main" val="6667606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22784-D883-DF35-BF71-C5D65AC2291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4315AFA-237B-34FC-1D49-92C1221A9D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E0E216-4CCB-26BB-4ECF-BED4DB312C3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F83FFA-83DA-1DCC-D2E4-59A892CDA4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A4A3338-0A41-C096-C5F5-6E23B73463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BD6F0DA-90AD-8AC3-CE87-043C8A96FE8D}"/>
              </a:ext>
            </a:extLst>
          </p:cNvPr>
          <p:cNvSpPr>
            <a:spLocks noGrp="1"/>
          </p:cNvSpPr>
          <p:nvPr>
            <p:ph type="dt" sz="half" idx="10"/>
          </p:nvPr>
        </p:nvSpPr>
        <p:spPr/>
        <p:txBody>
          <a:bodyPr/>
          <a:lstStyle/>
          <a:p>
            <a:fld id="{78D374E3-51C7-4DCC-8E7E-8CB6C738FE02}" type="datetimeFigureOut">
              <a:rPr lang="en-US" smtClean="0"/>
              <a:t>8/10/2026</a:t>
            </a:fld>
            <a:endParaRPr lang="en-US"/>
          </a:p>
        </p:txBody>
      </p:sp>
      <p:sp>
        <p:nvSpPr>
          <p:cNvPr id="8" name="Footer Placeholder 7">
            <a:extLst>
              <a:ext uri="{FF2B5EF4-FFF2-40B4-BE49-F238E27FC236}">
                <a16:creationId xmlns:a16="http://schemas.microsoft.com/office/drawing/2014/main" id="{AF1E8277-1836-AA35-C409-ADA503EF95E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80BFD1F-2B4F-7049-CC3F-26C3E2202021}"/>
              </a:ext>
            </a:extLst>
          </p:cNvPr>
          <p:cNvSpPr>
            <a:spLocks noGrp="1"/>
          </p:cNvSpPr>
          <p:nvPr>
            <p:ph type="sldNum" sz="quarter" idx="12"/>
          </p:nvPr>
        </p:nvSpPr>
        <p:spPr/>
        <p:txBody>
          <a:bodyPr/>
          <a:lstStyle/>
          <a:p>
            <a:fld id="{369F5541-B91D-492A-BABB-A2303904A500}" type="slidenum">
              <a:rPr lang="en-US" smtClean="0"/>
              <a:t>‹#›</a:t>
            </a:fld>
            <a:endParaRPr lang="en-US"/>
          </a:p>
        </p:txBody>
      </p:sp>
    </p:spTree>
    <p:extLst>
      <p:ext uri="{BB962C8B-B14F-4D97-AF65-F5344CB8AC3E}">
        <p14:creationId xmlns:p14="http://schemas.microsoft.com/office/powerpoint/2010/main" val="4111490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7C7CBC-3CBB-D0BA-0C5C-8F02F2B1C832}"/>
              </a:ext>
            </a:extLst>
          </p:cNvPr>
          <p:cNvSpPr>
            <a:spLocks noGrp="1"/>
          </p:cNvSpPr>
          <p:nvPr>
            <p:ph idx="1"/>
          </p:nvPr>
        </p:nvSpPr>
        <p:spPr>
          <a:xfrm>
            <a:off x="5622758" y="978568"/>
            <a:ext cx="5731042" cy="51983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BDAA00-6D13-9DA9-8B6B-C503D823DD20}"/>
              </a:ext>
            </a:extLst>
          </p:cNvPr>
          <p:cNvSpPr>
            <a:spLocks noGrp="1"/>
          </p:cNvSpPr>
          <p:nvPr>
            <p:ph type="dt" sz="half" idx="10"/>
          </p:nvPr>
        </p:nvSpPr>
        <p:spPr/>
        <p:txBody>
          <a:bodyPr/>
          <a:lstStyle/>
          <a:p>
            <a:fld id="{B03A340F-B511-444E-A25F-813A6883B651}" type="datetimeFigureOut">
              <a:rPr lang="en-US" smtClean="0"/>
              <a:t>8/10/2026</a:t>
            </a:fld>
            <a:endParaRPr lang="en-US"/>
          </a:p>
        </p:txBody>
      </p:sp>
      <p:sp>
        <p:nvSpPr>
          <p:cNvPr id="6" name="Slide Number Placeholder 5">
            <a:extLst>
              <a:ext uri="{FF2B5EF4-FFF2-40B4-BE49-F238E27FC236}">
                <a16:creationId xmlns:a16="http://schemas.microsoft.com/office/drawing/2014/main" id="{D1D44F9B-0D22-D300-0AAA-1FCCFD20B14E}"/>
              </a:ext>
            </a:extLst>
          </p:cNvPr>
          <p:cNvSpPr>
            <a:spLocks noGrp="1"/>
          </p:cNvSpPr>
          <p:nvPr>
            <p:ph type="sldNum" sz="quarter" idx="12"/>
          </p:nvPr>
        </p:nvSpPr>
        <p:spPr/>
        <p:txBody>
          <a:bodyPr/>
          <a:lstStyle/>
          <a:p>
            <a:fld id="{01B9AD90-D8C5-42B1-AC8B-29A3D4B95D55}" type="slidenum">
              <a:rPr lang="en-US" smtClean="0"/>
              <a:t>‹#›</a:t>
            </a:fld>
            <a:endParaRPr lang="en-US"/>
          </a:p>
        </p:txBody>
      </p:sp>
      <p:sp>
        <p:nvSpPr>
          <p:cNvPr id="7" name="Rectangle 6">
            <a:extLst>
              <a:ext uri="{FF2B5EF4-FFF2-40B4-BE49-F238E27FC236}">
                <a16:creationId xmlns:a16="http://schemas.microsoft.com/office/drawing/2014/main" id="{A3F05F2E-94E9-01AF-341B-59DD0FF589CA}"/>
              </a:ext>
            </a:extLst>
          </p:cNvPr>
          <p:cNvSpPr/>
          <p:nvPr/>
        </p:nvSpPr>
        <p:spPr>
          <a:xfrm>
            <a:off x="0" y="-2"/>
            <a:ext cx="5194772" cy="6858001"/>
          </a:xfrm>
          <a:prstGeom prst="rect">
            <a:avLst/>
          </a:prstGeom>
          <a:solidFill>
            <a:srgbClr val="202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B2340"/>
              </a:solidFill>
            </a:endParaRPr>
          </a:p>
        </p:txBody>
      </p:sp>
      <p:sp>
        <p:nvSpPr>
          <p:cNvPr id="9" name="TextBox 8">
            <a:extLst>
              <a:ext uri="{FF2B5EF4-FFF2-40B4-BE49-F238E27FC236}">
                <a16:creationId xmlns:a16="http://schemas.microsoft.com/office/drawing/2014/main" id="{CE977FED-09C7-29FE-4DF7-8D31EB535C54}"/>
              </a:ext>
            </a:extLst>
          </p:cNvPr>
          <p:cNvSpPr txBox="1"/>
          <p:nvPr/>
        </p:nvSpPr>
        <p:spPr>
          <a:xfrm>
            <a:off x="606159" y="2382253"/>
            <a:ext cx="3982453" cy="369332"/>
          </a:xfrm>
          <a:prstGeom prst="rect">
            <a:avLst/>
          </a:prstGeom>
          <a:noFill/>
        </p:spPr>
        <p:txBody>
          <a:bodyPr wrap="square" rtlCol="0">
            <a:spAutoFit/>
          </a:bodyPr>
          <a:lstStyle/>
          <a:p>
            <a:r>
              <a:rPr lang="en-US">
                <a:solidFill>
                  <a:schemeClr val="bg1"/>
                </a:solidFill>
                <a:latin typeface="Source Sans Pro" panose="020B0503030403020204" pitchFamily="34" charset="0"/>
              </a:rPr>
              <a:t>Click here to edit text style</a:t>
            </a:r>
          </a:p>
        </p:txBody>
      </p:sp>
      <p:sp>
        <p:nvSpPr>
          <p:cNvPr id="10" name="TextBox 9">
            <a:extLst>
              <a:ext uri="{FF2B5EF4-FFF2-40B4-BE49-F238E27FC236}">
                <a16:creationId xmlns:a16="http://schemas.microsoft.com/office/drawing/2014/main" id="{C4779309-1B96-5598-02F4-FE2A95144FC9}"/>
              </a:ext>
            </a:extLst>
          </p:cNvPr>
          <p:cNvSpPr txBox="1"/>
          <p:nvPr/>
        </p:nvSpPr>
        <p:spPr>
          <a:xfrm>
            <a:off x="218573" y="6352143"/>
            <a:ext cx="3982453" cy="261610"/>
          </a:xfrm>
          <a:prstGeom prst="rect">
            <a:avLst/>
          </a:prstGeom>
          <a:noFill/>
        </p:spPr>
        <p:txBody>
          <a:bodyPr wrap="square" rtlCol="0">
            <a:spAutoFit/>
          </a:bodyPr>
          <a:lstStyle/>
          <a:p>
            <a:r>
              <a:rPr lang="en-US" sz="1050">
                <a:solidFill>
                  <a:schemeClr val="bg1"/>
                </a:solidFill>
                <a:latin typeface="Source Sans Pro" panose="020B0503030403020204" pitchFamily="34" charset="0"/>
              </a:rPr>
              <a:t>Source</a:t>
            </a:r>
          </a:p>
        </p:txBody>
      </p:sp>
      <p:sp>
        <p:nvSpPr>
          <p:cNvPr id="5" name="Rectangle 4">
            <a:extLst>
              <a:ext uri="{FF2B5EF4-FFF2-40B4-BE49-F238E27FC236}">
                <a16:creationId xmlns:a16="http://schemas.microsoft.com/office/drawing/2014/main" id="{F37331A4-B14A-A74E-ACB6-641A042519B4}"/>
              </a:ext>
            </a:extLst>
          </p:cNvPr>
          <p:cNvSpPr>
            <a:spLocks noGrp="1" noRot="1" noMove="1" noResize="1" noEditPoints="1" noAdjustHandles="1" noChangeArrowheads="1" noChangeShapeType="1"/>
          </p:cNvSpPr>
          <p:nvPr/>
        </p:nvSpPr>
        <p:spPr>
          <a:xfrm>
            <a:off x="0" y="-2"/>
            <a:ext cx="5194772" cy="6858001"/>
          </a:xfrm>
          <a:prstGeom prst="rect">
            <a:avLst/>
          </a:prstGeom>
          <a:solidFill>
            <a:srgbClr val="202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B2340"/>
              </a:solidFill>
            </a:endParaRPr>
          </a:p>
        </p:txBody>
      </p:sp>
      <p:sp>
        <p:nvSpPr>
          <p:cNvPr id="15" name="Content Placeholder 14">
            <a:extLst>
              <a:ext uri="{FF2B5EF4-FFF2-40B4-BE49-F238E27FC236}">
                <a16:creationId xmlns:a16="http://schemas.microsoft.com/office/drawing/2014/main" id="{50E3D441-E58F-03AF-F7D8-271010721E8E}"/>
              </a:ext>
            </a:extLst>
          </p:cNvPr>
          <p:cNvSpPr>
            <a:spLocks noGrp="1"/>
          </p:cNvSpPr>
          <p:nvPr>
            <p:ph sz="quarter" idx="13"/>
          </p:nvPr>
        </p:nvSpPr>
        <p:spPr>
          <a:xfrm>
            <a:off x="759562" y="2299536"/>
            <a:ext cx="3981450" cy="1981200"/>
          </a:xfrm>
        </p:spPr>
        <p:txBody>
          <a:bodyPr>
            <a:normAutofit/>
          </a:bodyPr>
          <a:lstStyle>
            <a:lvl1pPr>
              <a:defRPr sz="1800">
                <a:solidFill>
                  <a:schemeClr val="bg1"/>
                </a:solidFill>
                <a:latin typeface="Source Sans Pro" panose="020B0503030403020204" pitchFamily="34" charset="0"/>
              </a:defRPr>
            </a:lvl1pPr>
            <a:lvl2pPr>
              <a:defRPr sz="1800">
                <a:solidFill>
                  <a:schemeClr val="bg1"/>
                </a:solidFill>
                <a:latin typeface="Source Sans Pro" panose="020B0503030403020204" pitchFamily="34" charset="0"/>
              </a:defRPr>
            </a:lvl2pPr>
            <a:lvl3pPr>
              <a:defRPr sz="1800">
                <a:solidFill>
                  <a:schemeClr val="bg1"/>
                </a:solidFill>
                <a:latin typeface="Source Sans Pro" panose="020B0503030403020204" pitchFamily="34" charset="0"/>
              </a:defRPr>
            </a:lvl3pPr>
            <a:lvl4pPr>
              <a:defRPr sz="1800">
                <a:solidFill>
                  <a:schemeClr val="bg1"/>
                </a:solidFill>
                <a:latin typeface="Source Sans Pro" panose="020B0503030403020204" pitchFamily="34" charset="0"/>
              </a:defRPr>
            </a:lvl4pPr>
            <a:lvl5pPr>
              <a:defRPr sz="1800">
                <a:solidFill>
                  <a:schemeClr val="bg1"/>
                </a:solidFill>
                <a:latin typeface="Source Sans Pro" panose="020B0503030403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19">
            <a:extLst>
              <a:ext uri="{FF2B5EF4-FFF2-40B4-BE49-F238E27FC236}">
                <a16:creationId xmlns:a16="http://schemas.microsoft.com/office/drawing/2014/main" id="{4DB0FFC6-B79D-D3B6-44CC-D14D50FE1834}"/>
              </a:ext>
            </a:extLst>
          </p:cNvPr>
          <p:cNvSpPr>
            <a:spLocks noGrp="1"/>
          </p:cNvSpPr>
          <p:nvPr>
            <p:ph type="body" sz="quarter" idx="14"/>
          </p:nvPr>
        </p:nvSpPr>
        <p:spPr>
          <a:xfrm>
            <a:off x="759562" y="978485"/>
            <a:ext cx="3981450" cy="1122362"/>
          </a:xfrm>
        </p:spPr>
        <p:txBody>
          <a:bodyPr/>
          <a:lstStyle>
            <a:lvl1pPr>
              <a:defRPr b="1">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4" name="Content Placeholder 13">
            <a:extLst>
              <a:ext uri="{FF2B5EF4-FFF2-40B4-BE49-F238E27FC236}">
                <a16:creationId xmlns:a16="http://schemas.microsoft.com/office/drawing/2014/main" id="{E466E312-3B20-A9C6-770D-833A3F9E874E}"/>
              </a:ext>
            </a:extLst>
          </p:cNvPr>
          <p:cNvSpPr>
            <a:spLocks noGrp="1"/>
          </p:cNvSpPr>
          <p:nvPr>
            <p:ph sz="quarter" idx="15" hasCustomPrompt="1"/>
          </p:nvPr>
        </p:nvSpPr>
        <p:spPr>
          <a:xfrm>
            <a:off x="218573" y="6297866"/>
            <a:ext cx="2874963" cy="365125"/>
          </a:xfrm>
        </p:spPr>
        <p:txBody>
          <a:bodyPr anchor="ctr">
            <a:noAutofit/>
          </a:bodyPr>
          <a:lstStyle>
            <a:lvl5pPr algn="l">
              <a:defRPr sz="900">
                <a:solidFill>
                  <a:schemeClr val="bg1"/>
                </a:solidFill>
              </a:defRPr>
            </a:lvl5pPr>
          </a:lstStyle>
          <a:p>
            <a:pPr lvl="4"/>
            <a:r>
              <a:rPr lang="en-US"/>
              <a:t>Source</a:t>
            </a:r>
          </a:p>
        </p:txBody>
      </p:sp>
      <p:pic>
        <p:nvPicPr>
          <p:cNvPr id="13" name="Picture 12" descr="A white outline of a state with a star and a black star&#10;&#10;Description automatically generated">
            <a:extLst>
              <a:ext uri="{FF2B5EF4-FFF2-40B4-BE49-F238E27FC236}">
                <a16:creationId xmlns:a16="http://schemas.microsoft.com/office/drawing/2014/main" id="{C507AB77-7224-DE60-F9AB-3CCA0CBC17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085" y="6118713"/>
            <a:ext cx="642116" cy="618528"/>
          </a:xfrm>
          <a:prstGeom prst="rect">
            <a:avLst/>
          </a:prstGeom>
        </p:spPr>
      </p:pic>
    </p:spTree>
    <p:extLst>
      <p:ext uri="{BB962C8B-B14F-4D97-AF65-F5344CB8AC3E}">
        <p14:creationId xmlns:p14="http://schemas.microsoft.com/office/powerpoint/2010/main" val="207796366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489D6-498F-C7D6-359E-E8214821497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474C7E0-6C01-F4EF-B649-35666F629BCD}"/>
              </a:ext>
            </a:extLst>
          </p:cNvPr>
          <p:cNvSpPr>
            <a:spLocks noGrp="1"/>
          </p:cNvSpPr>
          <p:nvPr>
            <p:ph type="dt" sz="half" idx="10"/>
          </p:nvPr>
        </p:nvSpPr>
        <p:spPr/>
        <p:txBody>
          <a:bodyPr/>
          <a:lstStyle/>
          <a:p>
            <a:fld id="{78D374E3-51C7-4DCC-8E7E-8CB6C738FE02}" type="datetimeFigureOut">
              <a:rPr lang="en-US" smtClean="0"/>
              <a:t>8/10/2026</a:t>
            </a:fld>
            <a:endParaRPr lang="en-US"/>
          </a:p>
        </p:txBody>
      </p:sp>
      <p:sp>
        <p:nvSpPr>
          <p:cNvPr id="4" name="Footer Placeholder 3">
            <a:extLst>
              <a:ext uri="{FF2B5EF4-FFF2-40B4-BE49-F238E27FC236}">
                <a16:creationId xmlns:a16="http://schemas.microsoft.com/office/drawing/2014/main" id="{532F7EAF-01FB-5AE6-EF16-76D233B1863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C21C852-8007-7155-3E48-84272CFB2FC1}"/>
              </a:ext>
            </a:extLst>
          </p:cNvPr>
          <p:cNvSpPr>
            <a:spLocks noGrp="1"/>
          </p:cNvSpPr>
          <p:nvPr>
            <p:ph type="sldNum" sz="quarter" idx="12"/>
          </p:nvPr>
        </p:nvSpPr>
        <p:spPr/>
        <p:txBody>
          <a:bodyPr/>
          <a:lstStyle/>
          <a:p>
            <a:fld id="{369F5541-B91D-492A-BABB-A2303904A500}" type="slidenum">
              <a:rPr lang="en-US" smtClean="0"/>
              <a:t>‹#›</a:t>
            </a:fld>
            <a:endParaRPr lang="en-US"/>
          </a:p>
        </p:txBody>
      </p:sp>
    </p:spTree>
    <p:extLst>
      <p:ext uri="{BB962C8B-B14F-4D97-AF65-F5344CB8AC3E}">
        <p14:creationId xmlns:p14="http://schemas.microsoft.com/office/powerpoint/2010/main" val="7881806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C256D8-DB36-770B-6B97-71A5121CC8AC}"/>
              </a:ext>
            </a:extLst>
          </p:cNvPr>
          <p:cNvSpPr>
            <a:spLocks noGrp="1"/>
          </p:cNvSpPr>
          <p:nvPr>
            <p:ph type="dt" sz="half" idx="10"/>
          </p:nvPr>
        </p:nvSpPr>
        <p:spPr/>
        <p:txBody>
          <a:bodyPr/>
          <a:lstStyle/>
          <a:p>
            <a:fld id="{78D374E3-51C7-4DCC-8E7E-8CB6C738FE02}" type="datetimeFigureOut">
              <a:rPr lang="en-US" smtClean="0"/>
              <a:t>8/10/2026</a:t>
            </a:fld>
            <a:endParaRPr lang="en-US"/>
          </a:p>
        </p:txBody>
      </p:sp>
      <p:sp>
        <p:nvSpPr>
          <p:cNvPr id="3" name="Footer Placeholder 2">
            <a:extLst>
              <a:ext uri="{FF2B5EF4-FFF2-40B4-BE49-F238E27FC236}">
                <a16:creationId xmlns:a16="http://schemas.microsoft.com/office/drawing/2014/main" id="{59D7B7AA-9121-0833-500B-A6409874AD7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9FD1A74-B2B1-EEF8-D181-D591A99DF1F2}"/>
              </a:ext>
            </a:extLst>
          </p:cNvPr>
          <p:cNvSpPr>
            <a:spLocks noGrp="1"/>
          </p:cNvSpPr>
          <p:nvPr>
            <p:ph type="sldNum" sz="quarter" idx="12"/>
          </p:nvPr>
        </p:nvSpPr>
        <p:spPr/>
        <p:txBody>
          <a:bodyPr/>
          <a:lstStyle/>
          <a:p>
            <a:fld id="{369F5541-B91D-492A-BABB-A2303904A500}" type="slidenum">
              <a:rPr lang="en-US" smtClean="0"/>
              <a:t>‹#›</a:t>
            </a:fld>
            <a:endParaRPr lang="en-US"/>
          </a:p>
        </p:txBody>
      </p:sp>
    </p:spTree>
    <p:extLst>
      <p:ext uri="{BB962C8B-B14F-4D97-AF65-F5344CB8AC3E}">
        <p14:creationId xmlns:p14="http://schemas.microsoft.com/office/powerpoint/2010/main" val="128403400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63775-CCF0-A828-3FF0-CFC7B64625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5BCC22A-8480-97F0-27BF-8A7A5DB36C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9486AF0-D895-E07E-5831-4C94BF83A3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CF372F-7B9E-ABA2-4322-C8998D95DA81}"/>
              </a:ext>
            </a:extLst>
          </p:cNvPr>
          <p:cNvSpPr>
            <a:spLocks noGrp="1"/>
          </p:cNvSpPr>
          <p:nvPr>
            <p:ph type="dt" sz="half" idx="10"/>
          </p:nvPr>
        </p:nvSpPr>
        <p:spPr/>
        <p:txBody>
          <a:bodyPr/>
          <a:lstStyle/>
          <a:p>
            <a:fld id="{78D374E3-51C7-4DCC-8E7E-8CB6C738FE02}" type="datetimeFigureOut">
              <a:rPr lang="en-US" smtClean="0"/>
              <a:t>8/10/2026</a:t>
            </a:fld>
            <a:endParaRPr lang="en-US"/>
          </a:p>
        </p:txBody>
      </p:sp>
      <p:sp>
        <p:nvSpPr>
          <p:cNvPr id="6" name="Footer Placeholder 5">
            <a:extLst>
              <a:ext uri="{FF2B5EF4-FFF2-40B4-BE49-F238E27FC236}">
                <a16:creationId xmlns:a16="http://schemas.microsoft.com/office/drawing/2014/main" id="{3DAA09B0-A928-22F8-2AF3-DEB623383F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72704D-E3CD-0CA9-289E-5AC91D3E9176}"/>
              </a:ext>
            </a:extLst>
          </p:cNvPr>
          <p:cNvSpPr>
            <a:spLocks noGrp="1"/>
          </p:cNvSpPr>
          <p:nvPr>
            <p:ph type="sldNum" sz="quarter" idx="12"/>
          </p:nvPr>
        </p:nvSpPr>
        <p:spPr/>
        <p:txBody>
          <a:bodyPr/>
          <a:lstStyle/>
          <a:p>
            <a:fld id="{369F5541-B91D-492A-BABB-A2303904A500}" type="slidenum">
              <a:rPr lang="en-US" smtClean="0"/>
              <a:t>‹#›</a:t>
            </a:fld>
            <a:endParaRPr lang="en-US"/>
          </a:p>
        </p:txBody>
      </p:sp>
    </p:spTree>
    <p:extLst>
      <p:ext uri="{BB962C8B-B14F-4D97-AF65-F5344CB8AC3E}">
        <p14:creationId xmlns:p14="http://schemas.microsoft.com/office/powerpoint/2010/main" val="187658119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26895-1BDE-1D0F-C79B-FB14828894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D5136A5-68F3-125E-84B9-50A6918C55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883A17E-2760-71C0-7C77-5D7283B2C2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69F8BB-14A4-976D-2FE2-3EF7A2AA7AC8}"/>
              </a:ext>
            </a:extLst>
          </p:cNvPr>
          <p:cNvSpPr>
            <a:spLocks noGrp="1"/>
          </p:cNvSpPr>
          <p:nvPr>
            <p:ph type="dt" sz="half" idx="10"/>
          </p:nvPr>
        </p:nvSpPr>
        <p:spPr/>
        <p:txBody>
          <a:bodyPr/>
          <a:lstStyle/>
          <a:p>
            <a:fld id="{78D374E3-51C7-4DCC-8E7E-8CB6C738FE02}" type="datetimeFigureOut">
              <a:rPr lang="en-US" smtClean="0"/>
              <a:t>8/10/2026</a:t>
            </a:fld>
            <a:endParaRPr lang="en-US"/>
          </a:p>
        </p:txBody>
      </p:sp>
      <p:sp>
        <p:nvSpPr>
          <p:cNvPr id="6" name="Footer Placeholder 5">
            <a:extLst>
              <a:ext uri="{FF2B5EF4-FFF2-40B4-BE49-F238E27FC236}">
                <a16:creationId xmlns:a16="http://schemas.microsoft.com/office/drawing/2014/main" id="{A954457F-3110-05B6-1A02-8C89C07635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D3FA8E-95BF-FD41-8136-2E3D50B7B9C2}"/>
              </a:ext>
            </a:extLst>
          </p:cNvPr>
          <p:cNvSpPr>
            <a:spLocks noGrp="1"/>
          </p:cNvSpPr>
          <p:nvPr>
            <p:ph type="sldNum" sz="quarter" idx="12"/>
          </p:nvPr>
        </p:nvSpPr>
        <p:spPr/>
        <p:txBody>
          <a:bodyPr/>
          <a:lstStyle/>
          <a:p>
            <a:fld id="{369F5541-B91D-492A-BABB-A2303904A500}" type="slidenum">
              <a:rPr lang="en-US" smtClean="0"/>
              <a:t>‹#›</a:t>
            </a:fld>
            <a:endParaRPr lang="en-US"/>
          </a:p>
        </p:txBody>
      </p:sp>
    </p:spTree>
    <p:extLst>
      <p:ext uri="{BB962C8B-B14F-4D97-AF65-F5344CB8AC3E}">
        <p14:creationId xmlns:p14="http://schemas.microsoft.com/office/powerpoint/2010/main" val="725651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A709A-E4D0-3B89-0AB0-4CB2912CD0F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6ECF64E-8BE3-5249-462B-B706F01F033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47CE17-E0D8-432F-F110-6D481CE6756F}"/>
              </a:ext>
            </a:extLst>
          </p:cNvPr>
          <p:cNvSpPr>
            <a:spLocks noGrp="1"/>
          </p:cNvSpPr>
          <p:nvPr>
            <p:ph type="dt" sz="half" idx="10"/>
          </p:nvPr>
        </p:nvSpPr>
        <p:spPr/>
        <p:txBody>
          <a:bodyPr/>
          <a:lstStyle/>
          <a:p>
            <a:fld id="{78D374E3-51C7-4DCC-8E7E-8CB6C738FE02}" type="datetimeFigureOut">
              <a:rPr lang="en-US" smtClean="0"/>
              <a:t>8/10/2026</a:t>
            </a:fld>
            <a:endParaRPr lang="en-US"/>
          </a:p>
        </p:txBody>
      </p:sp>
      <p:sp>
        <p:nvSpPr>
          <p:cNvPr id="5" name="Footer Placeholder 4">
            <a:extLst>
              <a:ext uri="{FF2B5EF4-FFF2-40B4-BE49-F238E27FC236}">
                <a16:creationId xmlns:a16="http://schemas.microsoft.com/office/drawing/2014/main" id="{1C6870D3-CD75-95FA-FEB5-2C561B8465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3AF969-7B42-3FA1-3992-51E9F8B52296}"/>
              </a:ext>
            </a:extLst>
          </p:cNvPr>
          <p:cNvSpPr>
            <a:spLocks noGrp="1"/>
          </p:cNvSpPr>
          <p:nvPr>
            <p:ph type="sldNum" sz="quarter" idx="12"/>
          </p:nvPr>
        </p:nvSpPr>
        <p:spPr/>
        <p:txBody>
          <a:bodyPr/>
          <a:lstStyle/>
          <a:p>
            <a:fld id="{369F5541-B91D-492A-BABB-A2303904A500}" type="slidenum">
              <a:rPr lang="en-US" smtClean="0"/>
              <a:t>‹#›</a:t>
            </a:fld>
            <a:endParaRPr lang="en-US"/>
          </a:p>
        </p:txBody>
      </p:sp>
    </p:spTree>
    <p:extLst>
      <p:ext uri="{BB962C8B-B14F-4D97-AF65-F5344CB8AC3E}">
        <p14:creationId xmlns:p14="http://schemas.microsoft.com/office/powerpoint/2010/main" val="28797868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38D2806-9A1C-057A-CBB4-66CD323CAFF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34B532F-0DD7-3A9D-FC25-5FE15EC6DDA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DCEEAA-F756-0CFB-F617-91D5A227C052}"/>
              </a:ext>
            </a:extLst>
          </p:cNvPr>
          <p:cNvSpPr>
            <a:spLocks noGrp="1"/>
          </p:cNvSpPr>
          <p:nvPr>
            <p:ph type="dt" sz="half" idx="10"/>
          </p:nvPr>
        </p:nvSpPr>
        <p:spPr/>
        <p:txBody>
          <a:bodyPr/>
          <a:lstStyle/>
          <a:p>
            <a:fld id="{78D374E3-51C7-4DCC-8E7E-8CB6C738FE02}" type="datetimeFigureOut">
              <a:rPr lang="en-US" smtClean="0"/>
              <a:t>8/10/2026</a:t>
            </a:fld>
            <a:endParaRPr lang="en-US"/>
          </a:p>
        </p:txBody>
      </p:sp>
      <p:sp>
        <p:nvSpPr>
          <p:cNvPr id="5" name="Footer Placeholder 4">
            <a:extLst>
              <a:ext uri="{FF2B5EF4-FFF2-40B4-BE49-F238E27FC236}">
                <a16:creationId xmlns:a16="http://schemas.microsoft.com/office/drawing/2014/main" id="{EE9BBAD2-D918-A30C-4C6E-6CCC34A408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09EE85-6EC6-C0EA-5732-254ED89C26D1}"/>
              </a:ext>
            </a:extLst>
          </p:cNvPr>
          <p:cNvSpPr>
            <a:spLocks noGrp="1"/>
          </p:cNvSpPr>
          <p:nvPr>
            <p:ph type="sldNum" sz="quarter" idx="12"/>
          </p:nvPr>
        </p:nvSpPr>
        <p:spPr/>
        <p:txBody>
          <a:bodyPr/>
          <a:lstStyle/>
          <a:p>
            <a:fld id="{369F5541-B91D-492A-BABB-A2303904A500}" type="slidenum">
              <a:rPr lang="en-US" smtClean="0"/>
              <a:t>‹#›</a:t>
            </a:fld>
            <a:endParaRPr lang="en-US"/>
          </a:p>
        </p:txBody>
      </p:sp>
    </p:spTree>
    <p:extLst>
      <p:ext uri="{BB962C8B-B14F-4D97-AF65-F5344CB8AC3E}">
        <p14:creationId xmlns:p14="http://schemas.microsoft.com/office/powerpoint/2010/main" val="29300009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42B22B-7FA6-02EF-F489-E88C9EFAC1D1}"/>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129851"/>
            <a:ext cx="12192000" cy="1061357"/>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838200" y="1443491"/>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9878786" y="6356350"/>
            <a:ext cx="560614" cy="365125"/>
          </a:xfrm>
        </p:spPr>
        <p:txBody>
          <a:bodyPr/>
          <a:lstStyle/>
          <a:p>
            <a:fld id="{05F11700-01EC-4167-B7E9-6468E75C44D5}" type="slidenum">
              <a:rPr lang="en-US" smtClean="0"/>
              <a:t>‹#›</a:t>
            </a:fld>
            <a:endParaRPr lang="en-US"/>
          </a:p>
        </p:txBody>
      </p:sp>
      <p:pic>
        <p:nvPicPr>
          <p:cNvPr id="8" name="Picture 7" descr="A red and black screen&#10;&#10;Description automatically generated">
            <a:extLst>
              <a:ext uri="{FF2B5EF4-FFF2-40B4-BE49-F238E27FC236}">
                <a16:creationId xmlns:a16="http://schemas.microsoft.com/office/drawing/2014/main" id="{880FC582-497B-8291-A236-D3CD437D19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16CEB89A-E86D-35BB-A592-9C7EBF45498B}"/>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407441702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2D07C-9A65-8026-9C92-C150AB5E1C6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1A790F4-426C-3DF1-0A23-F68532AA81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57AE8E1-26E4-287D-1C8F-857EE42D5EF4}"/>
              </a:ext>
            </a:extLst>
          </p:cNvPr>
          <p:cNvSpPr>
            <a:spLocks noGrp="1"/>
          </p:cNvSpPr>
          <p:nvPr>
            <p:ph type="dt" sz="half" idx="10"/>
          </p:nvPr>
        </p:nvSpPr>
        <p:spPr/>
        <p:txBody>
          <a:bodyPr/>
          <a:lstStyle/>
          <a:p>
            <a:fld id="{242C6938-CC77-4BC5-BB92-EF7F51120A86}" type="datetimeFigureOut">
              <a:rPr lang="en-US" smtClean="0"/>
              <a:t>8/10/2026</a:t>
            </a:fld>
            <a:endParaRPr lang="en-US"/>
          </a:p>
        </p:txBody>
      </p:sp>
      <p:sp>
        <p:nvSpPr>
          <p:cNvPr id="5" name="Footer Placeholder 4">
            <a:extLst>
              <a:ext uri="{FF2B5EF4-FFF2-40B4-BE49-F238E27FC236}">
                <a16:creationId xmlns:a16="http://schemas.microsoft.com/office/drawing/2014/main" id="{CC788FBD-A5FF-CE4A-BFC9-5DD4FF24DA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14500C-3165-2CCF-628C-BC4C9A1FD7A0}"/>
              </a:ext>
            </a:extLst>
          </p:cNvPr>
          <p:cNvSpPr>
            <a:spLocks noGrp="1"/>
          </p:cNvSpPr>
          <p:nvPr>
            <p:ph type="sldNum" sz="quarter" idx="12"/>
          </p:nvPr>
        </p:nvSpPr>
        <p:spPr/>
        <p:txBody>
          <a:bodyPr/>
          <a:lstStyle/>
          <a:p>
            <a:fld id="{44BF3E7D-12FD-43EA-A357-3733FE34422B}" type="slidenum">
              <a:rPr lang="en-US" smtClean="0"/>
              <a:t>‹#›</a:t>
            </a:fld>
            <a:endParaRPr lang="en-US"/>
          </a:p>
        </p:txBody>
      </p:sp>
    </p:spTree>
    <p:extLst>
      <p:ext uri="{BB962C8B-B14F-4D97-AF65-F5344CB8AC3E}">
        <p14:creationId xmlns:p14="http://schemas.microsoft.com/office/powerpoint/2010/main" val="134107936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732B0-37A6-14F4-372D-DDDCB33ED5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C425AD-6191-1B63-E96D-0DC4AFE2D48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0C18AA-0F7D-C079-F08B-92709B3AC72E}"/>
              </a:ext>
            </a:extLst>
          </p:cNvPr>
          <p:cNvSpPr>
            <a:spLocks noGrp="1"/>
          </p:cNvSpPr>
          <p:nvPr>
            <p:ph type="dt" sz="half" idx="10"/>
          </p:nvPr>
        </p:nvSpPr>
        <p:spPr/>
        <p:txBody>
          <a:bodyPr/>
          <a:lstStyle/>
          <a:p>
            <a:fld id="{242C6938-CC77-4BC5-BB92-EF7F51120A86}" type="datetimeFigureOut">
              <a:rPr lang="en-US" smtClean="0"/>
              <a:t>8/10/2026</a:t>
            </a:fld>
            <a:endParaRPr lang="en-US"/>
          </a:p>
        </p:txBody>
      </p:sp>
      <p:sp>
        <p:nvSpPr>
          <p:cNvPr id="5" name="Footer Placeholder 4">
            <a:extLst>
              <a:ext uri="{FF2B5EF4-FFF2-40B4-BE49-F238E27FC236}">
                <a16:creationId xmlns:a16="http://schemas.microsoft.com/office/drawing/2014/main" id="{650873B5-56B5-BE40-44E7-2AA2E2250E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6F6C83-1E69-CAAD-5E24-AA9F83E50DE5}"/>
              </a:ext>
            </a:extLst>
          </p:cNvPr>
          <p:cNvSpPr>
            <a:spLocks noGrp="1"/>
          </p:cNvSpPr>
          <p:nvPr>
            <p:ph type="sldNum" sz="quarter" idx="12"/>
          </p:nvPr>
        </p:nvSpPr>
        <p:spPr/>
        <p:txBody>
          <a:bodyPr/>
          <a:lstStyle/>
          <a:p>
            <a:fld id="{44BF3E7D-12FD-43EA-A357-3733FE34422B}" type="slidenum">
              <a:rPr lang="en-US" smtClean="0"/>
              <a:t>‹#›</a:t>
            </a:fld>
            <a:endParaRPr lang="en-US"/>
          </a:p>
        </p:txBody>
      </p:sp>
    </p:spTree>
    <p:extLst>
      <p:ext uri="{BB962C8B-B14F-4D97-AF65-F5344CB8AC3E}">
        <p14:creationId xmlns:p14="http://schemas.microsoft.com/office/powerpoint/2010/main" val="39338451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A6366-1713-01C7-80ED-87065B01DA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A3481AE-52BF-667C-B049-8B47688DF78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43B810-99EA-1C26-9249-8BF67E74711A}"/>
              </a:ext>
            </a:extLst>
          </p:cNvPr>
          <p:cNvSpPr>
            <a:spLocks noGrp="1"/>
          </p:cNvSpPr>
          <p:nvPr>
            <p:ph type="dt" sz="half" idx="10"/>
          </p:nvPr>
        </p:nvSpPr>
        <p:spPr/>
        <p:txBody>
          <a:bodyPr/>
          <a:lstStyle/>
          <a:p>
            <a:fld id="{242C6938-CC77-4BC5-BB92-EF7F51120A86}" type="datetimeFigureOut">
              <a:rPr lang="en-US" smtClean="0"/>
              <a:t>8/10/2026</a:t>
            </a:fld>
            <a:endParaRPr lang="en-US"/>
          </a:p>
        </p:txBody>
      </p:sp>
      <p:sp>
        <p:nvSpPr>
          <p:cNvPr id="5" name="Footer Placeholder 4">
            <a:extLst>
              <a:ext uri="{FF2B5EF4-FFF2-40B4-BE49-F238E27FC236}">
                <a16:creationId xmlns:a16="http://schemas.microsoft.com/office/drawing/2014/main" id="{404F306D-77E1-B4FE-1E44-C827A7967C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DED24E-D71C-F420-4EFA-74C03B5B8E9F}"/>
              </a:ext>
            </a:extLst>
          </p:cNvPr>
          <p:cNvSpPr>
            <a:spLocks noGrp="1"/>
          </p:cNvSpPr>
          <p:nvPr>
            <p:ph type="sldNum" sz="quarter" idx="12"/>
          </p:nvPr>
        </p:nvSpPr>
        <p:spPr/>
        <p:txBody>
          <a:bodyPr/>
          <a:lstStyle/>
          <a:p>
            <a:fld id="{44BF3E7D-12FD-43EA-A357-3733FE34422B}" type="slidenum">
              <a:rPr lang="en-US" smtClean="0"/>
              <a:t>‹#›</a:t>
            </a:fld>
            <a:endParaRPr lang="en-US"/>
          </a:p>
        </p:txBody>
      </p:sp>
    </p:spTree>
    <p:extLst>
      <p:ext uri="{BB962C8B-B14F-4D97-AF65-F5344CB8AC3E}">
        <p14:creationId xmlns:p14="http://schemas.microsoft.com/office/powerpoint/2010/main" val="22021916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FA626-C6C7-AE8B-DD87-6C5082407874}"/>
              </a:ext>
            </a:extLst>
          </p:cNvPr>
          <p:cNvSpPr>
            <a:spLocks noGrp="1"/>
          </p:cNvSpPr>
          <p:nvPr>
            <p:ph type="title"/>
          </p:nvPr>
        </p:nvSpPr>
        <p:spPr>
          <a:xfrm>
            <a:off x="507498" y="0"/>
            <a:ext cx="10515600" cy="1023890"/>
          </a:xfrm>
        </p:spPr>
        <p:txBody>
          <a:bodyPr>
            <a:normAutofit/>
          </a:bodyPr>
          <a:lstStyle>
            <a:lvl1pPr>
              <a:defRPr sz="3200" b="1">
                <a:solidFill>
                  <a:schemeClr val="tx1"/>
                </a:solidFill>
                <a:latin typeface="+mn-lt"/>
                <a:cs typeface="Arial" panose="020B0604020202020204" pitchFamily="34" charset="0"/>
              </a:defRPr>
            </a:lvl1pPr>
          </a:lstStyle>
          <a:p>
            <a:r>
              <a:rPr lang="en-US"/>
              <a:t>Click to edit Master title style</a:t>
            </a:r>
          </a:p>
        </p:txBody>
      </p:sp>
      <p:sp>
        <p:nvSpPr>
          <p:cNvPr id="4" name="Content Placeholder 3">
            <a:extLst>
              <a:ext uri="{FF2B5EF4-FFF2-40B4-BE49-F238E27FC236}">
                <a16:creationId xmlns:a16="http://schemas.microsoft.com/office/drawing/2014/main" id="{FAB25200-F154-FE80-45A2-0D183D6C7037}"/>
              </a:ext>
            </a:extLst>
          </p:cNvPr>
          <p:cNvSpPr>
            <a:spLocks noGrp="1"/>
          </p:cNvSpPr>
          <p:nvPr>
            <p:ph sz="half" idx="2"/>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9993A0F-5C2D-D4F2-6971-60DDB2E88A37}"/>
              </a:ext>
            </a:extLst>
          </p:cNvPr>
          <p:cNvSpPr>
            <a:spLocks noGrp="1"/>
          </p:cNvSpPr>
          <p:nvPr>
            <p:ph type="sldNum" sz="quarter" idx="12"/>
          </p:nvPr>
        </p:nvSpPr>
        <p:spPr/>
        <p:txBody>
          <a:bodyPr/>
          <a:lstStyle/>
          <a:p>
            <a:fld id="{01B9AD90-D8C5-42B1-AC8B-29A3D4B95D55}" type="slidenum">
              <a:rPr lang="en-US" smtClean="0"/>
              <a:t>‹#›</a:t>
            </a:fld>
            <a:endParaRPr lang="en-US"/>
          </a:p>
        </p:txBody>
      </p:sp>
      <p:cxnSp>
        <p:nvCxnSpPr>
          <p:cNvPr id="8" name="Straight Connector 7">
            <a:extLst>
              <a:ext uri="{FF2B5EF4-FFF2-40B4-BE49-F238E27FC236}">
                <a16:creationId xmlns:a16="http://schemas.microsoft.com/office/drawing/2014/main" id="{DF024798-855C-7245-2334-52B66B626F8C}"/>
              </a:ext>
            </a:extLst>
          </p:cNvPr>
          <p:cNvCxnSpPr>
            <a:cxnSpLocks/>
          </p:cNvCxnSpPr>
          <p:nvPr/>
        </p:nvCxnSpPr>
        <p:spPr>
          <a:xfrm>
            <a:off x="507498" y="1005292"/>
            <a:ext cx="10352286"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5" name="Straight Connector 4">
            <a:extLst>
              <a:ext uri="{FF2B5EF4-FFF2-40B4-BE49-F238E27FC236}">
                <a16:creationId xmlns:a16="http://schemas.microsoft.com/office/drawing/2014/main" id="{475C137B-895F-2ECF-A7BA-B7693C726873}"/>
              </a:ext>
            </a:extLst>
          </p:cNvPr>
          <p:cNvCxnSpPr>
            <a:cxnSpLocks/>
          </p:cNvCxnSpPr>
          <p:nvPr/>
        </p:nvCxnSpPr>
        <p:spPr>
          <a:xfrm>
            <a:off x="507498" y="1005292"/>
            <a:ext cx="10352286"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sp>
        <p:nvSpPr>
          <p:cNvPr id="14" name="Text Placeholder 13">
            <a:extLst>
              <a:ext uri="{FF2B5EF4-FFF2-40B4-BE49-F238E27FC236}">
                <a16:creationId xmlns:a16="http://schemas.microsoft.com/office/drawing/2014/main" id="{A7A87322-B63E-A906-C3DD-E6AF98349118}"/>
              </a:ext>
            </a:extLst>
          </p:cNvPr>
          <p:cNvSpPr>
            <a:spLocks noGrp="1"/>
          </p:cNvSpPr>
          <p:nvPr>
            <p:ph type="body" sz="quarter" idx="13"/>
          </p:nvPr>
        </p:nvSpPr>
        <p:spPr>
          <a:xfrm>
            <a:off x="507498" y="1023938"/>
            <a:ext cx="10516102" cy="531812"/>
          </a:xfrm>
        </p:spPr>
        <p:txBody>
          <a:bodyPr anchor="ctr">
            <a:normAutofit/>
          </a:bodyPr>
          <a:lstStyle>
            <a:lvl1pPr>
              <a:defRPr sz="2400">
                <a:latin typeface="Arial" panose="020B0604020202020204" pitchFamily="34" charset="0"/>
                <a:cs typeface="Arial" panose="020B0604020202020204" pitchFamily="34" charset="0"/>
              </a:defRPr>
            </a:lvl1pPr>
          </a:lstStyle>
          <a:p>
            <a:pPr lvl="0"/>
            <a:r>
              <a:rPr lang="en-US"/>
              <a:t>Click to edit Master text styles</a:t>
            </a:r>
          </a:p>
        </p:txBody>
      </p:sp>
      <p:sp>
        <p:nvSpPr>
          <p:cNvPr id="13" name="Content Placeholder 13">
            <a:extLst>
              <a:ext uri="{FF2B5EF4-FFF2-40B4-BE49-F238E27FC236}">
                <a16:creationId xmlns:a16="http://schemas.microsoft.com/office/drawing/2014/main" id="{E6B85112-6B59-EF4E-9D8B-90882CDB9603}"/>
              </a:ext>
            </a:extLst>
          </p:cNvPr>
          <p:cNvSpPr>
            <a:spLocks noGrp="1"/>
          </p:cNvSpPr>
          <p:nvPr>
            <p:ph sz="quarter" idx="15" hasCustomPrompt="1"/>
          </p:nvPr>
        </p:nvSpPr>
        <p:spPr>
          <a:xfrm>
            <a:off x="0" y="6492875"/>
            <a:ext cx="2874963" cy="365125"/>
          </a:xfrm>
        </p:spPr>
        <p:txBody>
          <a:bodyPr anchor="ctr">
            <a:noAutofit/>
          </a:bodyPr>
          <a:lstStyle>
            <a:lvl5pPr algn="l">
              <a:defRPr sz="900">
                <a:solidFill>
                  <a:schemeClr val="bg1">
                    <a:lumMod val="50000"/>
                  </a:schemeClr>
                </a:solidFill>
              </a:defRPr>
            </a:lvl5pPr>
          </a:lstStyle>
          <a:p>
            <a:pPr lvl="4"/>
            <a:r>
              <a:rPr lang="en-US"/>
              <a:t>Source</a:t>
            </a:r>
          </a:p>
        </p:txBody>
      </p:sp>
      <p:pic>
        <p:nvPicPr>
          <p:cNvPr id="10" name="Picture 9" descr="A blue and white state with a white star&#10;&#10;Description automatically generated">
            <a:extLst>
              <a:ext uri="{FF2B5EF4-FFF2-40B4-BE49-F238E27FC236}">
                <a16:creationId xmlns:a16="http://schemas.microsoft.com/office/drawing/2014/main" id="{762041D5-F75B-3924-0267-4E2120DB31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3142" y="286612"/>
            <a:ext cx="626719" cy="620396"/>
          </a:xfrm>
          <a:prstGeom prst="rect">
            <a:avLst/>
          </a:prstGeom>
        </p:spPr>
      </p:pic>
    </p:spTree>
    <p:extLst>
      <p:ext uri="{BB962C8B-B14F-4D97-AF65-F5344CB8AC3E}">
        <p14:creationId xmlns:p14="http://schemas.microsoft.com/office/powerpoint/2010/main" val="8718494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cSld name="6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42B22B-7FA6-02EF-F489-E88C9EFAC1D1}"/>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129851"/>
            <a:ext cx="12192000" cy="1061357"/>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838200" y="1443491"/>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9878786" y="6356350"/>
            <a:ext cx="560614" cy="365125"/>
          </a:xfrm>
        </p:spPr>
        <p:txBody>
          <a:bodyPr/>
          <a:lstStyle/>
          <a:p>
            <a:fld id="{05F11700-01EC-4167-B7E9-6468E75C44D5}" type="slidenum">
              <a:rPr lang="en-US" smtClean="0"/>
              <a:t>‹#›</a:t>
            </a:fld>
            <a:endParaRPr lang="en-US"/>
          </a:p>
        </p:txBody>
      </p:sp>
      <p:pic>
        <p:nvPicPr>
          <p:cNvPr id="8" name="Picture 7" descr="A red and black screen&#10;&#10;Description automatically generated">
            <a:extLst>
              <a:ext uri="{FF2B5EF4-FFF2-40B4-BE49-F238E27FC236}">
                <a16:creationId xmlns:a16="http://schemas.microsoft.com/office/drawing/2014/main" id="{880FC582-497B-8291-A236-D3CD437D19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16CEB89A-E86D-35BB-A592-9C7EBF45498B}"/>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41260721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85505F4-CE14-3E25-C9E2-34C2188B0070}"/>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0BB8A18B-4CFB-5CAA-30DE-A3ECA01D7E67}"/>
              </a:ext>
            </a:extLst>
          </p:cNvPr>
          <p:cNvSpPr>
            <a:spLocks noGrp="1"/>
          </p:cNvSpPr>
          <p:nvPr>
            <p:ph type="sldNum" sz="quarter" idx="12"/>
          </p:nvPr>
        </p:nvSpPr>
        <p:spPr>
          <a:xfrm>
            <a:off x="9878786" y="6356350"/>
            <a:ext cx="560614" cy="365125"/>
          </a:xfrm>
        </p:spPr>
        <p:txBody>
          <a:bodyPr/>
          <a:lstStyle/>
          <a:p>
            <a:fld id="{05F11700-01EC-4167-B7E9-6468E75C44D5}" type="slidenum">
              <a:rPr lang="en-US" smtClean="0"/>
              <a:t>‹#›</a:t>
            </a:fld>
            <a:endParaRPr lang="en-US"/>
          </a:p>
        </p:txBody>
      </p:sp>
      <p:pic>
        <p:nvPicPr>
          <p:cNvPr id="9" name="Picture 8" descr="A red and black screen&#10;&#10;Description automatically generated">
            <a:extLst>
              <a:ext uri="{FF2B5EF4-FFF2-40B4-BE49-F238E27FC236}">
                <a16:creationId xmlns:a16="http://schemas.microsoft.com/office/drawing/2014/main" id="{CC1D363B-7346-A9DC-E2E0-1B714C169F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F83C215F-D5DF-1FCF-DBCB-C2413C4BBDD6}"/>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dirty="0"/>
              <a:t>Source</a:t>
            </a:r>
          </a:p>
        </p:txBody>
      </p:sp>
      <p:sp>
        <p:nvSpPr>
          <p:cNvPr id="3" name="Title 1">
            <a:extLst>
              <a:ext uri="{FF2B5EF4-FFF2-40B4-BE49-F238E27FC236}">
                <a16:creationId xmlns:a16="http://schemas.microsoft.com/office/drawing/2014/main" id="{E902F941-E117-492C-5108-C22E496BA4CD}"/>
              </a:ext>
            </a:extLst>
          </p:cNvPr>
          <p:cNvSpPr>
            <a:spLocks noGrp="1"/>
          </p:cNvSpPr>
          <p:nvPr>
            <p:ph type="title"/>
          </p:nvPr>
        </p:nvSpPr>
        <p:spPr>
          <a:xfrm>
            <a:off x="0" y="129851"/>
            <a:ext cx="12192000" cy="1061357"/>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91082352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40215" y="1986280"/>
            <a:ext cx="8320114" cy="2236990"/>
          </a:xfrm>
        </p:spPr>
        <p:txBody>
          <a:bodyPr anchor="ctr">
            <a:normAutofit/>
          </a:bodyPr>
          <a:lstStyle>
            <a:lvl1pPr algn="l">
              <a:defRPr sz="4800" b="1">
                <a:latin typeface="Arial" panose="020B0604020202020204" pitchFamily="34" charset="0"/>
                <a:cs typeface="Arial" panose="020B0604020202020204" pitchFamily="34" charset="0"/>
              </a:defRPr>
            </a:lvl1pPr>
          </a:lstStyle>
          <a:p>
            <a:r>
              <a:rPr lang="en-US"/>
              <a:t>Click to edit Master title style</a:t>
            </a:r>
          </a:p>
        </p:txBody>
      </p:sp>
      <p:pic>
        <p:nvPicPr>
          <p:cNvPr id="7" name="Picture 6" descr="A white background with black and white clouds&#10;&#10;Description automatically generated">
            <a:extLst>
              <a:ext uri="{FF2B5EF4-FFF2-40B4-BE49-F238E27FC236}">
                <a16:creationId xmlns:a16="http://schemas.microsoft.com/office/drawing/2014/main" id="{EFECCD03-7F43-7C20-0872-8BBE92190629}"/>
              </a:ext>
            </a:extLst>
          </p:cNvPr>
          <p:cNvPicPr>
            <a:picLocks noChangeAspect="1"/>
          </p:cNvPicPr>
          <p:nvPr/>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cxnSp>
        <p:nvCxnSpPr>
          <p:cNvPr id="8" name="Straight Connector 7">
            <a:extLst>
              <a:ext uri="{FF2B5EF4-FFF2-40B4-BE49-F238E27FC236}">
                <a16:creationId xmlns:a16="http://schemas.microsoft.com/office/drawing/2014/main" id="{9B280DEC-77E4-AC2E-34AE-001DCFC778D4}"/>
              </a:ext>
            </a:extLst>
          </p:cNvPr>
          <p:cNvCxnSpPr/>
          <p:nvPr/>
        </p:nvCxnSpPr>
        <p:spPr>
          <a:xfrm>
            <a:off x="840215" y="4373880"/>
            <a:ext cx="7189694"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9" name="Picture 8" descr="A red and black screen&#10;&#10;Description automatically generated">
            <a:extLst>
              <a:ext uri="{FF2B5EF4-FFF2-40B4-BE49-F238E27FC236}">
                <a16:creationId xmlns:a16="http://schemas.microsoft.com/office/drawing/2014/main" id="{2882BB59-517B-787A-B89A-FE9A1012B8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952" y="538478"/>
            <a:ext cx="2836447" cy="1213999"/>
          </a:xfrm>
          <a:prstGeom prst="rect">
            <a:avLst/>
          </a:prstGeom>
        </p:spPr>
      </p:pic>
      <p:sp>
        <p:nvSpPr>
          <p:cNvPr id="17" name="Content Placeholder 16">
            <a:extLst>
              <a:ext uri="{FF2B5EF4-FFF2-40B4-BE49-F238E27FC236}">
                <a16:creationId xmlns:a16="http://schemas.microsoft.com/office/drawing/2014/main" id="{3394438B-748A-80C7-E676-5A3A814BE840}"/>
              </a:ext>
            </a:extLst>
          </p:cNvPr>
          <p:cNvSpPr>
            <a:spLocks noGrp="1"/>
          </p:cNvSpPr>
          <p:nvPr>
            <p:ph sz="quarter" idx="10" hasCustomPrompt="1"/>
          </p:nvPr>
        </p:nvSpPr>
        <p:spPr>
          <a:xfrm>
            <a:off x="826619" y="4562768"/>
            <a:ext cx="3440581" cy="398462"/>
          </a:xfrm>
        </p:spPr>
        <p:txBody>
          <a:bodyPr anchor="ctr"/>
          <a:lstStyle>
            <a:lvl1pPr marL="0" indent="0">
              <a:buNone/>
              <a:defRPr sz="1600">
                <a:latin typeface="Arial" panose="020B0604020202020204" pitchFamily="34" charset="0"/>
                <a:cs typeface="Arial" panose="020B0604020202020204" pitchFamily="34" charset="0"/>
              </a:defRPr>
            </a:lvl1pPr>
          </a:lstStyle>
          <a:p>
            <a:pPr lvl="0"/>
            <a:r>
              <a:rPr lang="en-US"/>
              <a:t>Date</a:t>
            </a:r>
          </a:p>
        </p:txBody>
      </p:sp>
      <p:sp>
        <p:nvSpPr>
          <p:cNvPr id="19" name="Content Placeholder 18">
            <a:extLst>
              <a:ext uri="{FF2B5EF4-FFF2-40B4-BE49-F238E27FC236}">
                <a16:creationId xmlns:a16="http://schemas.microsoft.com/office/drawing/2014/main" id="{4D2EB25D-0B17-6144-8D28-672D81430177}"/>
              </a:ext>
            </a:extLst>
          </p:cNvPr>
          <p:cNvSpPr>
            <a:spLocks noGrp="1"/>
          </p:cNvSpPr>
          <p:nvPr>
            <p:ph sz="quarter" idx="11" hasCustomPrompt="1"/>
          </p:nvPr>
        </p:nvSpPr>
        <p:spPr>
          <a:xfrm>
            <a:off x="4589328" y="4548480"/>
            <a:ext cx="3440581" cy="427038"/>
          </a:xfrm>
        </p:spPr>
        <p:txBody>
          <a:bodyPr anchor="ctr">
            <a:normAutofit/>
          </a:bodyPr>
          <a:lstStyle>
            <a:lvl1pPr marL="0" indent="0" algn="r">
              <a:buNone/>
              <a:defRPr sz="1600">
                <a:latin typeface="Arial" panose="020B0604020202020204" pitchFamily="34" charset="0"/>
                <a:cs typeface="Arial" panose="020B0604020202020204" pitchFamily="34" charset="0"/>
              </a:defRPr>
            </a:lvl1pPr>
          </a:lstStyle>
          <a:p>
            <a:pPr lvl="0"/>
            <a:r>
              <a:rPr lang="en-US"/>
              <a:t>Location</a:t>
            </a:r>
          </a:p>
        </p:txBody>
      </p:sp>
      <p:sp>
        <p:nvSpPr>
          <p:cNvPr id="4" name="Content Placeholder 18">
            <a:extLst>
              <a:ext uri="{FF2B5EF4-FFF2-40B4-BE49-F238E27FC236}">
                <a16:creationId xmlns:a16="http://schemas.microsoft.com/office/drawing/2014/main" id="{7715F650-A5CF-A833-B7E5-3A3A70230B8C}"/>
              </a:ext>
            </a:extLst>
          </p:cNvPr>
          <p:cNvSpPr>
            <a:spLocks noGrp="1"/>
          </p:cNvSpPr>
          <p:nvPr>
            <p:ph sz="quarter" idx="12" hasCustomPrompt="1"/>
          </p:nvPr>
        </p:nvSpPr>
        <p:spPr>
          <a:xfrm>
            <a:off x="840215" y="5592702"/>
            <a:ext cx="3440581" cy="427038"/>
          </a:xfrm>
        </p:spPr>
        <p:txBody>
          <a:bodyPr anchor="ctr">
            <a:normAutofit/>
          </a:bodyPr>
          <a:lstStyle>
            <a:lvl1pPr marL="0" indent="0" algn="l">
              <a:buNone/>
              <a:defRPr sz="1600">
                <a:latin typeface="Arial" panose="020B0604020202020204" pitchFamily="34" charset="0"/>
                <a:cs typeface="Arial" panose="020B0604020202020204" pitchFamily="34" charset="0"/>
              </a:defRPr>
            </a:lvl1pPr>
          </a:lstStyle>
          <a:p>
            <a:pPr lvl="0"/>
            <a:r>
              <a:rPr lang="en-US"/>
              <a:t>Presented to</a:t>
            </a:r>
          </a:p>
        </p:txBody>
      </p:sp>
    </p:spTree>
    <p:extLst>
      <p:ext uri="{BB962C8B-B14F-4D97-AF65-F5344CB8AC3E}">
        <p14:creationId xmlns:p14="http://schemas.microsoft.com/office/powerpoint/2010/main" val="221504188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8200" y="520360"/>
            <a:ext cx="10515600" cy="2852737"/>
          </a:xfrm>
        </p:spPr>
        <p:txBody>
          <a:bodyPr anchor="ctr">
            <a:normAutofit/>
          </a:bodyPr>
          <a:lstStyle>
            <a:lvl1pPr algn="ctr">
              <a:defRPr sz="4800" b="1">
                <a:latin typeface="Arial" panose="020B0604020202020204" pitchFamily="34" charset="0"/>
                <a:cs typeface="Arial" panose="020B0604020202020204" pitchFamily="34"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74BFD455-12CE-EC73-CDEA-8613D67DDC22}"/>
              </a:ext>
            </a:extLst>
          </p:cNvPr>
          <p:cNvCxnSpPr>
            <a:cxnSpLocks/>
          </p:cNvCxnSpPr>
          <p:nvPr/>
        </p:nvCxnSpPr>
        <p:spPr>
          <a:xfrm>
            <a:off x="782952" y="6337640"/>
            <a:ext cx="10687869"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8" name="Picture 7" descr="A red and black screen&#10;&#10;Description automatically generated">
            <a:extLst>
              <a:ext uri="{FF2B5EF4-FFF2-40B4-BE49-F238E27FC236}">
                <a16:creationId xmlns:a16="http://schemas.microsoft.com/office/drawing/2014/main" id="{6C7EC2C4-9A1D-90CF-A221-861BD9CD87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5123641"/>
            <a:ext cx="2836447" cy="1213999"/>
          </a:xfrm>
          <a:prstGeom prst="rect">
            <a:avLst/>
          </a:prstGeom>
        </p:spPr>
      </p:pic>
      <p:sp>
        <p:nvSpPr>
          <p:cNvPr id="10" name="Content Placeholder 16">
            <a:extLst>
              <a:ext uri="{FF2B5EF4-FFF2-40B4-BE49-F238E27FC236}">
                <a16:creationId xmlns:a16="http://schemas.microsoft.com/office/drawing/2014/main" id="{98098395-7B41-FE2F-139C-F374638DF934}"/>
              </a:ext>
            </a:extLst>
          </p:cNvPr>
          <p:cNvSpPr>
            <a:spLocks noGrp="1"/>
          </p:cNvSpPr>
          <p:nvPr>
            <p:ph sz="quarter" idx="12" hasCustomPrompt="1"/>
          </p:nvPr>
        </p:nvSpPr>
        <p:spPr>
          <a:xfrm>
            <a:off x="7590971" y="5217001"/>
            <a:ext cx="3879850" cy="398462"/>
          </a:xfrm>
        </p:spPr>
        <p:txBody>
          <a:bodyPr anchor="ctr"/>
          <a:lstStyle>
            <a:lvl1pPr marL="0" indent="0" algn="r">
              <a:buNone/>
              <a:defRPr sz="1600">
                <a:latin typeface="Arial" panose="020B0604020202020204" pitchFamily="34" charset="0"/>
                <a:cs typeface="Arial" panose="020B0604020202020204" pitchFamily="34" charset="0"/>
              </a:defRPr>
            </a:lvl1pPr>
          </a:lstStyle>
          <a:p>
            <a:pPr lvl="0"/>
            <a:r>
              <a:rPr lang="en-US"/>
              <a:t>Date</a:t>
            </a:r>
          </a:p>
        </p:txBody>
      </p:sp>
      <p:sp>
        <p:nvSpPr>
          <p:cNvPr id="11" name="Content Placeholder 18">
            <a:extLst>
              <a:ext uri="{FF2B5EF4-FFF2-40B4-BE49-F238E27FC236}">
                <a16:creationId xmlns:a16="http://schemas.microsoft.com/office/drawing/2014/main" id="{71D97847-9401-7A9B-61B7-26011AAA1095}"/>
              </a:ext>
            </a:extLst>
          </p:cNvPr>
          <p:cNvSpPr>
            <a:spLocks noGrp="1"/>
          </p:cNvSpPr>
          <p:nvPr>
            <p:ph sz="quarter" idx="13" hasCustomPrompt="1"/>
          </p:nvPr>
        </p:nvSpPr>
        <p:spPr>
          <a:xfrm>
            <a:off x="7590971" y="5780472"/>
            <a:ext cx="3879850" cy="427038"/>
          </a:xfrm>
        </p:spPr>
        <p:txBody>
          <a:bodyPr anchor="ctr">
            <a:normAutofit/>
          </a:bodyPr>
          <a:lstStyle>
            <a:lvl1pPr marL="0" indent="0" algn="r">
              <a:buNone/>
              <a:defRPr sz="1600">
                <a:latin typeface="Arial" panose="020B0604020202020204" pitchFamily="34" charset="0"/>
                <a:cs typeface="Arial" panose="020B0604020202020204" pitchFamily="34" charset="0"/>
              </a:defRPr>
            </a:lvl1pPr>
          </a:lstStyle>
          <a:p>
            <a:pPr lvl="0"/>
            <a:r>
              <a:rPr lang="en-US"/>
              <a:t>Location</a:t>
            </a:r>
          </a:p>
        </p:txBody>
      </p:sp>
    </p:spTree>
    <p:extLst>
      <p:ext uri="{BB962C8B-B14F-4D97-AF65-F5344CB8AC3E}">
        <p14:creationId xmlns:p14="http://schemas.microsoft.com/office/powerpoint/2010/main" val="252101956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Table of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74294-B957-7789-F518-05CADB1288C0}"/>
              </a:ext>
            </a:extLst>
          </p:cNvPr>
          <p:cNvSpPr>
            <a:spLocks noGrp="1"/>
          </p:cNvSpPr>
          <p:nvPr>
            <p:ph type="title"/>
          </p:nvPr>
        </p:nvSpPr>
        <p:spPr>
          <a:xfrm>
            <a:off x="0" y="0"/>
            <a:ext cx="12192000" cy="132556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pic>
        <p:nvPicPr>
          <p:cNvPr id="6" name="Picture 5" descr="A red and black screen&#10;&#10;Description automatically generated">
            <a:extLst>
              <a:ext uri="{FF2B5EF4-FFF2-40B4-BE49-F238E27FC236}">
                <a16:creationId xmlns:a16="http://schemas.microsoft.com/office/drawing/2014/main" id="{7F3DE781-92C8-A330-4C24-F643E9771C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Tree>
    <p:extLst>
      <p:ext uri="{BB962C8B-B14F-4D97-AF65-F5344CB8AC3E}">
        <p14:creationId xmlns:p14="http://schemas.microsoft.com/office/powerpoint/2010/main" val="94582963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42B22B-7FA6-02EF-F489-E88C9EFAC1D1}"/>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129851"/>
            <a:ext cx="12192000" cy="1061357"/>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838200" y="1443491"/>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9878786" y="6356350"/>
            <a:ext cx="560614" cy="365125"/>
          </a:xfrm>
        </p:spPr>
        <p:txBody>
          <a:bodyPr/>
          <a:lstStyle/>
          <a:p>
            <a:fld id="{6967C6AC-1FBE-422C-8DAC-79020C929FB4}" type="slidenum">
              <a:rPr lang="en-US" smtClean="0"/>
              <a:t>‹#›</a:t>
            </a:fld>
            <a:endParaRPr lang="en-US"/>
          </a:p>
        </p:txBody>
      </p:sp>
      <p:pic>
        <p:nvPicPr>
          <p:cNvPr id="8" name="Picture 7" descr="A red and black screen&#10;&#10;Description automatically generated">
            <a:extLst>
              <a:ext uri="{FF2B5EF4-FFF2-40B4-BE49-F238E27FC236}">
                <a16:creationId xmlns:a16="http://schemas.microsoft.com/office/drawing/2014/main" id="{880FC582-497B-8291-A236-D3CD437D19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16CEB89A-E86D-35BB-A592-9C7EBF45498B}"/>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120559081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wo Graphs - No Title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575594"/>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575594"/>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8BC8E5A4-E344-9DAA-0FF2-E0C94B04BE07}"/>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D433B8C2-D23C-C480-7872-264EDF30786D}"/>
              </a:ext>
            </a:extLst>
          </p:cNvPr>
          <p:cNvSpPr>
            <a:spLocks noGrp="1"/>
          </p:cNvSpPr>
          <p:nvPr>
            <p:ph type="sldNum" sz="quarter" idx="12"/>
          </p:nvPr>
        </p:nvSpPr>
        <p:spPr>
          <a:xfrm>
            <a:off x="9878786" y="6356350"/>
            <a:ext cx="560614" cy="365125"/>
          </a:xfrm>
        </p:spPr>
        <p:txBody>
          <a:bodyPr/>
          <a:lstStyle/>
          <a:p>
            <a:fld id="{6967C6AC-1FBE-422C-8DAC-79020C929FB4}" type="slidenum">
              <a:rPr lang="en-US" smtClean="0"/>
              <a:t>‹#›</a:t>
            </a:fld>
            <a:endParaRPr lang="en-US"/>
          </a:p>
        </p:txBody>
      </p:sp>
      <p:pic>
        <p:nvPicPr>
          <p:cNvPr id="12" name="Picture 11" descr="A red and black screen&#10;&#10;Description automatically generated">
            <a:extLst>
              <a:ext uri="{FF2B5EF4-FFF2-40B4-BE49-F238E27FC236}">
                <a16:creationId xmlns:a16="http://schemas.microsoft.com/office/drawing/2014/main" id="{487D6F19-0921-0216-45E6-8FF87B7A57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4" name="Content Placeholder 11">
            <a:extLst>
              <a:ext uri="{FF2B5EF4-FFF2-40B4-BE49-F238E27FC236}">
                <a16:creationId xmlns:a16="http://schemas.microsoft.com/office/drawing/2014/main" id="{571DB394-7C17-9E3F-26DC-FD96C917E278}"/>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5" name="Title 1">
            <a:extLst>
              <a:ext uri="{FF2B5EF4-FFF2-40B4-BE49-F238E27FC236}">
                <a16:creationId xmlns:a16="http://schemas.microsoft.com/office/drawing/2014/main" id="{A5E8BD46-D8D9-BD66-860F-A623727B5D5C}"/>
              </a:ext>
            </a:extLst>
          </p:cNvPr>
          <p:cNvSpPr>
            <a:spLocks noGrp="1"/>
          </p:cNvSpPr>
          <p:nvPr>
            <p:ph type="title"/>
          </p:nvPr>
        </p:nvSpPr>
        <p:spPr>
          <a:xfrm>
            <a:off x="0" y="129851"/>
            <a:ext cx="12192000" cy="1061357"/>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66135477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Two Graphs with Title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501549"/>
            <a:ext cx="5157787" cy="823912"/>
          </a:xfrm>
        </p:spPr>
        <p:txBody>
          <a:bodyPr anchor="ctr">
            <a:normAutofit/>
          </a:bodyPr>
          <a:lstStyle>
            <a:lvl1pPr marL="0" indent="0">
              <a:buNone/>
              <a:defRPr sz="1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8200" y="2325461"/>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0612" y="1501549"/>
            <a:ext cx="5183188" cy="823912"/>
          </a:xfrm>
        </p:spPr>
        <p:txBody>
          <a:bodyPr anchor="ctr">
            <a:normAutofit/>
          </a:bodyPr>
          <a:lstStyle>
            <a:lvl1pPr marL="0" indent="0">
              <a:buNone/>
              <a:defRPr sz="1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612" y="2325461"/>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D8C02174-DDA2-89DE-22E7-A7D32797641E}"/>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33BAEC58-C607-1133-9390-10C4AD562301}"/>
              </a:ext>
            </a:extLst>
          </p:cNvPr>
          <p:cNvSpPr>
            <a:spLocks noGrp="1"/>
          </p:cNvSpPr>
          <p:nvPr>
            <p:ph type="sldNum" sz="quarter" idx="12"/>
          </p:nvPr>
        </p:nvSpPr>
        <p:spPr>
          <a:xfrm>
            <a:off x="9878786" y="6356350"/>
            <a:ext cx="560614" cy="365125"/>
          </a:xfrm>
        </p:spPr>
        <p:txBody>
          <a:bodyPr/>
          <a:lstStyle/>
          <a:p>
            <a:fld id="{6967C6AC-1FBE-422C-8DAC-79020C929FB4}" type="slidenum">
              <a:rPr lang="en-US" smtClean="0"/>
              <a:t>‹#›</a:t>
            </a:fld>
            <a:endParaRPr lang="en-US"/>
          </a:p>
        </p:txBody>
      </p:sp>
      <p:pic>
        <p:nvPicPr>
          <p:cNvPr id="13" name="Picture 12" descr="A red and black screen&#10;&#10;Description automatically generated">
            <a:extLst>
              <a:ext uri="{FF2B5EF4-FFF2-40B4-BE49-F238E27FC236}">
                <a16:creationId xmlns:a16="http://schemas.microsoft.com/office/drawing/2014/main" id="{AF7DE81B-4219-171A-2A70-23BF643681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5" name="Content Placeholder 11">
            <a:extLst>
              <a:ext uri="{FF2B5EF4-FFF2-40B4-BE49-F238E27FC236}">
                <a16:creationId xmlns:a16="http://schemas.microsoft.com/office/drawing/2014/main" id="{4BF04886-7D38-52E9-ED5A-654EF4737A55}"/>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7" name="Title 1">
            <a:extLst>
              <a:ext uri="{FF2B5EF4-FFF2-40B4-BE49-F238E27FC236}">
                <a16:creationId xmlns:a16="http://schemas.microsoft.com/office/drawing/2014/main" id="{4EAEA7AA-8617-FB58-51DA-CA040472E176}"/>
              </a:ext>
            </a:extLst>
          </p:cNvPr>
          <p:cNvSpPr>
            <a:spLocks noGrp="1"/>
          </p:cNvSpPr>
          <p:nvPr>
            <p:ph type="title"/>
          </p:nvPr>
        </p:nvSpPr>
        <p:spPr>
          <a:xfrm>
            <a:off x="0" y="129851"/>
            <a:ext cx="12192000" cy="1061357"/>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48935784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85505F4-CE14-3E25-C9E2-34C2188B0070}"/>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0BB8A18B-4CFB-5CAA-30DE-A3ECA01D7E67}"/>
              </a:ext>
            </a:extLst>
          </p:cNvPr>
          <p:cNvSpPr>
            <a:spLocks noGrp="1"/>
          </p:cNvSpPr>
          <p:nvPr>
            <p:ph type="sldNum" sz="quarter" idx="12"/>
          </p:nvPr>
        </p:nvSpPr>
        <p:spPr>
          <a:xfrm>
            <a:off x="9878786" y="6356350"/>
            <a:ext cx="560614" cy="365125"/>
          </a:xfrm>
        </p:spPr>
        <p:txBody>
          <a:bodyPr/>
          <a:lstStyle/>
          <a:p>
            <a:fld id="{6967C6AC-1FBE-422C-8DAC-79020C929FB4}" type="slidenum">
              <a:rPr lang="en-US" smtClean="0"/>
              <a:t>‹#›</a:t>
            </a:fld>
            <a:endParaRPr lang="en-US"/>
          </a:p>
        </p:txBody>
      </p:sp>
      <p:pic>
        <p:nvPicPr>
          <p:cNvPr id="9" name="Picture 8" descr="A red and black screen&#10;&#10;Description automatically generated">
            <a:extLst>
              <a:ext uri="{FF2B5EF4-FFF2-40B4-BE49-F238E27FC236}">
                <a16:creationId xmlns:a16="http://schemas.microsoft.com/office/drawing/2014/main" id="{CC1D363B-7346-A9DC-E2E0-1B714C169F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F83C215F-D5DF-1FCF-DBCB-C2413C4BBDD6}"/>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3" name="Title 1">
            <a:extLst>
              <a:ext uri="{FF2B5EF4-FFF2-40B4-BE49-F238E27FC236}">
                <a16:creationId xmlns:a16="http://schemas.microsoft.com/office/drawing/2014/main" id="{E902F941-E117-492C-5108-C22E496BA4CD}"/>
              </a:ext>
            </a:extLst>
          </p:cNvPr>
          <p:cNvSpPr>
            <a:spLocks noGrp="1"/>
          </p:cNvSpPr>
          <p:nvPr>
            <p:ph type="title"/>
          </p:nvPr>
        </p:nvSpPr>
        <p:spPr>
          <a:xfrm>
            <a:off x="0" y="129851"/>
            <a:ext cx="12192000" cy="1061357"/>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851776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66EA9-8CA0-080E-64A5-DBC44B5BCB0A}"/>
              </a:ext>
            </a:extLst>
          </p:cNvPr>
          <p:cNvSpPr>
            <a:spLocks noGrp="1"/>
          </p:cNvSpPr>
          <p:nvPr>
            <p:ph type="title"/>
          </p:nvPr>
        </p:nvSpPr>
        <p:spPr>
          <a:xfrm>
            <a:off x="266700" y="365125"/>
            <a:ext cx="4114800" cy="1806575"/>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6" name="Rectangle 5">
            <a:extLst>
              <a:ext uri="{FF2B5EF4-FFF2-40B4-BE49-F238E27FC236}">
                <a16:creationId xmlns:a16="http://schemas.microsoft.com/office/drawing/2014/main" id="{C4AD61FD-56B5-2540-DD88-E2342E526A61}"/>
              </a:ext>
            </a:extLst>
          </p:cNvPr>
          <p:cNvSpPr/>
          <p:nvPr/>
        </p:nvSpPr>
        <p:spPr>
          <a:xfrm>
            <a:off x="4555671" y="0"/>
            <a:ext cx="7636329"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F7D0CE23-0773-0F75-28AB-48CB31F2D024}"/>
              </a:ext>
            </a:extLst>
          </p:cNvPr>
          <p:cNvSpPr>
            <a:spLocks noGrp="1"/>
          </p:cNvSpPr>
          <p:nvPr>
            <p:ph type="sldNum" sz="quarter" idx="12"/>
          </p:nvPr>
        </p:nvSpPr>
        <p:spPr>
          <a:xfrm>
            <a:off x="9941875" y="6344330"/>
            <a:ext cx="1969807" cy="365125"/>
          </a:xfrm>
        </p:spPr>
        <p:txBody>
          <a:bodyPr/>
          <a:lstStyle/>
          <a:p>
            <a:fld id="{6967C6AC-1FBE-422C-8DAC-79020C929FB4}" type="slidenum">
              <a:rPr lang="en-US" smtClean="0"/>
              <a:t>‹#›</a:t>
            </a:fld>
            <a:endParaRPr lang="en-US"/>
          </a:p>
        </p:txBody>
      </p:sp>
      <p:sp>
        <p:nvSpPr>
          <p:cNvPr id="8" name="Content Placeholder 7">
            <a:extLst>
              <a:ext uri="{FF2B5EF4-FFF2-40B4-BE49-F238E27FC236}">
                <a16:creationId xmlns:a16="http://schemas.microsoft.com/office/drawing/2014/main" id="{58312C99-4FB2-EEFF-2D17-14A7F54E9D47}"/>
              </a:ext>
            </a:extLst>
          </p:cNvPr>
          <p:cNvSpPr>
            <a:spLocks noGrp="1"/>
          </p:cNvSpPr>
          <p:nvPr>
            <p:ph sz="quarter" idx="13"/>
          </p:nvPr>
        </p:nvSpPr>
        <p:spPr>
          <a:xfrm>
            <a:off x="266700" y="2441575"/>
            <a:ext cx="4114800" cy="36401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11">
            <a:extLst>
              <a:ext uri="{FF2B5EF4-FFF2-40B4-BE49-F238E27FC236}">
                <a16:creationId xmlns:a16="http://schemas.microsoft.com/office/drawing/2014/main" id="{2D9D78D9-8D71-F735-93F4-626F74757A46}"/>
              </a:ext>
            </a:extLst>
          </p:cNvPr>
          <p:cNvSpPr>
            <a:spLocks noGrp="1"/>
          </p:cNvSpPr>
          <p:nvPr>
            <p:ph sz="quarter" idx="14" hasCustomPrompt="1"/>
          </p:nvPr>
        </p:nvSpPr>
        <p:spPr>
          <a:xfrm>
            <a:off x="4822258" y="6347959"/>
            <a:ext cx="4839299"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pic>
        <p:nvPicPr>
          <p:cNvPr id="10" name="Picture 9" descr="A red and black screen&#10;&#10;Description automatically generated">
            <a:extLst>
              <a:ext uri="{FF2B5EF4-FFF2-40B4-BE49-F238E27FC236}">
                <a16:creationId xmlns:a16="http://schemas.microsoft.com/office/drawing/2014/main" id="{AF0A146E-2564-CE73-FA76-58EA342358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 y="6236996"/>
            <a:ext cx="1371610" cy="587049"/>
          </a:xfrm>
          <a:prstGeom prst="rect">
            <a:avLst/>
          </a:prstGeom>
        </p:spPr>
      </p:pic>
    </p:spTree>
    <p:extLst>
      <p:ext uri="{BB962C8B-B14F-4D97-AF65-F5344CB8AC3E}">
        <p14:creationId xmlns:p14="http://schemas.microsoft.com/office/powerpoint/2010/main" val="2508002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B25200-F154-FE80-45A2-0D183D6C7037}"/>
              </a:ext>
            </a:extLst>
          </p:cNvPr>
          <p:cNvSpPr>
            <a:spLocks noGrp="1"/>
          </p:cNvSpPr>
          <p:nvPr>
            <p:ph sz="half" idx="2"/>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9993A0F-5C2D-D4F2-6971-60DDB2E88A37}"/>
              </a:ext>
            </a:extLst>
          </p:cNvPr>
          <p:cNvSpPr>
            <a:spLocks noGrp="1"/>
          </p:cNvSpPr>
          <p:nvPr>
            <p:ph type="sldNum" sz="quarter" idx="12"/>
          </p:nvPr>
        </p:nvSpPr>
        <p:spPr/>
        <p:txBody>
          <a:bodyPr/>
          <a:lstStyle/>
          <a:p>
            <a:fld id="{01B9AD90-D8C5-42B1-AC8B-29A3D4B95D55}" type="slidenum">
              <a:rPr lang="en-US" smtClean="0"/>
              <a:t>‹#›</a:t>
            </a:fld>
            <a:endParaRPr lang="en-US"/>
          </a:p>
        </p:txBody>
      </p:sp>
      <p:sp>
        <p:nvSpPr>
          <p:cNvPr id="6" name="Title 1">
            <a:extLst>
              <a:ext uri="{FF2B5EF4-FFF2-40B4-BE49-F238E27FC236}">
                <a16:creationId xmlns:a16="http://schemas.microsoft.com/office/drawing/2014/main" id="{4B8849B8-70F2-6410-E8C7-78C93C8CD0B9}"/>
              </a:ext>
            </a:extLst>
          </p:cNvPr>
          <p:cNvSpPr>
            <a:spLocks noGrp="1"/>
          </p:cNvSpPr>
          <p:nvPr>
            <p:ph type="title"/>
          </p:nvPr>
        </p:nvSpPr>
        <p:spPr>
          <a:xfrm>
            <a:off x="507498" y="0"/>
            <a:ext cx="10515600" cy="1023890"/>
          </a:xfrm>
        </p:spPr>
        <p:txBody>
          <a:bodyPr>
            <a:normAutofit/>
          </a:bodyPr>
          <a:lstStyle>
            <a:lvl1pPr>
              <a:defRPr sz="3200" b="1">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13">
            <a:extLst>
              <a:ext uri="{FF2B5EF4-FFF2-40B4-BE49-F238E27FC236}">
                <a16:creationId xmlns:a16="http://schemas.microsoft.com/office/drawing/2014/main" id="{5477A30A-33B4-4A1B-2D98-CE7E8E711FAB}"/>
              </a:ext>
            </a:extLst>
          </p:cNvPr>
          <p:cNvSpPr>
            <a:spLocks noGrp="1"/>
          </p:cNvSpPr>
          <p:nvPr>
            <p:ph type="body" sz="quarter" idx="13"/>
          </p:nvPr>
        </p:nvSpPr>
        <p:spPr>
          <a:xfrm>
            <a:off x="507498" y="1023938"/>
            <a:ext cx="10516102" cy="531812"/>
          </a:xfrm>
        </p:spPr>
        <p:txBody>
          <a:bodyPr anchor="ctr">
            <a:normAutofit/>
          </a:bodyPr>
          <a:lstStyle>
            <a:lvl1pPr>
              <a:defRPr sz="2400">
                <a:latin typeface="Arial" panose="020B0604020202020204" pitchFamily="34" charset="0"/>
                <a:cs typeface="Arial" panose="020B0604020202020204" pitchFamily="34" charset="0"/>
              </a:defRPr>
            </a:lvl1pPr>
          </a:lstStyle>
          <a:p>
            <a:pPr lvl="0"/>
            <a:r>
              <a:rPr lang="en-US"/>
              <a:t>Click to edit Master text styles</a:t>
            </a:r>
          </a:p>
        </p:txBody>
      </p:sp>
      <p:sp>
        <p:nvSpPr>
          <p:cNvPr id="15" name="Content Placeholder 13">
            <a:extLst>
              <a:ext uri="{FF2B5EF4-FFF2-40B4-BE49-F238E27FC236}">
                <a16:creationId xmlns:a16="http://schemas.microsoft.com/office/drawing/2014/main" id="{FC60041B-739B-136F-D7B1-FB4472166A60}"/>
              </a:ext>
            </a:extLst>
          </p:cNvPr>
          <p:cNvSpPr>
            <a:spLocks noGrp="1"/>
          </p:cNvSpPr>
          <p:nvPr>
            <p:ph sz="quarter" idx="15" hasCustomPrompt="1"/>
          </p:nvPr>
        </p:nvSpPr>
        <p:spPr>
          <a:xfrm>
            <a:off x="0" y="6492875"/>
            <a:ext cx="2874963" cy="365125"/>
          </a:xfrm>
        </p:spPr>
        <p:txBody>
          <a:bodyPr anchor="ctr">
            <a:noAutofit/>
          </a:bodyPr>
          <a:lstStyle>
            <a:lvl5pPr algn="l">
              <a:defRPr sz="900">
                <a:solidFill>
                  <a:schemeClr val="bg1">
                    <a:lumMod val="50000"/>
                  </a:schemeClr>
                </a:solidFill>
              </a:defRPr>
            </a:lvl5pPr>
          </a:lstStyle>
          <a:p>
            <a:pPr lvl="4"/>
            <a:r>
              <a:rPr lang="en-US"/>
              <a:t>Source</a:t>
            </a:r>
          </a:p>
        </p:txBody>
      </p:sp>
      <p:pic>
        <p:nvPicPr>
          <p:cNvPr id="10" name="Picture 9" descr="A blue and white state with a white star&#10;&#10;Description automatically generated">
            <a:extLst>
              <a:ext uri="{FF2B5EF4-FFF2-40B4-BE49-F238E27FC236}">
                <a16:creationId xmlns:a16="http://schemas.microsoft.com/office/drawing/2014/main" id="{E407A05D-87AD-A392-3031-E05515221E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3142" y="286612"/>
            <a:ext cx="626719" cy="620396"/>
          </a:xfrm>
          <a:prstGeom prst="rect">
            <a:avLst/>
          </a:prstGeom>
        </p:spPr>
      </p:pic>
    </p:spTree>
    <p:extLst>
      <p:ext uri="{BB962C8B-B14F-4D97-AF65-F5344CB8AC3E}">
        <p14:creationId xmlns:p14="http://schemas.microsoft.com/office/powerpoint/2010/main" val="429270731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66EA9-8CA0-080E-64A5-DBC44B5BCB0A}"/>
              </a:ext>
            </a:extLst>
          </p:cNvPr>
          <p:cNvSpPr>
            <a:spLocks noGrp="1"/>
          </p:cNvSpPr>
          <p:nvPr>
            <p:ph type="title"/>
          </p:nvPr>
        </p:nvSpPr>
        <p:spPr>
          <a:xfrm>
            <a:off x="266700" y="365125"/>
            <a:ext cx="4114800" cy="1806575"/>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6" name="Rectangle 5">
            <a:extLst>
              <a:ext uri="{FF2B5EF4-FFF2-40B4-BE49-F238E27FC236}">
                <a16:creationId xmlns:a16="http://schemas.microsoft.com/office/drawing/2014/main" id="{C4AD61FD-56B5-2540-DD88-E2342E526A61}"/>
              </a:ext>
            </a:extLst>
          </p:cNvPr>
          <p:cNvSpPr/>
          <p:nvPr/>
        </p:nvSpPr>
        <p:spPr>
          <a:xfrm>
            <a:off x="4555671" y="0"/>
            <a:ext cx="763632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58312C99-4FB2-EEFF-2D17-14A7F54E9D47}"/>
              </a:ext>
            </a:extLst>
          </p:cNvPr>
          <p:cNvSpPr>
            <a:spLocks noGrp="1"/>
          </p:cNvSpPr>
          <p:nvPr>
            <p:ph sz="quarter" idx="13"/>
          </p:nvPr>
        </p:nvSpPr>
        <p:spPr>
          <a:xfrm>
            <a:off x="266700" y="2441575"/>
            <a:ext cx="4114800" cy="36401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4">
            <a:extLst>
              <a:ext uri="{FF2B5EF4-FFF2-40B4-BE49-F238E27FC236}">
                <a16:creationId xmlns:a16="http://schemas.microsoft.com/office/drawing/2014/main" id="{48D25DD4-F2AF-E7C3-E652-335AF2F8D7CB}"/>
              </a:ext>
            </a:extLst>
          </p:cNvPr>
          <p:cNvSpPr>
            <a:spLocks noGrp="1"/>
          </p:cNvSpPr>
          <p:nvPr>
            <p:ph type="sldNum" sz="quarter" idx="12"/>
          </p:nvPr>
        </p:nvSpPr>
        <p:spPr>
          <a:xfrm>
            <a:off x="9941875" y="6344330"/>
            <a:ext cx="1969807" cy="365125"/>
          </a:xfrm>
        </p:spPr>
        <p:txBody>
          <a:bodyPr/>
          <a:lstStyle>
            <a:lvl1pPr>
              <a:defRPr>
                <a:solidFill>
                  <a:schemeClr val="bg1"/>
                </a:solidFill>
              </a:defRPr>
            </a:lvl1pPr>
          </a:lstStyle>
          <a:p>
            <a:fld id="{6967C6AC-1FBE-422C-8DAC-79020C929FB4}" type="slidenum">
              <a:rPr lang="en-US" smtClean="0"/>
              <a:t>‹#›</a:t>
            </a:fld>
            <a:endParaRPr lang="en-US"/>
          </a:p>
        </p:txBody>
      </p:sp>
      <p:sp>
        <p:nvSpPr>
          <p:cNvPr id="12" name="Content Placeholder 11">
            <a:extLst>
              <a:ext uri="{FF2B5EF4-FFF2-40B4-BE49-F238E27FC236}">
                <a16:creationId xmlns:a16="http://schemas.microsoft.com/office/drawing/2014/main" id="{E3563381-989F-0D94-917D-5C392A7C15FC}"/>
              </a:ext>
            </a:extLst>
          </p:cNvPr>
          <p:cNvSpPr>
            <a:spLocks noGrp="1"/>
          </p:cNvSpPr>
          <p:nvPr>
            <p:ph sz="quarter" idx="14" hasCustomPrompt="1"/>
          </p:nvPr>
        </p:nvSpPr>
        <p:spPr>
          <a:xfrm>
            <a:off x="4822258" y="6347959"/>
            <a:ext cx="4839299" cy="365125"/>
          </a:xfrm>
        </p:spPr>
        <p:txBody>
          <a:bodyPr anchor="ctr">
            <a:normAutofit/>
          </a:bodyPr>
          <a:lstStyle>
            <a:lvl1pPr marL="0" indent="0">
              <a:buNone/>
              <a:defRPr sz="1100">
                <a:solidFill>
                  <a:schemeClr val="bg1"/>
                </a:solidFill>
                <a:latin typeface="Arial" panose="020B0604020202020204" pitchFamily="34" charset="0"/>
                <a:cs typeface="Arial" panose="020B0604020202020204" pitchFamily="34" charset="0"/>
              </a:defRPr>
            </a:lvl1pPr>
          </a:lstStyle>
          <a:p>
            <a:pPr lvl="0"/>
            <a:r>
              <a:rPr lang="en-US"/>
              <a:t>Source</a:t>
            </a:r>
          </a:p>
        </p:txBody>
      </p:sp>
      <p:pic>
        <p:nvPicPr>
          <p:cNvPr id="13" name="Picture 12" descr="A red and black screen&#10;&#10;Description automatically generated">
            <a:extLst>
              <a:ext uri="{FF2B5EF4-FFF2-40B4-BE49-F238E27FC236}">
                <a16:creationId xmlns:a16="http://schemas.microsoft.com/office/drawing/2014/main" id="{84D26C60-B76F-3F14-4DE3-7A71DF965D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 y="6236996"/>
            <a:ext cx="1371610" cy="587049"/>
          </a:xfrm>
          <a:prstGeom prst="rect">
            <a:avLst/>
          </a:prstGeom>
        </p:spPr>
      </p:pic>
    </p:spTree>
    <p:extLst>
      <p:ext uri="{BB962C8B-B14F-4D97-AF65-F5344CB8AC3E}">
        <p14:creationId xmlns:p14="http://schemas.microsoft.com/office/powerpoint/2010/main" val="306718723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For Map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C724566-1753-4CEC-8DDF-C39DF84D8BD0}"/>
              </a:ext>
            </a:extLst>
          </p:cNvPr>
          <p:cNvSpPr/>
          <p:nvPr/>
        </p:nvSpPr>
        <p:spPr>
          <a:xfrm>
            <a:off x="0" y="6385099"/>
            <a:ext cx="12192000" cy="47290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C520C1EA-09F2-620A-4BC4-23E0CDC1AF70}"/>
              </a:ext>
            </a:extLst>
          </p:cNvPr>
          <p:cNvSpPr>
            <a:spLocks noGrp="1"/>
          </p:cNvSpPr>
          <p:nvPr>
            <p:ph type="sldNum" sz="quarter" idx="12"/>
          </p:nvPr>
        </p:nvSpPr>
        <p:spPr>
          <a:xfrm>
            <a:off x="9878786" y="6481081"/>
            <a:ext cx="560614" cy="365125"/>
          </a:xfrm>
        </p:spPr>
        <p:txBody>
          <a:bodyPr/>
          <a:lstStyle/>
          <a:p>
            <a:fld id="{6967C6AC-1FBE-422C-8DAC-79020C929FB4}" type="slidenum">
              <a:rPr lang="en-US" smtClean="0"/>
              <a:t>‹#›</a:t>
            </a:fld>
            <a:endParaRPr lang="en-US"/>
          </a:p>
        </p:txBody>
      </p:sp>
      <p:pic>
        <p:nvPicPr>
          <p:cNvPr id="11" name="Picture 10" descr="A red and black screen&#10;&#10;Description automatically generated">
            <a:extLst>
              <a:ext uri="{FF2B5EF4-FFF2-40B4-BE49-F238E27FC236}">
                <a16:creationId xmlns:a16="http://schemas.microsoft.com/office/drawing/2014/main" id="{B5DE2CFD-369A-41C7-4BAC-78A5CF4DBF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06784" y="6391901"/>
            <a:ext cx="1104909" cy="472901"/>
          </a:xfrm>
          <a:prstGeom prst="rect">
            <a:avLst/>
          </a:prstGeom>
        </p:spPr>
      </p:pic>
      <p:sp>
        <p:nvSpPr>
          <p:cNvPr id="12" name="Title 11">
            <a:extLst>
              <a:ext uri="{FF2B5EF4-FFF2-40B4-BE49-F238E27FC236}">
                <a16:creationId xmlns:a16="http://schemas.microsoft.com/office/drawing/2014/main" id="{DB4A58DA-AC0A-5FCE-97CF-B97AF83D97E2}"/>
              </a:ext>
            </a:extLst>
          </p:cNvPr>
          <p:cNvSpPr>
            <a:spLocks noGrp="1"/>
          </p:cNvSpPr>
          <p:nvPr>
            <p:ph type="title"/>
          </p:nvPr>
        </p:nvSpPr>
        <p:spPr>
          <a:xfrm>
            <a:off x="425695" y="373639"/>
            <a:ext cx="3566641" cy="1928690"/>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16" name="Content Placeholder 11">
            <a:extLst>
              <a:ext uri="{FF2B5EF4-FFF2-40B4-BE49-F238E27FC236}">
                <a16:creationId xmlns:a16="http://schemas.microsoft.com/office/drawing/2014/main" id="{5D97DB4E-EF5B-C160-7B8F-0FF446FAE8E4}"/>
              </a:ext>
            </a:extLst>
          </p:cNvPr>
          <p:cNvSpPr>
            <a:spLocks noGrp="1"/>
          </p:cNvSpPr>
          <p:nvPr>
            <p:ph sz="quarter" idx="13" hasCustomPrompt="1"/>
          </p:nvPr>
        </p:nvSpPr>
        <p:spPr>
          <a:xfrm>
            <a:off x="209437" y="6481081"/>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141669028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80935520-79A1-69C1-3BEA-5B369ADB9C31}"/>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359A50C3-4F63-EF8E-54E9-F6148A274FA1}"/>
              </a:ext>
            </a:extLst>
          </p:cNvPr>
          <p:cNvSpPr>
            <a:spLocks noGrp="1"/>
          </p:cNvSpPr>
          <p:nvPr>
            <p:ph type="sldNum" sz="quarter" idx="12"/>
          </p:nvPr>
        </p:nvSpPr>
        <p:spPr>
          <a:xfrm>
            <a:off x="9878786" y="6356350"/>
            <a:ext cx="560614" cy="365125"/>
          </a:xfrm>
        </p:spPr>
        <p:txBody>
          <a:bodyPr/>
          <a:lstStyle/>
          <a:p>
            <a:fld id="{6967C6AC-1FBE-422C-8DAC-79020C929FB4}" type="slidenum">
              <a:rPr lang="en-US" smtClean="0"/>
              <a:t>‹#›</a:t>
            </a:fld>
            <a:endParaRPr lang="en-US"/>
          </a:p>
        </p:txBody>
      </p:sp>
      <p:pic>
        <p:nvPicPr>
          <p:cNvPr id="11" name="Picture 10" descr="A red and black screen&#10;&#10;Description automatically generated">
            <a:extLst>
              <a:ext uri="{FF2B5EF4-FFF2-40B4-BE49-F238E27FC236}">
                <a16:creationId xmlns:a16="http://schemas.microsoft.com/office/drawing/2014/main" id="{C1D34EB7-6398-82A1-2FD1-29144BC36B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3" name="Content Placeholder 11">
            <a:extLst>
              <a:ext uri="{FF2B5EF4-FFF2-40B4-BE49-F238E27FC236}">
                <a16:creationId xmlns:a16="http://schemas.microsoft.com/office/drawing/2014/main" id="{0EE4E234-E343-7B85-A51A-F699450EF5B2}"/>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1526856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10744200" y="6356350"/>
            <a:ext cx="609600" cy="365125"/>
          </a:xfrm>
        </p:spPr>
        <p:txBody>
          <a:bodyPr/>
          <a:lstStyle/>
          <a:p>
            <a:fld id="{6967C6AC-1FBE-422C-8DAC-79020C929FB4}" type="slidenum">
              <a:rPr lang="en-US" smtClean="0"/>
              <a:t>‹#›</a:t>
            </a:fld>
            <a:endParaRPr lang="en-US"/>
          </a:p>
        </p:txBody>
      </p:sp>
      <p:sp>
        <p:nvSpPr>
          <p:cNvPr id="8" name="Rectangle 7">
            <a:extLst>
              <a:ext uri="{FF2B5EF4-FFF2-40B4-BE49-F238E27FC236}">
                <a16:creationId xmlns:a16="http://schemas.microsoft.com/office/drawing/2014/main" id="{0A57CF5C-4452-6AF8-6C94-8AD3D6EBFAFB}"/>
              </a:ext>
            </a:extLst>
          </p:cNvPr>
          <p:cNvSpPr/>
          <p:nvPr/>
        </p:nvSpPr>
        <p:spPr>
          <a:xfrm rot="5400000">
            <a:off x="-3088482" y="3088481"/>
            <a:ext cx="6858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and white state with a white star&#10;&#10;Description automatically generated">
            <a:extLst>
              <a:ext uri="{FF2B5EF4-FFF2-40B4-BE49-F238E27FC236}">
                <a16:creationId xmlns:a16="http://schemas.microsoft.com/office/drawing/2014/main" id="{BCC0FCB2-D3C6-F9BC-68FD-3BEF37C327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779" y="6262434"/>
            <a:ext cx="463720" cy="459041"/>
          </a:xfrm>
          <a:prstGeom prst="rect">
            <a:avLst/>
          </a:prstGeom>
        </p:spPr>
      </p:pic>
      <p:sp>
        <p:nvSpPr>
          <p:cNvPr id="13" name="Content Placeholder 11">
            <a:extLst>
              <a:ext uri="{FF2B5EF4-FFF2-40B4-BE49-F238E27FC236}">
                <a16:creationId xmlns:a16="http://schemas.microsoft.com/office/drawing/2014/main" id="{F2527929-019A-1596-2A8C-8D1F60EF6B6D}"/>
              </a:ext>
            </a:extLst>
          </p:cNvPr>
          <p:cNvSpPr>
            <a:spLocks noGrp="1"/>
          </p:cNvSpPr>
          <p:nvPr>
            <p:ph sz="quarter" idx="13" hasCustomPrompt="1"/>
          </p:nvPr>
        </p:nvSpPr>
        <p:spPr>
          <a:xfrm>
            <a:off x="838200" y="6356350"/>
            <a:ext cx="8801100"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7876352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1_Picture with Caption">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10744200" y="6356350"/>
            <a:ext cx="609600" cy="365125"/>
          </a:xfrm>
        </p:spPr>
        <p:txBody>
          <a:bodyPr/>
          <a:lstStyle/>
          <a:p>
            <a:fld id="{6967C6AC-1FBE-422C-8DAC-79020C929FB4}" type="slidenum">
              <a:rPr lang="en-US" smtClean="0"/>
              <a:t>‹#›</a:t>
            </a:fld>
            <a:endParaRPr lang="en-US"/>
          </a:p>
        </p:txBody>
      </p:sp>
      <p:sp>
        <p:nvSpPr>
          <p:cNvPr id="8" name="Rectangle 7">
            <a:extLst>
              <a:ext uri="{FF2B5EF4-FFF2-40B4-BE49-F238E27FC236}">
                <a16:creationId xmlns:a16="http://schemas.microsoft.com/office/drawing/2014/main" id="{0A57CF5C-4452-6AF8-6C94-8AD3D6EBFAFB}"/>
              </a:ext>
            </a:extLst>
          </p:cNvPr>
          <p:cNvSpPr/>
          <p:nvPr/>
        </p:nvSpPr>
        <p:spPr>
          <a:xfrm rot="5400000">
            <a:off x="-3088482" y="3088481"/>
            <a:ext cx="6858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and white state with a white star&#10;&#10;Description automatically generated">
            <a:extLst>
              <a:ext uri="{FF2B5EF4-FFF2-40B4-BE49-F238E27FC236}">
                <a16:creationId xmlns:a16="http://schemas.microsoft.com/office/drawing/2014/main" id="{BCC0FCB2-D3C6-F9BC-68FD-3BEF37C327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779" y="6262434"/>
            <a:ext cx="463720" cy="459041"/>
          </a:xfrm>
          <a:prstGeom prst="rect">
            <a:avLst/>
          </a:prstGeom>
        </p:spPr>
      </p:pic>
      <p:sp>
        <p:nvSpPr>
          <p:cNvPr id="5" name="Title 11">
            <a:extLst>
              <a:ext uri="{FF2B5EF4-FFF2-40B4-BE49-F238E27FC236}">
                <a16:creationId xmlns:a16="http://schemas.microsoft.com/office/drawing/2014/main" id="{5AB8A1DC-F078-2227-C29D-0291078E11C2}"/>
              </a:ext>
            </a:extLst>
          </p:cNvPr>
          <p:cNvSpPr>
            <a:spLocks noGrp="1"/>
          </p:cNvSpPr>
          <p:nvPr>
            <p:ph type="title"/>
          </p:nvPr>
        </p:nvSpPr>
        <p:spPr>
          <a:xfrm>
            <a:off x="838200" y="373639"/>
            <a:ext cx="3566641" cy="1928690"/>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9" name="Content Placeholder 11">
            <a:extLst>
              <a:ext uri="{FF2B5EF4-FFF2-40B4-BE49-F238E27FC236}">
                <a16:creationId xmlns:a16="http://schemas.microsoft.com/office/drawing/2014/main" id="{325A7D1F-39E9-331D-D2D0-F784552D5182}"/>
              </a:ext>
            </a:extLst>
          </p:cNvPr>
          <p:cNvSpPr>
            <a:spLocks noGrp="1"/>
          </p:cNvSpPr>
          <p:nvPr>
            <p:ph sz="quarter" idx="13" hasCustomPrompt="1"/>
          </p:nvPr>
        </p:nvSpPr>
        <p:spPr>
          <a:xfrm>
            <a:off x="838200" y="6356350"/>
            <a:ext cx="8801100"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114167445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2_Picture with Caption">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10744200" y="6356350"/>
            <a:ext cx="609600" cy="365125"/>
          </a:xfrm>
        </p:spPr>
        <p:txBody>
          <a:bodyPr/>
          <a:lstStyle/>
          <a:p>
            <a:fld id="{6967C6AC-1FBE-422C-8DAC-79020C929FB4}" type="slidenum">
              <a:rPr lang="en-US" smtClean="0"/>
              <a:t>‹#›</a:t>
            </a:fld>
            <a:endParaRPr lang="en-US"/>
          </a:p>
        </p:txBody>
      </p:sp>
      <p:sp>
        <p:nvSpPr>
          <p:cNvPr id="8" name="Rectangle 7">
            <a:extLst>
              <a:ext uri="{FF2B5EF4-FFF2-40B4-BE49-F238E27FC236}">
                <a16:creationId xmlns:a16="http://schemas.microsoft.com/office/drawing/2014/main" id="{0A57CF5C-4452-6AF8-6C94-8AD3D6EBFAFB}"/>
              </a:ext>
            </a:extLst>
          </p:cNvPr>
          <p:cNvSpPr/>
          <p:nvPr/>
        </p:nvSpPr>
        <p:spPr>
          <a:xfrm rot="5400000">
            <a:off x="-3088482" y="3088481"/>
            <a:ext cx="6858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and white state with a white star&#10;&#10;Description automatically generated">
            <a:extLst>
              <a:ext uri="{FF2B5EF4-FFF2-40B4-BE49-F238E27FC236}">
                <a16:creationId xmlns:a16="http://schemas.microsoft.com/office/drawing/2014/main" id="{BCC0FCB2-D3C6-F9BC-68FD-3BEF37C327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779" y="6262434"/>
            <a:ext cx="463720" cy="459041"/>
          </a:xfrm>
          <a:prstGeom prst="rect">
            <a:avLst/>
          </a:prstGeom>
        </p:spPr>
      </p:pic>
      <p:sp>
        <p:nvSpPr>
          <p:cNvPr id="4" name="Content Placeholder 11">
            <a:extLst>
              <a:ext uri="{FF2B5EF4-FFF2-40B4-BE49-F238E27FC236}">
                <a16:creationId xmlns:a16="http://schemas.microsoft.com/office/drawing/2014/main" id="{FEBF9598-C2B1-FEAD-26CF-12F15B905DBF}"/>
              </a:ext>
            </a:extLst>
          </p:cNvPr>
          <p:cNvSpPr>
            <a:spLocks noGrp="1"/>
          </p:cNvSpPr>
          <p:nvPr>
            <p:ph sz="quarter" idx="14" hasCustomPrompt="1"/>
          </p:nvPr>
        </p:nvSpPr>
        <p:spPr>
          <a:xfrm>
            <a:off x="838198" y="6356350"/>
            <a:ext cx="8801101"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3" name="Title 1">
            <a:extLst>
              <a:ext uri="{FF2B5EF4-FFF2-40B4-BE49-F238E27FC236}">
                <a16:creationId xmlns:a16="http://schemas.microsoft.com/office/drawing/2014/main" id="{E9F42ECA-F0DD-A56E-1D82-1E89CE376A40}"/>
              </a:ext>
            </a:extLst>
          </p:cNvPr>
          <p:cNvSpPr>
            <a:spLocks noGrp="1"/>
          </p:cNvSpPr>
          <p:nvPr>
            <p:ph type="title"/>
          </p:nvPr>
        </p:nvSpPr>
        <p:spPr>
          <a:xfrm>
            <a:off x="681036" y="129851"/>
            <a:ext cx="11510963" cy="1061357"/>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14154952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3_Picture with Caption">
    <p:spTree>
      <p:nvGrpSpPr>
        <p:cNvPr id="1" name=""/>
        <p:cNvGrpSpPr/>
        <p:nvPr/>
      </p:nvGrpSpPr>
      <p:grpSpPr>
        <a:xfrm>
          <a:off x="0" y="0"/>
          <a:ext cx="0" cy="0"/>
          <a:chOff x="0" y="0"/>
          <a:chExt cx="0" cy="0"/>
        </a:xfrm>
      </p:grpSpPr>
      <p:pic>
        <p:nvPicPr>
          <p:cNvPr id="3" name="Picture 2" descr="A white background with black and white clouds&#10;&#10;Description automatically generated">
            <a:extLst>
              <a:ext uri="{FF2B5EF4-FFF2-40B4-BE49-F238E27FC236}">
                <a16:creationId xmlns:a16="http://schemas.microsoft.com/office/drawing/2014/main" id="{D75C156D-F010-83D1-6FBC-93B636E4B6E6}"/>
              </a:ext>
            </a:extLst>
          </p:cNvPr>
          <p:cNvPicPr>
            <a:picLocks noChangeAspect="1"/>
          </p:cNvPicPr>
          <p:nvPr/>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pic>
        <p:nvPicPr>
          <p:cNvPr id="4" name="Picture 3" descr="A black and white globe with a cursor&#10;&#10;Description automatically generated with low confidence">
            <a:extLst>
              <a:ext uri="{FF2B5EF4-FFF2-40B4-BE49-F238E27FC236}">
                <a16:creationId xmlns:a16="http://schemas.microsoft.com/office/drawing/2014/main" id="{AD82B877-2B6A-11F3-2186-BF3CB53A78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1351" y="3233228"/>
            <a:ext cx="419100" cy="419100"/>
          </a:xfrm>
          <a:prstGeom prst="rect">
            <a:avLst/>
          </a:prstGeom>
        </p:spPr>
      </p:pic>
      <p:pic>
        <p:nvPicPr>
          <p:cNvPr id="5" name="Picture 4" descr="A black and white envelope&#10;&#10;Description automatically generated">
            <a:extLst>
              <a:ext uri="{FF2B5EF4-FFF2-40B4-BE49-F238E27FC236}">
                <a16:creationId xmlns:a16="http://schemas.microsoft.com/office/drawing/2014/main" id="{557DB40C-0F27-46F1-4011-9AA0FD738B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0114" y="2593974"/>
            <a:ext cx="596900" cy="596900"/>
          </a:xfrm>
          <a:prstGeom prst="rect">
            <a:avLst/>
          </a:prstGeom>
        </p:spPr>
      </p:pic>
      <p:pic>
        <p:nvPicPr>
          <p:cNvPr id="6" name="Picture 5" descr="A black telephone symbol&#10;&#10;Description automatically generated">
            <a:extLst>
              <a:ext uri="{FF2B5EF4-FFF2-40B4-BE49-F238E27FC236}">
                <a16:creationId xmlns:a16="http://schemas.microsoft.com/office/drawing/2014/main" id="{D5B65DF5-FF5A-39EA-AE15-3E3971A8A6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81239" y="2168709"/>
            <a:ext cx="374650" cy="374650"/>
          </a:xfrm>
          <a:prstGeom prst="rect">
            <a:avLst/>
          </a:prstGeom>
        </p:spPr>
      </p:pic>
      <p:sp>
        <p:nvSpPr>
          <p:cNvPr id="9" name="Content Placeholder 3">
            <a:extLst>
              <a:ext uri="{FF2B5EF4-FFF2-40B4-BE49-F238E27FC236}">
                <a16:creationId xmlns:a16="http://schemas.microsoft.com/office/drawing/2014/main" id="{EAE38295-8C89-D221-EB72-E92663C2E5C5}"/>
              </a:ext>
            </a:extLst>
          </p:cNvPr>
          <p:cNvSpPr>
            <a:spLocks noGrp="1"/>
          </p:cNvSpPr>
          <p:nvPr>
            <p:ph sz="half" idx="2"/>
          </p:nvPr>
        </p:nvSpPr>
        <p:spPr>
          <a:xfrm>
            <a:off x="1963234" y="2168710"/>
            <a:ext cx="4333292" cy="374650"/>
          </a:xfrm>
        </p:spPr>
        <p:txBody>
          <a:bodyPr anchor="ctr">
            <a:normAutofit/>
          </a:bodyPr>
          <a:lstStyle>
            <a:lvl1pPr marL="0" indent="0">
              <a:buNone/>
              <a:defRPr sz="1600">
                <a:latin typeface="Arial" panose="020B0604020202020204" pitchFamily="34" charset="0"/>
                <a:cs typeface="Arial" panose="020B0604020202020204" pitchFamily="34" charset="0"/>
              </a:defRPr>
            </a:lvl1pPr>
            <a:lvl2pPr marL="457200" indent="0">
              <a:buNone/>
              <a:defRPr/>
            </a:lvl2pPr>
            <a:lvl5pPr>
              <a:defRPr/>
            </a:lvl5pPr>
          </a:lstStyle>
          <a:p>
            <a:pPr lvl="0"/>
            <a:r>
              <a:rPr lang="en-US"/>
              <a:t>Click to edit Master text styles</a:t>
            </a:r>
          </a:p>
        </p:txBody>
      </p:sp>
      <p:sp>
        <p:nvSpPr>
          <p:cNvPr id="12" name="Content Placeholder 3">
            <a:extLst>
              <a:ext uri="{FF2B5EF4-FFF2-40B4-BE49-F238E27FC236}">
                <a16:creationId xmlns:a16="http://schemas.microsoft.com/office/drawing/2014/main" id="{A64E67F4-8BE4-1B8F-675A-F20D8FB431FB}"/>
              </a:ext>
            </a:extLst>
          </p:cNvPr>
          <p:cNvSpPr>
            <a:spLocks noGrp="1"/>
          </p:cNvSpPr>
          <p:nvPr>
            <p:ph sz="half" idx="10"/>
          </p:nvPr>
        </p:nvSpPr>
        <p:spPr>
          <a:xfrm>
            <a:off x="1963234" y="2705099"/>
            <a:ext cx="4333292" cy="374650"/>
          </a:xfrm>
        </p:spPr>
        <p:txBody>
          <a:bodyPr anchor="ctr">
            <a:normAutofit/>
          </a:bodyPr>
          <a:lstStyle>
            <a:lvl1pPr marL="0" indent="0">
              <a:buNone/>
              <a:defRPr sz="1600">
                <a:latin typeface="Arial" panose="020B0604020202020204" pitchFamily="34" charset="0"/>
                <a:cs typeface="Arial" panose="020B0604020202020204" pitchFamily="34" charset="0"/>
              </a:defRPr>
            </a:lvl1pPr>
            <a:lvl2pPr marL="457200" indent="0">
              <a:buNone/>
              <a:defRPr/>
            </a:lvl2pPr>
            <a:lvl5pPr>
              <a:defRPr/>
            </a:lvl5pPr>
          </a:lstStyle>
          <a:p>
            <a:pPr lvl="0"/>
            <a:r>
              <a:rPr lang="en-US"/>
              <a:t>Click to edit Master text styles</a:t>
            </a:r>
          </a:p>
        </p:txBody>
      </p:sp>
      <p:sp>
        <p:nvSpPr>
          <p:cNvPr id="13" name="Content Placeholder 3">
            <a:extLst>
              <a:ext uri="{FF2B5EF4-FFF2-40B4-BE49-F238E27FC236}">
                <a16:creationId xmlns:a16="http://schemas.microsoft.com/office/drawing/2014/main" id="{7B9FAA3E-8D4C-ACD5-DB17-1DD5DCE5ED24}"/>
              </a:ext>
            </a:extLst>
          </p:cNvPr>
          <p:cNvSpPr>
            <a:spLocks noGrp="1"/>
          </p:cNvSpPr>
          <p:nvPr>
            <p:ph sz="half" idx="11"/>
          </p:nvPr>
        </p:nvSpPr>
        <p:spPr>
          <a:xfrm>
            <a:off x="1963234" y="3242274"/>
            <a:ext cx="4333292" cy="374650"/>
          </a:xfrm>
        </p:spPr>
        <p:txBody>
          <a:bodyPr anchor="ctr">
            <a:normAutofit/>
          </a:bodyPr>
          <a:lstStyle>
            <a:lvl1pPr marL="0" indent="0">
              <a:buNone/>
              <a:defRPr sz="1600">
                <a:latin typeface="Arial" panose="020B0604020202020204" pitchFamily="34" charset="0"/>
                <a:cs typeface="Arial" panose="020B0604020202020204" pitchFamily="34" charset="0"/>
              </a:defRPr>
            </a:lvl1pPr>
            <a:lvl2pPr marL="457200" indent="0">
              <a:buNone/>
              <a:defRPr/>
            </a:lvl2pPr>
            <a:lvl5pPr>
              <a:defRPr/>
            </a:lvl5pPr>
          </a:lstStyle>
          <a:p>
            <a:pPr lvl="0"/>
            <a:r>
              <a:rPr lang="en-US"/>
              <a:t>Click to edit Master text styles</a:t>
            </a:r>
          </a:p>
        </p:txBody>
      </p:sp>
      <p:sp>
        <p:nvSpPr>
          <p:cNvPr id="14" name="Text Placeholder 25">
            <a:extLst>
              <a:ext uri="{FF2B5EF4-FFF2-40B4-BE49-F238E27FC236}">
                <a16:creationId xmlns:a16="http://schemas.microsoft.com/office/drawing/2014/main" id="{DF46734D-AD62-AD5E-08C7-78B15A626C3D}"/>
              </a:ext>
            </a:extLst>
          </p:cNvPr>
          <p:cNvSpPr>
            <a:spLocks noGrp="1"/>
          </p:cNvSpPr>
          <p:nvPr>
            <p:ph type="body" sz="quarter" idx="13"/>
          </p:nvPr>
        </p:nvSpPr>
        <p:spPr>
          <a:xfrm>
            <a:off x="1481138" y="1355725"/>
            <a:ext cx="7385276" cy="596900"/>
          </a:xfrm>
        </p:spPr>
        <p:txBody>
          <a:bodyPr anchor="ctr"/>
          <a:lstStyle>
            <a:lvl1pPr marL="0" indent="0">
              <a:buNone/>
              <a:defRPr b="1">
                <a:latin typeface="Arial" panose="020B0604020202020204" pitchFamily="34" charset="0"/>
                <a:cs typeface="Arial" panose="020B0604020202020204" pitchFamily="34" charset="0"/>
              </a:defRPr>
            </a:lvl1pPr>
          </a:lstStyle>
          <a:p>
            <a:pPr lvl="0"/>
            <a:r>
              <a:rPr lang="en-US"/>
              <a:t>Click to edit Master text styles</a:t>
            </a:r>
          </a:p>
        </p:txBody>
      </p:sp>
      <p:pic>
        <p:nvPicPr>
          <p:cNvPr id="15" name="Picture 14" descr="A red and black screen&#10;&#10;Description automatically generated">
            <a:extLst>
              <a:ext uri="{FF2B5EF4-FFF2-40B4-BE49-F238E27FC236}">
                <a16:creationId xmlns:a16="http://schemas.microsoft.com/office/drawing/2014/main" id="{C6D746BF-81D3-D97B-FC0F-0C22417847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61351" y="4288276"/>
            <a:ext cx="2836447" cy="1213999"/>
          </a:xfrm>
          <a:prstGeom prst="rect">
            <a:avLst/>
          </a:prstGeom>
        </p:spPr>
      </p:pic>
    </p:spTree>
    <p:extLst>
      <p:ext uri="{BB962C8B-B14F-4D97-AF65-F5344CB8AC3E}">
        <p14:creationId xmlns:p14="http://schemas.microsoft.com/office/powerpoint/2010/main" val="42147957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cSld name="2_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19993A0F-5C2D-D4F2-6971-60DDB2E88A37}"/>
              </a:ext>
            </a:extLst>
          </p:cNvPr>
          <p:cNvSpPr>
            <a:spLocks noGrp="1"/>
          </p:cNvSpPr>
          <p:nvPr>
            <p:ph type="sldNum" sz="quarter" idx="12"/>
          </p:nvPr>
        </p:nvSpPr>
        <p:spPr/>
        <p:txBody>
          <a:bodyPr/>
          <a:lstStyle/>
          <a:p>
            <a:fld id="{6967C6AC-1FBE-422C-8DAC-79020C929FB4}" type="slidenum">
              <a:rPr lang="en-US" smtClean="0"/>
              <a:t>‹#›</a:t>
            </a:fld>
            <a:endParaRPr lang="en-US"/>
          </a:p>
        </p:txBody>
      </p:sp>
      <p:pic>
        <p:nvPicPr>
          <p:cNvPr id="5" name="Picture 4" descr="A blue and white state with a white star&#10;&#10;Description automatically generated">
            <a:extLst>
              <a:ext uri="{FF2B5EF4-FFF2-40B4-BE49-F238E27FC236}">
                <a16:creationId xmlns:a16="http://schemas.microsoft.com/office/drawing/2014/main" id="{550681BA-BDB8-CDB7-F5A9-A86274AA2D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33142" y="286612"/>
            <a:ext cx="626719" cy="620396"/>
          </a:xfrm>
          <a:prstGeom prst="rect">
            <a:avLst/>
          </a:prstGeom>
        </p:spPr>
      </p:pic>
      <p:sp>
        <p:nvSpPr>
          <p:cNvPr id="6" name="Content Placeholder 13">
            <a:extLst>
              <a:ext uri="{FF2B5EF4-FFF2-40B4-BE49-F238E27FC236}">
                <a16:creationId xmlns:a16="http://schemas.microsoft.com/office/drawing/2014/main" id="{0C3EFB34-9902-9438-496E-AE03717414E0}"/>
              </a:ext>
            </a:extLst>
          </p:cNvPr>
          <p:cNvSpPr>
            <a:spLocks noGrp="1"/>
          </p:cNvSpPr>
          <p:nvPr>
            <p:ph sz="quarter" idx="15" hasCustomPrompt="1"/>
          </p:nvPr>
        </p:nvSpPr>
        <p:spPr>
          <a:xfrm>
            <a:off x="0" y="6492875"/>
            <a:ext cx="2874963" cy="365125"/>
          </a:xfrm>
        </p:spPr>
        <p:txBody>
          <a:bodyPr anchor="ctr">
            <a:noAutofit/>
          </a:bodyPr>
          <a:lstStyle>
            <a:lvl5pPr algn="l">
              <a:defRPr sz="900">
                <a:solidFill>
                  <a:schemeClr val="bg1">
                    <a:lumMod val="50000"/>
                  </a:schemeClr>
                </a:solidFill>
              </a:defRPr>
            </a:lvl5pPr>
          </a:lstStyle>
          <a:p>
            <a:pPr lvl="4"/>
            <a:r>
              <a:rPr lang="en-US"/>
              <a:t>Source</a:t>
            </a:r>
          </a:p>
        </p:txBody>
      </p:sp>
    </p:spTree>
    <p:extLst>
      <p:ext uri="{BB962C8B-B14F-4D97-AF65-F5344CB8AC3E}">
        <p14:creationId xmlns:p14="http://schemas.microsoft.com/office/powerpoint/2010/main" val="103193020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5A46F-3409-40F2-B229-4659448F5036}"/>
              </a:ext>
            </a:extLst>
          </p:cNvPr>
          <p:cNvSpPr>
            <a:spLocks noGrp="1"/>
          </p:cNvSpPr>
          <p:nvPr>
            <p:ph type="title"/>
          </p:nvPr>
        </p:nvSpPr>
        <p:spPr/>
        <p:txBody>
          <a:bodyPr>
            <a:normAutofit/>
          </a:bodyPr>
          <a:lstStyle>
            <a:lvl1pPr>
              <a:defRPr sz="3200">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0E031F0B-DCBF-412D-9CFA-A69776C174D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7506BC-84A2-419B-8D8B-8577D63B2CCA}"/>
              </a:ext>
            </a:extLst>
          </p:cNvPr>
          <p:cNvSpPr>
            <a:spLocks noGrp="1"/>
          </p:cNvSpPr>
          <p:nvPr>
            <p:ph type="dt" sz="half" idx="10"/>
          </p:nvPr>
        </p:nvSpPr>
        <p:spPr>
          <a:xfrm>
            <a:off x="183439" y="6311900"/>
            <a:ext cx="2743200" cy="365125"/>
          </a:xfrm>
        </p:spPr>
        <p:txBody>
          <a:bodyPr/>
          <a:lstStyle/>
          <a:p>
            <a:fld id="{2BA41D99-E1C2-45DE-9256-3313297A1320}" type="datetimeFigureOut">
              <a:rPr lang="en-US" smtClean="0"/>
              <a:t>8/10/2026</a:t>
            </a:fld>
            <a:endParaRPr lang="en-US"/>
          </a:p>
        </p:txBody>
      </p:sp>
    </p:spTree>
    <p:extLst>
      <p:ext uri="{BB962C8B-B14F-4D97-AF65-F5344CB8AC3E}">
        <p14:creationId xmlns:p14="http://schemas.microsoft.com/office/powerpoint/2010/main" val="249441670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42B22B-7FA6-02EF-F489-E88C9EFAC1D1}"/>
              </a:ext>
            </a:extLst>
          </p:cNvPr>
          <p:cNvSpPr/>
          <p:nvPr userDrawn="1"/>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838200" y="1443491"/>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9878786" y="6356350"/>
            <a:ext cx="560614" cy="365125"/>
          </a:xfrm>
        </p:spPr>
        <p:txBody>
          <a:bodyPr/>
          <a:lstStyle/>
          <a:p>
            <a:fld id="{AB041240-ECAE-4494-9DAC-38E9F7D3A8CC}" type="slidenum">
              <a:rPr lang="en-US" smtClean="0"/>
              <a:t>‹#›</a:t>
            </a:fld>
            <a:endParaRPr lang="en-US"/>
          </a:p>
        </p:txBody>
      </p:sp>
      <p:pic>
        <p:nvPicPr>
          <p:cNvPr id="8" name="Picture 7" descr="A red and black screen&#10;&#10;Description automatically generated">
            <a:extLst>
              <a:ext uri="{FF2B5EF4-FFF2-40B4-BE49-F238E27FC236}">
                <a16:creationId xmlns:a16="http://schemas.microsoft.com/office/drawing/2014/main" id="{880FC582-497B-8291-A236-D3CD437D19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16CEB89A-E86D-35BB-A592-9C7EBF45498B}"/>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4" name="Title 1">
            <a:extLst>
              <a:ext uri="{FF2B5EF4-FFF2-40B4-BE49-F238E27FC236}">
                <a16:creationId xmlns:a16="http://schemas.microsoft.com/office/drawing/2014/main" id="{CBE584E1-9151-7696-4240-8BFFC763D42C}"/>
              </a:ext>
            </a:extLst>
          </p:cNvPr>
          <p:cNvSpPr>
            <a:spLocks noGrp="1"/>
          </p:cNvSpPr>
          <p:nvPr>
            <p:ph type="title"/>
          </p:nvPr>
        </p:nvSpPr>
        <p:spPr>
          <a:xfrm>
            <a:off x="0" y="101600"/>
            <a:ext cx="12192000" cy="99515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42818789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pic>
        <p:nvPicPr>
          <p:cNvPr id="10" name="Picture 9" descr="A white background with black and white clouds&#10;&#10;Description automatically generated">
            <a:extLst>
              <a:ext uri="{FF2B5EF4-FFF2-40B4-BE49-F238E27FC236}">
                <a16:creationId xmlns:a16="http://schemas.microsoft.com/office/drawing/2014/main" id="{475D6040-F9CF-B0FA-EE89-BAC91CBEFB04}"/>
              </a:ext>
            </a:extLst>
          </p:cNvPr>
          <p:cNvPicPr>
            <a:picLocks noChangeAspect="1"/>
          </p:cNvPicPr>
          <p:nvPr/>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pic>
        <p:nvPicPr>
          <p:cNvPr id="15" name="Picture 14" descr="A black and white globe with a cursor&#10;&#10;Description automatically generated with low confidence">
            <a:extLst>
              <a:ext uri="{FF2B5EF4-FFF2-40B4-BE49-F238E27FC236}">
                <a16:creationId xmlns:a16="http://schemas.microsoft.com/office/drawing/2014/main" id="{06D8B840-A529-1036-1D0A-4D28352B8A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1351" y="3233228"/>
            <a:ext cx="419100" cy="419100"/>
          </a:xfrm>
          <a:prstGeom prst="rect">
            <a:avLst/>
          </a:prstGeom>
        </p:spPr>
      </p:pic>
      <p:pic>
        <p:nvPicPr>
          <p:cNvPr id="17" name="Picture 16" descr="A black and white envelope&#10;&#10;Description automatically generated">
            <a:extLst>
              <a:ext uri="{FF2B5EF4-FFF2-40B4-BE49-F238E27FC236}">
                <a16:creationId xmlns:a16="http://schemas.microsoft.com/office/drawing/2014/main" id="{3291F527-C480-CC96-1AC4-BA021DF655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0114" y="2593974"/>
            <a:ext cx="596900" cy="596900"/>
          </a:xfrm>
          <a:prstGeom prst="rect">
            <a:avLst/>
          </a:prstGeom>
        </p:spPr>
      </p:pic>
      <p:pic>
        <p:nvPicPr>
          <p:cNvPr id="18" name="Picture 17" descr="A black telephone symbol&#10;&#10;Description automatically generated">
            <a:extLst>
              <a:ext uri="{FF2B5EF4-FFF2-40B4-BE49-F238E27FC236}">
                <a16:creationId xmlns:a16="http://schemas.microsoft.com/office/drawing/2014/main" id="{418C5197-A32A-3437-4BB9-18AEC2E956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81239" y="2168709"/>
            <a:ext cx="374650" cy="374650"/>
          </a:xfrm>
          <a:prstGeom prst="rect">
            <a:avLst/>
          </a:prstGeom>
        </p:spPr>
      </p:pic>
      <p:sp>
        <p:nvSpPr>
          <p:cNvPr id="20" name="Content Placeholder 3">
            <a:extLst>
              <a:ext uri="{FF2B5EF4-FFF2-40B4-BE49-F238E27FC236}">
                <a16:creationId xmlns:a16="http://schemas.microsoft.com/office/drawing/2014/main" id="{0DC194AB-2739-39F5-9DA8-C368E13F1151}"/>
              </a:ext>
            </a:extLst>
          </p:cNvPr>
          <p:cNvSpPr>
            <a:spLocks noGrp="1"/>
          </p:cNvSpPr>
          <p:nvPr>
            <p:ph sz="half" idx="2"/>
          </p:nvPr>
        </p:nvSpPr>
        <p:spPr>
          <a:xfrm>
            <a:off x="1963234" y="2168710"/>
            <a:ext cx="4333292" cy="374650"/>
          </a:xfrm>
        </p:spPr>
        <p:txBody>
          <a:bodyPr>
            <a:normAutofit/>
          </a:bodyPr>
          <a:lstStyle>
            <a:lvl1pPr marL="0" indent="0">
              <a:buNone/>
              <a:defRPr sz="2400">
                <a:latin typeface="Source Sans Pro" panose="020B0503030403020204" pitchFamily="34" charset="0"/>
              </a:defRPr>
            </a:lvl1pPr>
            <a:lvl2pPr marL="457200" indent="0">
              <a:buNone/>
              <a:defRPr/>
            </a:lvl2pPr>
            <a:lvl5pPr>
              <a:defRPr/>
            </a:lvl5pPr>
          </a:lstStyle>
          <a:p>
            <a:pPr lvl="0"/>
            <a:r>
              <a:rPr lang="en-US"/>
              <a:t>Click to edit Master text styles</a:t>
            </a:r>
          </a:p>
        </p:txBody>
      </p:sp>
      <p:sp>
        <p:nvSpPr>
          <p:cNvPr id="21" name="Content Placeholder 3">
            <a:extLst>
              <a:ext uri="{FF2B5EF4-FFF2-40B4-BE49-F238E27FC236}">
                <a16:creationId xmlns:a16="http://schemas.microsoft.com/office/drawing/2014/main" id="{1F024F5F-129B-2E68-AC19-164DD4830118}"/>
              </a:ext>
            </a:extLst>
          </p:cNvPr>
          <p:cNvSpPr>
            <a:spLocks noGrp="1"/>
          </p:cNvSpPr>
          <p:nvPr>
            <p:ph sz="half" idx="10"/>
          </p:nvPr>
        </p:nvSpPr>
        <p:spPr>
          <a:xfrm>
            <a:off x="1963234" y="2705099"/>
            <a:ext cx="4333292" cy="374650"/>
          </a:xfrm>
        </p:spPr>
        <p:txBody>
          <a:bodyPr>
            <a:normAutofit/>
          </a:bodyPr>
          <a:lstStyle>
            <a:lvl1pPr marL="0" indent="0">
              <a:buNone/>
              <a:defRPr sz="2400">
                <a:latin typeface="Source Sans Pro" panose="020B0503030403020204" pitchFamily="34" charset="0"/>
              </a:defRPr>
            </a:lvl1pPr>
            <a:lvl2pPr marL="457200" indent="0">
              <a:buNone/>
              <a:defRPr/>
            </a:lvl2pPr>
            <a:lvl5pPr>
              <a:defRPr/>
            </a:lvl5pPr>
          </a:lstStyle>
          <a:p>
            <a:pPr lvl="0"/>
            <a:r>
              <a:rPr lang="en-US"/>
              <a:t>Click to edit Master text styles</a:t>
            </a:r>
          </a:p>
        </p:txBody>
      </p:sp>
      <p:sp>
        <p:nvSpPr>
          <p:cNvPr id="22" name="Content Placeholder 3">
            <a:extLst>
              <a:ext uri="{FF2B5EF4-FFF2-40B4-BE49-F238E27FC236}">
                <a16:creationId xmlns:a16="http://schemas.microsoft.com/office/drawing/2014/main" id="{CDF2EC5E-A78A-5DCE-F5F0-5DB90F182E17}"/>
              </a:ext>
            </a:extLst>
          </p:cNvPr>
          <p:cNvSpPr>
            <a:spLocks noGrp="1"/>
          </p:cNvSpPr>
          <p:nvPr>
            <p:ph sz="half" idx="11"/>
          </p:nvPr>
        </p:nvSpPr>
        <p:spPr>
          <a:xfrm>
            <a:off x="1963234" y="3242274"/>
            <a:ext cx="4333292" cy="374650"/>
          </a:xfrm>
        </p:spPr>
        <p:txBody>
          <a:bodyPr>
            <a:normAutofit/>
          </a:bodyPr>
          <a:lstStyle>
            <a:lvl1pPr marL="0" indent="0">
              <a:buNone/>
              <a:defRPr sz="2400">
                <a:latin typeface="Source Sans Pro" panose="020B0503030403020204" pitchFamily="34" charset="0"/>
              </a:defRPr>
            </a:lvl1pPr>
            <a:lvl2pPr marL="457200" indent="0">
              <a:buNone/>
              <a:defRPr/>
            </a:lvl2pPr>
            <a:lvl5pPr>
              <a:defRPr/>
            </a:lvl5pPr>
          </a:lstStyle>
          <a:p>
            <a:pPr lvl="0"/>
            <a:r>
              <a:rPr lang="en-US"/>
              <a:t>Click to edit Master text styles</a:t>
            </a:r>
          </a:p>
        </p:txBody>
      </p:sp>
      <p:sp>
        <p:nvSpPr>
          <p:cNvPr id="26" name="Text Placeholder 25">
            <a:extLst>
              <a:ext uri="{FF2B5EF4-FFF2-40B4-BE49-F238E27FC236}">
                <a16:creationId xmlns:a16="http://schemas.microsoft.com/office/drawing/2014/main" id="{26832E82-2E1B-7279-4A67-C75C31C654E0}"/>
              </a:ext>
            </a:extLst>
          </p:cNvPr>
          <p:cNvSpPr>
            <a:spLocks noGrp="1"/>
          </p:cNvSpPr>
          <p:nvPr>
            <p:ph type="body" sz="quarter" idx="13"/>
          </p:nvPr>
        </p:nvSpPr>
        <p:spPr>
          <a:xfrm>
            <a:off x="1481138" y="1355725"/>
            <a:ext cx="5713746" cy="596900"/>
          </a:xfrm>
        </p:spPr>
        <p:txBody>
          <a:bodyPr/>
          <a:lstStyle>
            <a:lvl1pPr>
              <a:defRPr b="1">
                <a:latin typeface="Arial" panose="020B0604020202020204" pitchFamily="34" charset="0"/>
                <a:cs typeface="Arial" panose="020B0604020202020204" pitchFamily="34" charset="0"/>
              </a:defRPr>
            </a:lvl1pPr>
          </a:lstStyle>
          <a:p>
            <a:pPr lvl="0"/>
            <a:r>
              <a:rPr lang="en-US"/>
              <a:t>Click to edit Master text styles</a:t>
            </a:r>
          </a:p>
        </p:txBody>
      </p:sp>
      <p:pic>
        <p:nvPicPr>
          <p:cNvPr id="2" name="Picture 1" descr="A red and black logo&#10;&#10;Description automatically generated">
            <a:extLst>
              <a:ext uri="{FF2B5EF4-FFF2-40B4-BE49-F238E27FC236}">
                <a16:creationId xmlns:a16="http://schemas.microsoft.com/office/drawing/2014/main" id="{1C552AB1-A43A-D2EF-4FD1-78722AEAF632}"/>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481138" y="4877734"/>
            <a:ext cx="3462699" cy="1482035"/>
          </a:xfrm>
          <a:prstGeom prst="rect">
            <a:avLst/>
          </a:prstGeom>
        </p:spPr>
      </p:pic>
    </p:spTree>
    <p:extLst>
      <p:ext uri="{BB962C8B-B14F-4D97-AF65-F5344CB8AC3E}">
        <p14:creationId xmlns:p14="http://schemas.microsoft.com/office/powerpoint/2010/main" val="321547342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995BAA-DB96-CE9B-83FB-0114F5281099}"/>
              </a:ext>
            </a:extLst>
          </p:cNvPr>
          <p:cNvSpPr>
            <a:spLocks noGrp="1"/>
          </p:cNvSpPr>
          <p:nvPr>
            <p:ph type="dt" sz="half" idx="10"/>
          </p:nvPr>
        </p:nvSpPr>
        <p:spPr/>
        <p:txBody>
          <a:bodyPr/>
          <a:lstStyle/>
          <a:p>
            <a:fld id="{210D1EAB-9B33-4D57-88A2-49C4615DDC2D}" type="datetimeFigureOut">
              <a:rPr lang="en-US" smtClean="0"/>
              <a:t>8/10/2026</a:t>
            </a:fld>
            <a:endParaRPr lang="en-US"/>
          </a:p>
        </p:txBody>
      </p:sp>
      <p:sp>
        <p:nvSpPr>
          <p:cNvPr id="3" name="Footer Placeholder 2">
            <a:extLst>
              <a:ext uri="{FF2B5EF4-FFF2-40B4-BE49-F238E27FC236}">
                <a16:creationId xmlns:a16="http://schemas.microsoft.com/office/drawing/2014/main" id="{DE1F0E0C-C6FA-26AC-B61D-109CB1A4612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8ECD66F-B519-DBF0-BC4A-75180C0FA31A}"/>
              </a:ext>
            </a:extLst>
          </p:cNvPr>
          <p:cNvSpPr>
            <a:spLocks noGrp="1"/>
          </p:cNvSpPr>
          <p:nvPr>
            <p:ph type="sldNum" sz="quarter" idx="12"/>
          </p:nvPr>
        </p:nvSpPr>
        <p:spPr/>
        <p:txBody>
          <a:bodyPr/>
          <a:lstStyle/>
          <a:p>
            <a:fld id="{F388A195-02FE-4BFA-9F68-5387B1A3A54F}" type="slidenum">
              <a:rPr lang="en-US" smtClean="0"/>
              <a:t>‹#›</a:t>
            </a:fld>
            <a:endParaRPr lang="en-US"/>
          </a:p>
        </p:txBody>
      </p:sp>
    </p:spTree>
    <p:extLst>
      <p:ext uri="{BB962C8B-B14F-4D97-AF65-F5344CB8AC3E}">
        <p14:creationId xmlns:p14="http://schemas.microsoft.com/office/powerpoint/2010/main" val="119651362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116114"/>
            <a:ext cx="12192000" cy="99515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6" name="Rectangle 5">
            <a:extLst>
              <a:ext uri="{FF2B5EF4-FFF2-40B4-BE49-F238E27FC236}">
                <a16:creationId xmlns:a16="http://schemas.microsoft.com/office/drawing/2014/main" id="{F85505F4-CE14-3E25-C9E2-34C2188B0070}"/>
              </a:ext>
            </a:extLst>
          </p:cNvPr>
          <p:cNvSpPr/>
          <p:nvPr userDrawn="1"/>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0BB8A18B-4CFB-5CAA-30DE-A3ECA01D7E67}"/>
              </a:ext>
            </a:extLst>
          </p:cNvPr>
          <p:cNvSpPr>
            <a:spLocks noGrp="1"/>
          </p:cNvSpPr>
          <p:nvPr>
            <p:ph type="sldNum" sz="quarter" idx="12"/>
          </p:nvPr>
        </p:nvSpPr>
        <p:spPr>
          <a:xfrm>
            <a:off x="9878786" y="6356350"/>
            <a:ext cx="560614" cy="365125"/>
          </a:xfrm>
        </p:spPr>
        <p:txBody>
          <a:bodyPr/>
          <a:lstStyle/>
          <a:p>
            <a:fld id="{AB041240-ECAE-4494-9DAC-38E9F7D3A8CC}" type="slidenum">
              <a:rPr lang="en-US" smtClean="0"/>
              <a:t>‹#›</a:t>
            </a:fld>
            <a:endParaRPr lang="en-US"/>
          </a:p>
        </p:txBody>
      </p:sp>
      <p:sp>
        <p:nvSpPr>
          <p:cNvPr id="12" name="Content Placeholder 11">
            <a:extLst>
              <a:ext uri="{FF2B5EF4-FFF2-40B4-BE49-F238E27FC236}">
                <a16:creationId xmlns:a16="http://schemas.microsoft.com/office/drawing/2014/main" id="{F83C215F-D5DF-1FCF-DBCB-C2413C4BBDD6}"/>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pic>
        <p:nvPicPr>
          <p:cNvPr id="3" name="Picture 2" descr="A red and black screen&#10;&#10;Description automatically generated">
            <a:extLst>
              <a:ext uri="{FF2B5EF4-FFF2-40B4-BE49-F238E27FC236}">
                <a16:creationId xmlns:a16="http://schemas.microsoft.com/office/drawing/2014/main" id="{83EBD9CC-482C-9E38-0801-9C4179BA5F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20096" y="6176963"/>
            <a:ext cx="1591208" cy="681037"/>
          </a:xfrm>
          <a:prstGeom prst="rect">
            <a:avLst/>
          </a:prstGeom>
        </p:spPr>
      </p:pic>
    </p:spTree>
    <p:extLst>
      <p:ext uri="{BB962C8B-B14F-4D97-AF65-F5344CB8AC3E}">
        <p14:creationId xmlns:p14="http://schemas.microsoft.com/office/powerpoint/2010/main" val="185081866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40215" y="1986280"/>
            <a:ext cx="8320114" cy="2236990"/>
          </a:xfrm>
        </p:spPr>
        <p:txBody>
          <a:bodyPr anchor="ctr">
            <a:normAutofit/>
          </a:bodyPr>
          <a:lstStyle>
            <a:lvl1pPr algn="l">
              <a:defRPr sz="4800" b="1">
                <a:latin typeface="Arial" panose="020B0604020202020204" pitchFamily="34" charset="0"/>
                <a:cs typeface="Arial" panose="020B0604020202020204" pitchFamily="34" charset="0"/>
              </a:defRPr>
            </a:lvl1pPr>
          </a:lstStyle>
          <a:p>
            <a:r>
              <a:rPr lang="en-US"/>
              <a:t>Click to edit Master title style</a:t>
            </a:r>
          </a:p>
        </p:txBody>
      </p:sp>
      <p:pic>
        <p:nvPicPr>
          <p:cNvPr id="7" name="Picture 6" descr="A white background with black and white clouds&#10;&#10;Description automatically generated">
            <a:extLst>
              <a:ext uri="{FF2B5EF4-FFF2-40B4-BE49-F238E27FC236}">
                <a16:creationId xmlns:a16="http://schemas.microsoft.com/office/drawing/2014/main" id="{EFECCD03-7F43-7C20-0872-8BBE92190629}"/>
              </a:ext>
            </a:extLst>
          </p:cNvPr>
          <p:cNvPicPr>
            <a:picLocks noChangeAspect="1"/>
          </p:cNvPicPr>
          <p:nvPr/>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cxnSp>
        <p:nvCxnSpPr>
          <p:cNvPr id="8" name="Straight Connector 7">
            <a:extLst>
              <a:ext uri="{FF2B5EF4-FFF2-40B4-BE49-F238E27FC236}">
                <a16:creationId xmlns:a16="http://schemas.microsoft.com/office/drawing/2014/main" id="{9B280DEC-77E4-AC2E-34AE-001DCFC778D4}"/>
              </a:ext>
            </a:extLst>
          </p:cNvPr>
          <p:cNvCxnSpPr/>
          <p:nvPr/>
        </p:nvCxnSpPr>
        <p:spPr>
          <a:xfrm>
            <a:off x="840215" y="4373880"/>
            <a:ext cx="7189694"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9" name="Picture 8" descr="A red and black screen&#10;&#10;Description automatically generated">
            <a:extLst>
              <a:ext uri="{FF2B5EF4-FFF2-40B4-BE49-F238E27FC236}">
                <a16:creationId xmlns:a16="http://schemas.microsoft.com/office/drawing/2014/main" id="{2882BB59-517B-787A-B89A-FE9A1012B8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952" y="538478"/>
            <a:ext cx="2836447" cy="1213999"/>
          </a:xfrm>
          <a:prstGeom prst="rect">
            <a:avLst/>
          </a:prstGeom>
        </p:spPr>
      </p:pic>
      <p:sp>
        <p:nvSpPr>
          <p:cNvPr id="17" name="Content Placeholder 16">
            <a:extLst>
              <a:ext uri="{FF2B5EF4-FFF2-40B4-BE49-F238E27FC236}">
                <a16:creationId xmlns:a16="http://schemas.microsoft.com/office/drawing/2014/main" id="{3394438B-748A-80C7-E676-5A3A814BE840}"/>
              </a:ext>
            </a:extLst>
          </p:cNvPr>
          <p:cNvSpPr>
            <a:spLocks noGrp="1"/>
          </p:cNvSpPr>
          <p:nvPr>
            <p:ph sz="quarter" idx="10" hasCustomPrompt="1"/>
          </p:nvPr>
        </p:nvSpPr>
        <p:spPr>
          <a:xfrm>
            <a:off x="826619" y="4562768"/>
            <a:ext cx="3440581" cy="398462"/>
          </a:xfrm>
        </p:spPr>
        <p:txBody>
          <a:bodyPr anchor="ctr"/>
          <a:lstStyle>
            <a:lvl1pPr marL="0" indent="0">
              <a:buNone/>
              <a:defRPr sz="1600">
                <a:latin typeface="Arial" panose="020B0604020202020204" pitchFamily="34" charset="0"/>
                <a:cs typeface="Arial" panose="020B0604020202020204" pitchFamily="34" charset="0"/>
              </a:defRPr>
            </a:lvl1pPr>
          </a:lstStyle>
          <a:p>
            <a:pPr lvl="0"/>
            <a:r>
              <a:rPr lang="en-US"/>
              <a:t>Date</a:t>
            </a:r>
          </a:p>
        </p:txBody>
      </p:sp>
      <p:sp>
        <p:nvSpPr>
          <p:cNvPr id="19" name="Content Placeholder 18">
            <a:extLst>
              <a:ext uri="{FF2B5EF4-FFF2-40B4-BE49-F238E27FC236}">
                <a16:creationId xmlns:a16="http://schemas.microsoft.com/office/drawing/2014/main" id="{4D2EB25D-0B17-6144-8D28-672D81430177}"/>
              </a:ext>
            </a:extLst>
          </p:cNvPr>
          <p:cNvSpPr>
            <a:spLocks noGrp="1"/>
          </p:cNvSpPr>
          <p:nvPr>
            <p:ph sz="quarter" idx="11" hasCustomPrompt="1"/>
          </p:nvPr>
        </p:nvSpPr>
        <p:spPr>
          <a:xfrm>
            <a:off x="4589328" y="4548480"/>
            <a:ext cx="3440581" cy="427038"/>
          </a:xfrm>
        </p:spPr>
        <p:txBody>
          <a:bodyPr anchor="ctr">
            <a:normAutofit/>
          </a:bodyPr>
          <a:lstStyle>
            <a:lvl1pPr marL="0" indent="0" algn="r">
              <a:buNone/>
              <a:defRPr sz="1600">
                <a:latin typeface="Arial" panose="020B0604020202020204" pitchFamily="34" charset="0"/>
                <a:cs typeface="Arial" panose="020B0604020202020204" pitchFamily="34" charset="0"/>
              </a:defRPr>
            </a:lvl1pPr>
          </a:lstStyle>
          <a:p>
            <a:pPr lvl="0"/>
            <a:r>
              <a:rPr lang="en-US"/>
              <a:t>Location</a:t>
            </a:r>
          </a:p>
        </p:txBody>
      </p:sp>
      <p:sp>
        <p:nvSpPr>
          <p:cNvPr id="4" name="Content Placeholder 18">
            <a:extLst>
              <a:ext uri="{FF2B5EF4-FFF2-40B4-BE49-F238E27FC236}">
                <a16:creationId xmlns:a16="http://schemas.microsoft.com/office/drawing/2014/main" id="{7715F650-A5CF-A833-B7E5-3A3A70230B8C}"/>
              </a:ext>
            </a:extLst>
          </p:cNvPr>
          <p:cNvSpPr>
            <a:spLocks noGrp="1"/>
          </p:cNvSpPr>
          <p:nvPr>
            <p:ph sz="quarter" idx="12" hasCustomPrompt="1"/>
          </p:nvPr>
        </p:nvSpPr>
        <p:spPr>
          <a:xfrm>
            <a:off x="840215" y="5592702"/>
            <a:ext cx="3440581" cy="427038"/>
          </a:xfrm>
        </p:spPr>
        <p:txBody>
          <a:bodyPr anchor="ctr">
            <a:normAutofit/>
          </a:bodyPr>
          <a:lstStyle>
            <a:lvl1pPr marL="0" indent="0" algn="l">
              <a:buNone/>
              <a:defRPr sz="1600">
                <a:latin typeface="Arial" panose="020B0604020202020204" pitchFamily="34" charset="0"/>
                <a:cs typeface="Arial" panose="020B0604020202020204" pitchFamily="34" charset="0"/>
              </a:defRPr>
            </a:lvl1pPr>
          </a:lstStyle>
          <a:p>
            <a:pPr lvl="0"/>
            <a:r>
              <a:rPr lang="en-US"/>
              <a:t>Presented to</a:t>
            </a:r>
          </a:p>
        </p:txBody>
      </p:sp>
    </p:spTree>
    <p:extLst>
      <p:ext uri="{BB962C8B-B14F-4D97-AF65-F5344CB8AC3E}">
        <p14:creationId xmlns:p14="http://schemas.microsoft.com/office/powerpoint/2010/main" val="140924654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8200" y="520360"/>
            <a:ext cx="10515600" cy="2852737"/>
          </a:xfrm>
        </p:spPr>
        <p:txBody>
          <a:bodyPr anchor="ctr">
            <a:normAutofit/>
          </a:bodyPr>
          <a:lstStyle>
            <a:lvl1pPr algn="ctr">
              <a:defRPr sz="4800" b="1">
                <a:latin typeface="Arial" panose="020B0604020202020204" pitchFamily="34" charset="0"/>
                <a:cs typeface="Arial" panose="020B0604020202020204" pitchFamily="34"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74BFD455-12CE-EC73-CDEA-8613D67DDC22}"/>
              </a:ext>
            </a:extLst>
          </p:cNvPr>
          <p:cNvCxnSpPr>
            <a:cxnSpLocks/>
          </p:cNvCxnSpPr>
          <p:nvPr/>
        </p:nvCxnSpPr>
        <p:spPr>
          <a:xfrm>
            <a:off x="782952" y="6337640"/>
            <a:ext cx="10687869"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8" name="Picture 7" descr="A red and black screen&#10;&#10;Description automatically generated">
            <a:extLst>
              <a:ext uri="{FF2B5EF4-FFF2-40B4-BE49-F238E27FC236}">
                <a16:creationId xmlns:a16="http://schemas.microsoft.com/office/drawing/2014/main" id="{6C7EC2C4-9A1D-90CF-A221-861BD9CD87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5123641"/>
            <a:ext cx="2836447" cy="1213999"/>
          </a:xfrm>
          <a:prstGeom prst="rect">
            <a:avLst/>
          </a:prstGeom>
        </p:spPr>
      </p:pic>
      <p:sp>
        <p:nvSpPr>
          <p:cNvPr id="10" name="Content Placeholder 16">
            <a:extLst>
              <a:ext uri="{FF2B5EF4-FFF2-40B4-BE49-F238E27FC236}">
                <a16:creationId xmlns:a16="http://schemas.microsoft.com/office/drawing/2014/main" id="{98098395-7B41-FE2F-139C-F374638DF934}"/>
              </a:ext>
            </a:extLst>
          </p:cNvPr>
          <p:cNvSpPr>
            <a:spLocks noGrp="1"/>
          </p:cNvSpPr>
          <p:nvPr>
            <p:ph sz="quarter" idx="12" hasCustomPrompt="1"/>
          </p:nvPr>
        </p:nvSpPr>
        <p:spPr>
          <a:xfrm>
            <a:off x="7590971" y="5217001"/>
            <a:ext cx="3879850" cy="398462"/>
          </a:xfrm>
        </p:spPr>
        <p:txBody>
          <a:bodyPr anchor="ctr"/>
          <a:lstStyle>
            <a:lvl1pPr marL="0" indent="0" algn="r">
              <a:buNone/>
              <a:defRPr sz="1600">
                <a:latin typeface="Arial" panose="020B0604020202020204" pitchFamily="34" charset="0"/>
                <a:cs typeface="Arial" panose="020B0604020202020204" pitchFamily="34" charset="0"/>
              </a:defRPr>
            </a:lvl1pPr>
          </a:lstStyle>
          <a:p>
            <a:pPr lvl="0"/>
            <a:r>
              <a:rPr lang="en-US"/>
              <a:t>Date</a:t>
            </a:r>
          </a:p>
        </p:txBody>
      </p:sp>
      <p:sp>
        <p:nvSpPr>
          <p:cNvPr id="11" name="Content Placeholder 18">
            <a:extLst>
              <a:ext uri="{FF2B5EF4-FFF2-40B4-BE49-F238E27FC236}">
                <a16:creationId xmlns:a16="http://schemas.microsoft.com/office/drawing/2014/main" id="{71D97847-9401-7A9B-61B7-26011AAA1095}"/>
              </a:ext>
            </a:extLst>
          </p:cNvPr>
          <p:cNvSpPr>
            <a:spLocks noGrp="1"/>
          </p:cNvSpPr>
          <p:nvPr>
            <p:ph sz="quarter" idx="13" hasCustomPrompt="1"/>
          </p:nvPr>
        </p:nvSpPr>
        <p:spPr>
          <a:xfrm>
            <a:off x="7590971" y="5780472"/>
            <a:ext cx="3879850" cy="427038"/>
          </a:xfrm>
        </p:spPr>
        <p:txBody>
          <a:bodyPr anchor="ctr">
            <a:normAutofit/>
          </a:bodyPr>
          <a:lstStyle>
            <a:lvl1pPr marL="0" indent="0" algn="r">
              <a:buNone/>
              <a:defRPr sz="1600">
                <a:latin typeface="Arial" panose="020B0604020202020204" pitchFamily="34" charset="0"/>
                <a:cs typeface="Arial" panose="020B0604020202020204" pitchFamily="34" charset="0"/>
              </a:defRPr>
            </a:lvl1pPr>
          </a:lstStyle>
          <a:p>
            <a:pPr lvl="0"/>
            <a:r>
              <a:rPr lang="en-US"/>
              <a:t>Location</a:t>
            </a:r>
          </a:p>
        </p:txBody>
      </p:sp>
    </p:spTree>
    <p:extLst>
      <p:ext uri="{BB962C8B-B14F-4D97-AF65-F5344CB8AC3E}">
        <p14:creationId xmlns:p14="http://schemas.microsoft.com/office/powerpoint/2010/main" val="391953939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Table of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74294-B957-7789-F518-05CADB1288C0}"/>
              </a:ext>
            </a:extLst>
          </p:cNvPr>
          <p:cNvSpPr>
            <a:spLocks noGrp="1"/>
          </p:cNvSpPr>
          <p:nvPr>
            <p:ph type="title"/>
          </p:nvPr>
        </p:nvSpPr>
        <p:spPr>
          <a:xfrm>
            <a:off x="0" y="0"/>
            <a:ext cx="12192000" cy="132556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pic>
        <p:nvPicPr>
          <p:cNvPr id="6" name="Picture 5" descr="A red and black screen&#10;&#10;Description automatically generated">
            <a:extLst>
              <a:ext uri="{FF2B5EF4-FFF2-40B4-BE49-F238E27FC236}">
                <a16:creationId xmlns:a16="http://schemas.microsoft.com/office/drawing/2014/main" id="{7F3DE781-92C8-A330-4C24-F643E9771C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Tree>
    <p:extLst>
      <p:ext uri="{BB962C8B-B14F-4D97-AF65-F5344CB8AC3E}">
        <p14:creationId xmlns:p14="http://schemas.microsoft.com/office/powerpoint/2010/main" val="251105055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42B22B-7FA6-02EF-F489-E88C9EFAC1D1}"/>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129851"/>
            <a:ext cx="12192000" cy="1061357"/>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838200" y="1443491"/>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9878786" y="6356350"/>
            <a:ext cx="560614" cy="365125"/>
          </a:xfrm>
        </p:spPr>
        <p:txBody>
          <a:bodyPr/>
          <a:lstStyle/>
          <a:p>
            <a:fld id="{05F11700-01EC-4167-B7E9-6468E75C44D5}" type="slidenum">
              <a:rPr lang="en-US" smtClean="0"/>
              <a:t>‹#›</a:t>
            </a:fld>
            <a:endParaRPr lang="en-US"/>
          </a:p>
        </p:txBody>
      </p:sp>
      <p:pic>
        <p:nvPicPr>
          <p:cNvPr id="8" name="Picture 7" descr="A red and black screen&#10;&#10;Description automatically generated">
            <a:extLst>
              <a:ext uri="{FF2B5EF4-FFF2-40B4-BE49-F238E27FC236}">
                <a16:creationId xmlns:a16="http://schemas.microsoft.com/office/drawing/2014/main" id="{880FC582-497B-8291-A236-D3CD437D19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16CEB89A-E86D-35BB-A592-9C7EBF45498B}"/>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223712605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wo Graphs - No Title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575594"/>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575594"/>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8BC8E5A4-E344-9DAA-0FF2-E0C94B04BE07}"/>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D433B8C2-D23C-C480-7872-264EDF30786D}"/>
              </a:ext>
            </a:extLst>
          </p:cNvPr>
          <p:cNvSpPr>
            <a:spLocks noGrp="1"/>
          </p:cNvSpPr>
          <p:nvPr>
            <p:ph type="sldNum" sz="quarter" idx="12"/>
          </p:nvPr>
        </p:nvSpPr>
        <p:spPr>
          <a:xfrm>
            <a:off x="9878786" y="6356350"/>
            <a:ext cx="560614" cy="365125"/>
          </a:xfrm>
        </p:spPr>
        <p:txBody>
          <a:bodyPr/>
          <a:lstStyle/>
          <a:p>
            <a:fld id="{05F11700-01EC-4167-B7E9-6468E75C44D5}" type="slidenum">
              <a:rPr lang="en-US" smtClean="0"/>
              <a:t>‹#›</a:t>
            </a:fld>
            <a:endParaRPr lang="en-US"/>
          </a:p>
        </p:txBody>
      </p:sp>
      <p:pic>
        <p:nvPicPr>
          <p:cNvPr id="12" name="Picture 11" descr="A red and black screen&#10;&#10;Description automatically generated">
            <a:extLst>
              <a:ext uri="{FF2B5EF4-FFF2-40B4-BE49-F238E27FC236}">
                <a16:creationId xmlns:a16="http://schemas.microsoft.com/office/drawing/2014/main" id="{487D6F19-0921-0216-45E6-8FF87B7A57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4" name="Content Placeholder 11">
            <a:extLst>
              <a:ext uri="{FF2B5EF4-FFF2-40B4-BE49-F238E27FC236}">
                <a16:creationId xmlns:a16="http://schemas.microsoft.com/office/drawing/2014/main" id="{571DB394-7C17-9E3F-26DC-FD96C917E278}"/>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5" name="Title 1">
            <a:extLst>
              <a:ext uri="{FF2B5EF4-FFF2-40B4-BE49-F238E27FC236}">
                <a16:creationId xmlns:a16="http://schemas.microsoft.com/office/drawing/2014/main" id="{A5E8BD46-D8D9-BD66-860F-A623727B5D5C}"/>
              </a:ext>
            </a:extLst>
          </p:cNvPr>
          <p:cNvSpPr>
            <a:spLocks noGrp="1"/>
          </p:cNvSpPr>
          <p:nvPr>
            <p:ph type="title"/>
          </p:nvPr>
        </p:nvSpPr>
        <p:spPr>
          <a:xfrm>
            <a:off x="0" y="129851"/>
            <a:ext cx="12192000" cy="1061357"/>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82801479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wo Graphs with Title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501549"/>
            <a:ext cx="5157787" cy="823912"/>
          </a:xfrm>
        </p:spPr>
        <p:txBody>
          <a:bodyPr anchor="ctr">
            <a:normAutofit/>
          </a:bodyPr>
          <a:lstStyle>
            <a:lvl1pPr marL="0" indent="0">
              <a:buNone/>
              <a:defRPr sz="1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8200" y="2325461"/>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0612" y="1501549"/>
            <a:ext cx="5183188" cy="823912"/>
          </a:xfrm>
        </p:spPr>
        <p:txBody>
          <a:bodyPr anchor="ctr">
            <a:normAutofit/>
          </a:bodyPr>
          <a:lstStyle>
            <a:lvl1pPr marL="0" indent="0">
              <a:buNone/>
              <a:defRPr sz="1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612" y="2325461"/>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D8C02174-DDA2-89DE-22E7-A7D32797641E}"/>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33BAEC58-C607-1133-9390-10C4AD562301}"/>
              </a:ext>
            </a:extLst>
          </p:cNvPr>
          <p:cNvSpPr>
            <a:spLocks noGrp="1"/>
          </p:cNvSpPr>
          <p:nvPr>
            <p:ph type="sldNum" sz="quarter" idx="12"/>
          </p:nvPr>
        </p:nvSpPr>
        <p:spPr>
          <a:xfrm>
            <a:off x="9878786" y="6356350"/>
            <a:ext cx="560614" cy="365125"/>
          </a:xfrm>
        </p:spPr>
        <p:txBody>
          <a:bodyPr/>
          <a:lstStyle/>
          <a:p>
            <a:fld id="{05F11700-01EC-4167-B7E9-6468E75C44D5}" type="slidenum">
              <a:rPr lang="en-US" smtClean="0"/>
              <a:t>‹#›</a:t>
            </a:fld>
            <a:endParaRPr lang="en-US"/>
          </a:p>
        </p:txBody>
      </p:sp>
      <p:pic>
        <p:nvPicPr>
          <p:cNvPr id="13" name="Picture 12" descr="A red and black screen&#10;&#10;Description automatically generated">
            <a:extLst>
              <a:ext uri="{FF2B5EF4-FFF2-40B4-BE49-F238E27FC236}">
                <a16:creationId xmlns:a16="http://schemas.microsoft.com/office/drawing/2014/main" id="{AF7DE81B-4219-171A-2A70-23BF643681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5" name="Content Placeholder 11">
            <a:extLst>
              <a:ext uri="{FF2B5EF4-FFF2-40B4-BE49-F238E27FC236}">
                <a16:creationId xmlns:a16="http://schemas.microsoft.com/office/drawing/2014/main" id="{4BF04886-7D38-52E9-ED5A-654EF4737A55}"/>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7" name="Title 1">
            <a:extLst>
              <a:ext uri="{FF2B5EF4-FFF2-40B4-BE49-F238E27FC236}">
                <a16:creationId xmlns:a16="http://schemas.microsoft.com/office/drawing/2014/main" id="{4EAEA7AA-8617-FB58-51DA-CA040472E176}"/>
              </a:ext>
            </a:extLst>
          </p:cNvPr>
          <p:cNvSpPr>
            <a:spLocks noGrp="1"/>
          </p:cNvSpPr>
          <p:nvPr>
            <p:ph type="title"/>
          </p:nvPr>
        </p:nvSpPr>
        <p:spPr>
          <a:xfrm>
            <a:off x="0" y="129851"/>
            <a:ext cx="12192000" cy="1061357"/>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95297809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85505F4-CE14-3E25-C9E2-34C2188B0070}"/>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0BB8A18B-4CFB-5CAA-30DE-A3ECA01D7E67}"/>
              </a:ext>
            </a:extLst>
          </p:cNvPr>
          <p:cNvSpPr>
            <a:spLocks noGrp="1"/>
          </p:cNvSpPr>
          <p:nvPr>
            <p:ph type="sldNum" sz="quarter" idx="12"/>
          </p:nvPr>
        </p:nvSpPr>
        <p:spPr>
          <a:xfrm>
            <a:off x="9878786" y="6356350"/>
            <a:ext cx="560614" cy="365125"/>
          </a:xfrm>
        </p:spPr>
        <p:txBody>
          <a:bodyPr/>
          <a:lstStyle/>
          <a:p>
            <a:fld id="{05F11700-01EC-4167-B7E9-6468E75C44D5}" type="slidenum">
              <a:rPr lang="en-US" smtClean="0"/>
              <a:t>‹#›</a:t>
            </a:fld>
            <a:endParaRPr lang="en-US"/>
          </a:p>
        </p:txBody>
      </p:sp>
      <p:pic>
        <p:nvPicPr>
          <p:cNvPr id="9" name="Picture 8" descr="A red and black screen&#10;&#10;Description automatically generated">
            <a:extLst>
              <a:ext uri="{FF2B5EF4-FFF2-40B4-BE49-F238E27FC236}">
                <a16:creationId xmlns:a16="http://schemas.microsoft.com/office/drawing/2014/main" id="{CC1D363B-7346-A9DC-E2E0-1B714C169F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F83C215F-D5DF-1FCF-DBCB-C2413C4BBDD6}"/>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3" name="Title 1">
            <a:extLst>
              <a:ext uri="{FF2B5EF4-FFF2-40B4-BE49-F238E27FC236}">
                <a16:creationId xmlns:a16="http://schemas.microsoft.com/office/drawing/2014/main" id="{E902F941-E117-492C-5108-C22E496BA4CD}"/>
              </a:ext>
            </a:extLst>
          </p:cNvPr>
          <p:cNvSpPr>
            <a:spLocks noGrp="1"/>
          </p:cNvSpPr>
          <p:nvPr>
            <p:ph type="title"/>
          </p:nvPr>
        </p:nvSpPr>
        <p:spPr>
          <a:xfrm>
            <a:off x="0" y="129851"/>
            <a:ext cx="12192000" cy="1061357"/>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39357566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66EA9-8CA0-080E-64A5-DBC44B5BCB0A}"/>
              </a:ext>
            </a:extLst>
          </p:cNvPr>
          <p:cNvSpPr>
            <a:spLocks noGrp="1"/>
          </p:cNvSpPr>
          <p:nvPr>
            <p:ph type="title"/>
          </p:nvPr>
        </p:nvSpPr>
        <p:spPr>
          <a:xfrm>
            <a:off x="266700" y="365125"/>
            <a:ext cx="4114800" cy="1806575"/>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6" name="Rectangle 5">
            <a:extLst>
              <a:ext uri="{FF2B5EF4-FFF2-40B4-BE49-F238E27FC236}">
                <a16:creationId xmlns:a16="http://schemas.microsoft.com/office/drawing/2014/main" id="{C4AD61FD-56B5-2540-DD88-E2342E526A61}"/>
              </a:ext>
            </a:extLst>
          </p:cNvPr>
          <p:cNvSpPr/>
          <p:nvPr/>
        </p:nvSpPr>
        <p:spPr>
          <a:xfrm>
            <a:off x="4555671" y="0"/>
            <a:ext cx="7636329"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F7D0CE23-0773-0F75-28AB-48CB31F2D024}"/>
              </a:ext>
            </a:extLst>
          </p:cNvPr>
          <p:cNvSpPr>
            <a:spLocks noGrp="1"/>
          </p:cNvSpPr>
          <p:nvPr>
            <p:ph type="sldNum" sz="quarter" idx="12"/>
          </p:nvPr>
        </p:nvSpPr>
        <p:spPr>
          <a:xfrm>
            <a:off x="9941875" y="6344330"/>
            <a:ext cx="1969807" cy="365125"/>
          </a:xfrm>
        </p:spPr>
        <p:txBody>
          <a:bodyPr/>
          <a:lstStyle/>
          <a:p>
            <a:fld id="{05F11700-01EC-4167-B7E9-6468E75C44D5}" type="slidenum">
              <a:rPr lang="en-US" smtClean="0"/>
              <a:t>‹#›</a:t>
            </a:fld>
            <a:endParaRPr lang="en-US"/>
          </a:p>
        </p:txBody>
      </p:sp>
      <p:sp>
        <p:nvSpPr>
          <p:cNvPr id="8" name="Content Placeholder 7">
            <a:extLst>
              <a:ext uri="{FF2B5EF4-FFF2-40B4-BE49-F238E27FC236}">
                <a16:creationId xmlns:a16="http://schemas.microsoft.com/office/drawing/2014/main" id="{58312C99-4FB2-EEFF-2D17-14A7F54E9D47}"/>
              </a:ext>
            </a:extLst>
          </p:cNvPr>
          <p:cNvSpPr>
            <a:spLocks noGrp="1"/>
          </p:cNvSpPr>
          <p:nvPr>
            <p:ph sz="quarter" idx="13"/>
          </p:nvPr>
        </p:nvSpPr>
        <p:spPr>
          <a:xfrm>
            <a:off x="266700" y="2441575"/>
            <a:ext cx="4114800" cy="36401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11">
            <a:extLst>
              <a:ext uri="{FF2B5EF4-FFF2-40B4-BE49-F238E27FC236}">
                <a16:creationId xmlns:a16="http://schemas.microsoft.com/office/drawing/2014/main" id="{2D9D78D9-8D71-F735-93F4-626F74757A46}"/>
              </a:ext>
            </a:extLst>
          </p:cNvPr>
          <p:cNvSpPr>
            <a:spLocks noGrp="1"/>
          </p:cNvSpPr>
          <p:nvPr>
            <p:ph sz="quarter" idx="14" hasCustomPrompt="1"/>
          </p:nvPr>
        </p:nvSpPr>
        <p:spPr>
          <a:xfrm>
            <a:off x="4822258" y="6347959"/>
            <a:ext cx="4839299"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pic>
        <p:nvPicPr>
          <p:cNvPr id="10" name="Picture 9" descr="A red and black screen&#10;&#10;Description automatically generated">
            <a:extLst>
              <a:ext uri="{FF2B5EF4-FFF2-40B4-BE49-F238E27FC236}">
                <a16:creationId xmlns:a16="http://schemas.microsoft.com/office/drawing/2014/main" id="{AF0A146E-2564-CE73-FA76-58EA342358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 y="6236996"/>
            <a:ext cx="1371610" cy="587049"/>
          </a:xfrm>
          <a:prstGeom prst="rect">
            <a:avLst/>
          </a:prstGeom>
        </p:spPr>
      </p:pic>
    </p:spTree>
    <p:extLst>
      <p:ext uri="{BB962C8B-B14F-4D97-AF65-F5344CB8AC3E}">
        <p14:creationId xmlns:p14="http://schemas.microsoft.com/office/powerpoint/2010/main" val="2079226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19993A0F-5C2D-D4F2-6971-60DDB2E88A37}"/>
              </a:ext>
            </a:extLst>
          </p:cNvPr>
          <p:cNvSpPr>
            <a:spLocks noGrp="1"/>
          </p:cNvSpPr>
          <p:nvPr>
            <p:ph type="sldNum" sz="quarter" idx="12"/>
          </p:nvPr>
        </p:nvSpPr>
        <p:spPr/>
        <p:txBody>
          <a:bodyPr/>
          <a:lstStyle/>
          <a:p>
            <a:fld id="{01B9AD90-D8C5-42B1-AC8B-29A3D4B95D55}" type="slidenum">
              <a:rPr lang="en-US" smtClean="0"/>
              <a:t>‹#›</a:t>
            </a:fld>
            <a:endParaRPr lang="en-US"/>
          </a:p>
        </p:txBody>
      </p:sp>
      <p:pic>
        <p:nvPicPr>
          <p:cNvPr id="5" name="Picture 4" descr="A blue and white state with a white star&#10;&#10;Description automatically generated">
            <a:extLst>
              <a:ext uri="{FF2B5EF4-FFF2-40B4-BE49-F238E27FC236}">
                <a16:creationId xmlns:a16="http://schemas.microsoft.com/office/drawing/2014/main" id="{550681BA-BDB8-CDB7-F5A9-A86274AA2D1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3142" y="286612"/>
            <a:ext cx="626719" cy="620396"/>
          </a:xfrm>
          <a:prstGeom prst="rect">
            <a:avLst/>
          </a:prstGeom>
        </p:spPr>
      </p:pic>
      <p:sp>
        <p:nvSpPr>
          <p:cNvPr id="6" name="Content Placeholder 13">
            <a:extLst>
              <a:ext uri="{FF2B5EF4-FFF2-40B4-BE49-F238E27FC236}">
                <a16:creationId xmlns:a16="http://schemas.microsoft.com/office/drawing/2014/main" id="{0C3EFB34-9902-9438-496E-AE03717414E0}"/>
              </a:ext>
            </a:extLst>
          </p:cNvPr>
          <p:cNvSpPr>
            <a:spLocks noGrp="1"/>
          </p:cNvSpPr>
          <p:nvPr>
            <p:ph sz="quarter" idx="15" hasCustomPrompt="1"/>
          </p:nvPr>
        </p:nvSpPr>
        <p:spPr>
          <a:xfrm>
            <a:off x="0" y="6492875"/>
            <a:ext cx="2874963" cy="365125"/>
          </a:xfrm>
        </p:spPr>
        <p:txBody>
          <a:bodyPr anchor="ctr">
            <a:noAutofit/>
          </a:bodyPr>
          <a:lstStyle>
            <a:lvl5pPr algn="l">
              <a:defRPr sz="900">
                <a:solidFill>
                  <a:schemeClr val="bg1">
                    <a:lumMod val="50000"/>
                  </a:schemeClr>
                </a:solidFill>
              </a:defRPr>
            </a:lvl5pPr>
          </a:lstStyle>
          <a:p>
            <a:pPr lvl="4"/>
            <a:r>
              <a:rPr lang="en-US"/>
              <a:t>Source</a:t>
            </a:r>
          </a:p>
        </p:txBody>
      </p:sp>
    </p:spTree>
    <p:extLst>
      <p:ext uri="{BB962C8B-B14F-4D97-AF65-F5344CB8AC3E}">
        <p14:creationId xmlns:p14="http://schemas.microsoft.com/office/powerpoint/2010/main" val="207528646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66EA9-8CA0-080E-64A5-DBC44B5BCB0A}"/>
              </a:ext>
            </a:extLst>
          </p:cNvPr>
          <p:cNvSpPr>
            <a:spLocks noGrp="1"/>
          </p:cNvSpPr>
          <p:nvPr>
            <p:ph type="title"/>
          </p:nvPr>
        </p:nvSpPr>
        <p:spPr>
          <a:xfrm>
            <a:off x="266700" y="365125"/>
            <a:ext cx="4114800" cy="1806575"/>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6" name="Rectangle 5">
            <a:extLst>
              <a:ext uri="{FF2B5EF4-FFF2-40B4-BE49-F238E27FC236}">
                <a16:creationId xmlns:a16="http://schemas.microsoft.com/office/drawing/2014/main" id="{C4AD61FD-56B5-2540-DD88-E2342E526A61}"/>
              </a:ext>
            </a:extLst>
          </p:cNvPr>
          <p:cNvSpPr/>
          <p:nvPr/>
        </p:nvSpPr>
        <p:spPr>
          <a:xfrm>
            <a:off x="4555671" y="0"/>
            <a:ext cx="763632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58312C99-4FB2-EEFF-2D17-14A7F54E9D47}"/>
              </a:ext>
            </a:extLst>
          </p:cNvPr>
          <p:cNvSpPr>
            <a:spLocks noGrp="1"/>
          </p:cNvSpPr>
          <p:nvPr>
            <p:ph sz="quarter" idx="13"/>
          </p:nvPr>
        </p:nvSpPr>
        <p:spPr>
          <a:xfrm>
            <a:off x="266700" y="2441575"/>
            <a:ext cx="4114800" cy="36401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4">
            <a:extLst>
              <a:ext uri="{FF2B5EF4-FFF2-40B4-BE49-F238E27FC236}">
                <a16:creationId xmlns:a16="http://schemas.microsoft.com/office/drawing/2014/main" id="{48D25DD4-F2AF-E7C3-E652-335AF2F8D7CB}"/>
              </a:ext>
            </a:extLst>
          </p:cNvPr>
          <p:cNvSpPr>
            <a:spLocks noGrp="1"/>
          </p:cNvSpPr>
          <p:nvPr>
            <p:ph type="sldNum" sz="quarter" idx="12"/>
          </p:nvPr>
        </p:nvSpPr>
        <p:spPr>
          <a:xfrm>
            <a:off x="9941875" y="6344330"/>
            <a:ext cx="1969807" cy="365125"/>
          </a:xfrm>
        </p:spPr>
        <p:txBody>
          <a:bodyPr/>
          <a:lstStyle>
            <a:lvl1pPr>
              <a:defRPr>
                <a:solidFill>
                  <a:schemeClr val="bg1"/>
                </a:solidFill>
              </a:defRPr>
            </a:lvl1pPr>
          </a:lstStyle>
          <a:p>
            <a:fld id="{05F11700-01EC-4167-B7E9-6468E75C44D5}" type="slidenum">
              <a:rPr lang="en-US" smtClean="0"/>
              <a:t>‹#›</a:t>
            </a:fld>
            <a:endParaRPr lang="en-US"/>
          </a:p>
        </p:txBody>
      </p:sp>
      <p:sp>
        <p:nvSpPr>
          <p:cNvPr id="12" name="Content Placeholder 11">
            <a:extLst>
              <a:ext uri="{FF2B5EF4-FFF2-40B4-BE49-F238E27FC236}">
                <a16:creationId xmlns:a16="http://schemas.microsoft.com/office/drawing/2014/main" id="{E3563381-989F-0D94-917D-5C392A7C15FC}"/>
              </a:ext>
            </a:extLst>
          </p:cNvPr>
          <p:cNvSpPr>
            <a:spLocks noGrp="1"/>
          </p:cNvSpPr>
          <p:nvPr>
            <p:ph sz="quarter" idx="14" hasCustomPrompt="1"/>
          </p:nvPr>
        </p:nvSpPr>
        <p:spPr>
          <a:xfrm>
            <a:off x="4822258" y="6347959"/>
            <a:ext cx="4839299" cy="365125"/>
          </a:xfrm>
        </p:spPr>
        <p:txBody>
          <a:bodyPr anchor="ctr">
            <a:normAutofit/>
          </a:bodyPr>
          <a:lstStyle>
            <a:lvl1pPr marL="0" indent="0">
              <a:buNone/>
              <a:defRPr sz="1100">
                <a:solidFill>
                  <a:schemeClr val="bg1"/>
                </a:solidFill>
                <a:latin typeface="Arial" panose="020B0604020202020204" pitchFamily="34" charset="0"/>
                <a:cs typeface="Arial" panose="020B0604020202020204" pitchFamily="34" charset="0"/>
              </a:defRPr>
            </a:lvl1pPr>
          </a:lstStyle>
          <a:p>
            <a:pPr lvl="0"/>
            <a:r>
              <a:rPr lang="en-US"/>
              <a:t>Source</a:t>
            </a:r>
          </a:p>
        </p:txBody>
      </p:sp>
      <p:pic>
        <p:nvPicPr>
          <p:cNvPr id="13" name="Picture 12" descr="A red and black screen&#10;&#10;Description automatically generated">
            <a:extLst>
              <a:ext uri="{FF2B5EF4-FFF2-40B4-BE49-F238E27FC236}">
                <a16:creationId xmlns:a16="http://schemas.microsoft.com/office/drawing/2014/main" id="{84D26C60-B76F-3F14-4DE3-7A71DF965D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 y="6236996"/>
            <a:ext cx="1371610" cy="587049"/>
          </a:xfrm>
          <a:prstGeom prst="rect">
            <a:avLst/>
          </a:prstGeom>
        </p:spPr>
      </p:pic>
    </p:spTree>
    <p:extLst>
      <p:ext uri="{BB962C8B-B14F-4D97-AF65-F5344CB8AC3E}">
        <p14:creationId xmlns:p14="http://schemas.microsoft.com/office/powerpoint/2010/main" val="349915901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For Map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C724566-1753-4CEC-8DDF-C39DF84D8BD0}"/>
              </a:ext>
            </a:extLst>
          </p:cNvPr>
          <p:cNvSpPr/>
          <p:nvPr/>
        </p:nvSpPr>
        <p:spPr>
          <a:xfrm>
            <a:off x="0" y="6385099"/>
            <a:ext cx="12192000" cy="47290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C520C1EA-09F2-620A-4BC4-23E0CDC1AF70}"/>
              </a:ext>
            </a:extLst>
          </p:cNvPr>
          <p:cNvSpPr>
            <a:spLocks noGrp="1"/>
          </p:cNvSpPr>
          <p:nvPr>
            <p:ph type="sldNum" sz="quarter" idx="12"/>
          </p:nvPr>
        </p:nvSpPr>
        <p:spPr>
          <a:xfrm>
            <a:off x="9878786" y="6481081"/>
            <a:ext cx="560614" cy="365125"/>
          </a:xfrm>
        </p:spPr>
        <p:txBody>
          <a:bodyPr/>
          <a:lstStyle/>
          <a:p>
            <a:fld id="{05F11700-01EC-4167-B7E9-6468E75C44D5}" type="slidenum">
              <a:rPr lang="en-US" smtClean="0"/>
              <a:t>‹#›</a:t>
            </a:fld>
            <a:endParaRPr lang="en-US"/>
          </a:p>
        </p:txBody>
      </p:sp>
      <p:pic>
        <p:nvPicPr>
          <p:cNvPr id="11" name="Picture 10" descr="A red and black screen&#10;&#10;Description automatically generated">
            <a:extLst>
              <a:ext uri="{FF2B5EF4-FFF2-40B4-BE49-F238E27FC236}">
                <a16:creationId xmlns:a16="http://schemas.microsoft.com/office/drawing/2014/main" id="{B5DE2CFD-369A-41C7-4BAC-78A5CF4DBF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06784" y="6391901"/>
            <a:ext cx="1104909" cy="472901"/>
          </a:xfrm>
          <a:prstGeom prst="rect">
            <a:avLst/>
          </a:prstGeom>
        </p:spPr>
      </p:pic>
      <p:sp>
        <p:nvSpPr>
          <p:cNvPr id="12" name="Title 11">
            <a:extLst>
              <a:ext uri="{FF2B5EF4-FFF2-40B4-BE49-F238E27FC236}">
                <a16:creationId xmlns:a16="http://schemas.microsoft.com/office/drawing/2014/main" id="{DB4A58DA-AC0A-5FCE-97CF-B97AF83D97E2}"/>
              </a:ext>
            </a:extLst>
          </p:cNvPr>
          <p:cNvSpPr>
            <a:spLocks noGrp="1"/>
          </p:cNvSpPr>
          <p:nvPr>
            <p:ph type="title"/>
          </p:nvPr>
        </p:nvSpPr>
        <p:spPr>
          <a:xfrm>
            <a:off x="425695" y="373639"/>
            <a:ext cx="3566641" cy="1928690"/>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16" name="Content Placeholder 11">
            <a:extLst>
              <a:ext uri="{FF2B5EF4-FFF2-40B4-BE49-F238E27FC236}">
                <a16:creationId xmlns:a16="http://schemas.microsoft.com/office/drawing/2014/main" id="{5D97DB4E-EF5B-C160-7B8F-0FF446FAE8E4}"/>
              </a:ext>
            </a:extLst>
          </p:cNvPr>
          <p:cNvSpPr>
            <a:spLocks noGrp="1"/>
          </p:cNvSpPr>
          <p:nvPr>
            <p:ph sz="quarter" idx="13" hasCustomPrompt="1"/>
          </p:nvPr>
        </p:nvSpPr>
        <p:spPr>
          <a:xfrm>
            <a:off x="209437" y="6481081"/>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177487656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80935520-79A1-69C1-3BEA-5B369ADB9C31}"/>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359A50C3-4F63-EF8E-54E9-F6148A274FA1}"/>
              </a:ext>
            </a:extLst>
          </p:cNvPr>
          <p:cNvSpPr>
            <a:spLocks noGrp="1"/>
          </p:cNvSpPr>
          <p:nvPr>
            <p:ph type="sldNum" sz="quarter" idx="12"/>
          </p:nvPr>
        </p:nvSpPr>
        <p:spPr>
          <a:xfrm>
            <a:off x="9878786" y="6356350"/>
            <a:ext cx="560614" cy="365125"/>
          </a:xfrm>
        </p:spPr>
        <p:txBody>
          <a:bodyPr/>
          <a:lstStyle/>
          <a:p>
            <a:fld id="{05F11700-01EC-4167-B7E9-6468E75C44D5}" type="slidenum">
              <a:rPr lang="en-US" smtClean="0"/>
              <a:t>‹#›</a:t>
            </a:fld>
            <a:endParaRPr lang="en-US"/>
          </a:p>
        </p:txBody>
      </p:sp>
      <p:pic>
        <p:nvPicPr>
          <p:cNvPr id="11" name="Picture 10" descr="A red and black screen&#10;&#10;Description automatically generated">
            <a:extLst>
              <a:ext uri="{FF2B5EF4-FFF2-40B4-BE49-F238E27FC236}">
                <a16:creationId xmlns:a16="http://schemas.microsoft.com/office/drawing/2014/main" id="{C1D34EB7-6398-82A1-2FD1-29144BC36B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3" name="Content Placeholder 11">
            <a:extLst>
              <a:ext uri="{FF2B5EF4-FFF2-40B4-BE49-F238E27FC236}">
                <a16:creationId xmlns:a16="http://schemas.microsoft.com/office/drawing/2014/main" id="{0EE4E234-E343-7B85-A51A-F699450EF5B2}"/>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195043132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10744200" y="6356350"/>
            <a:ext cx="609600" cy="365125"/>
          </a:xfrm>
        </p:spPr>
        <p:txBody>
          <a:bodyPr/>
          <a:lstStyle/>
          <a:p>
            <a:fld id="{05F11700-01EC-4167-B7E9-6468E75C44D5}" type="slidenum">
              <a:rPr lang="en-US" smtClean="0"/>
              <a:t>‹#›</a:t>
            </a:fld>
            <a:endParaRPr lang="en-US"/>
          </a:p>
        </p:txBody>
      </p:sp>
      <p:sp>
        <p:nvSpPr>
          <p:cNvPr id="8" name="Rectangle 7">
            <a:extLst>
              <a:ext uri="{FF2B5EF4-FFF2-40B4-BE49-F238E27FC236}">
                <a16:creationId xmlns:a16="http://schemas.microsoft.com/office/drawing/2014/main" id="{0A57CF5C-4452-6AF8-6C94-8AD3D6EBFAFB}"/>
              </a:ext>
            </a:extLst>
          </p:cNvPr>
          <p:cNvSpPr/>
          <p:nvPr/>
        </p:nvSpPr>
        <p:spPr>
          <a:xfrm rot="5400000">
            <a:off x="-3088482" y="3088481"/>
            <a:ext cx="6858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and white state with a white star&#10;&#10;Description automatically generated">
            <a:extLst>
              <a:ext uri="{FF2B5EF4-FFF2-40B4-BE49-F238E27FC236}">
                <a16:creationId xmlns:a16="http://schemas.microsoft.com/office/drawing/2014/main" id="{BCC0FCB2-D3C6-F9BC-68FD-3BEF37C327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779" y="6262434"/>
            <a:ext cx="463720" cy="459041"/>
          </a:xfrm>
          <a:prstGeom prst="rect">
            <a:avLst/>
          </a:prstGeom>
        </p:spPr>
      </p:pic>
      <p:sp>
        <p:nvSpPr>
          <p:cNvPr id="13" name="Content Placeholder 11">
            <a:extLst>
              <a:ext uri="{FF2B5EF4-FFF2-40B4-BE49-F238E27FC236}">
                <a16:creationId xmlns:a16="http://schemas.microsoft.com/office/drawing/2014/main" id="{F2527929-019A-1596-2A8C-8D1F60EF6B6D}"/>
              </a:ext>
            </a:extLst>
          </p:cNvPr>
          <p:cNvSpPr>
            <a:spLocks noGrp="1"/>
          </p:cNvSpPr>
          <p:nvPr>
            <p:ph sz="quarter" idx="13" hasCustomPrompt="1"/>
          </p:nvPr>
        </p:nvSpPr>
        <p:spPr>
          <a:xfrm>
            <a:off x="838200" y="6356350"/>
            <a:ext cx="8801100"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264536141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1_Picture with Caption">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10744200" y="6356350"/>
            <a:ext cx="609600" cy="365125"/>
          </a:xfrm>
        </p:spPr>
        <p:txBody>
          <a:bodyPr/>
          <a:lstStyle/>
          <a:p>
            <a:fld id="{05F11700-01EC-4167-B7E9-6468E75C44D5}" type="slidenum">
              <a:rPr lang="en-US" smtClean="0"/>
              <a:t>‹#›</a:t>
            </a:fld>
            <a:endParaRPr lang="en-US"/>
          </a:p>
        </p:txBody>
      </p:sp>
      <p:sp>
        <p:nvSpPr>
          <p:cNvPr id="8" name="Rectangle 7">
            <a:extLst>
              <a:ext uri="{FF2B5EF4-FFF2-40B4-BE49-F238E27FC236}">
                <a16:creationId xmlns:a16="http://schemas.microsoft.com/office/drawing/2014/main" id="{0A57CF5C-4452-6AF8-6C94-8AD3D6EBFAFB}"/>
              </a:ext>
            </a:extLst>
          </p:cNvPr>
          <p:cNvSpPr/>
          <p:nvPr/>
        </p:nvSpPr>
        <p:spPr>
          <a:xfrm rot="5400000">
            <a:off x="-3088482" y="3088481"/>
            <a:ext cx="6858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and white state with a white star&#10;&#10;Description automatically generated">
            <a:extLst>
              <a:ext uri="{FF2B5EF4-FFF2-40B4-BE49-F238E27FC236}">
                <a16:creationId xmlns:a16="http://schemas.microsoft.com/office/drawing/2014/main" id="{BCC0FCB2-D3C6-F9BC-68FD-3BEF37C327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779" y="6262434"/>
            <a:ext cx="463720" cy="459041"/>
          </a:xfrm>
          <a:prstGeom prst="rect">
            <a:avLst/>
          </a:prstGeom>
        </p:spPr>
      </p:pic>
      <p:sp>
        <p:nvSpPr>
          <p:cNvPr id="5" name="Title 11">
            <a:extLst>
              <a:ext uri="{FF2B5EF4-FFF2-40B4-BE49-F238E27FC236}">
                <a16:creationId xmlns:a16="http://schemas.microsoft.com/office/drawing/2014/main" id="{5AB8A1DC-F078-2227-C29D-0291078E11C2}"/>
              </a:ext>
            </a:extLst>
          </p:cNvPr>
          <p:cNvSpPr>
            <a:spLocks noGrp="1"/>
          </p:cNvSpPr>
          <p:nvPr>
            <p:ph type="title"/>
          </p:nvPr>
        </p:nvSpPr>
        <p:spPr>
          <a:xfrm>
            <a:off x="838200" y="373639"/>
            <a:ext cx="3566641" cy="1928690"/>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9" name="Content Placeholder 11">
            <a:extLst>
              <a:ext uri="{FF2B5EF4-FFF2-40B4-BE49-F238E27FC236}">
                <a16:creationId xmlns:a16="http://schemas.microsoft.com/office/drawing/2014/main" id="{325A7D1F-39E9-331D-D2D0-F784552D5182}"/>
              </a:ext>
            </a:extLst>
          </p:cNvPr>
          <p:cNvSpPr>
            <a:spLocks noGrp="1"/>
          </p:cNvSpPr>
          <p:nvPr>
            <p:ph sz="quarter" idx="13" hasCustomPrompt="1"/>
          </p:nvPr>
        </p:nvSpPr>
        <p:spPr>
          <a:xfrm>
            <a:off x="838200" y="6356350"/>
            <a:ext cx="8801100"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118670826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10744200" y="6356350"/>
            <a:ext cx="609600" cy="365125"/>
          </a:xfrm>
        </p:spPr>
        <p:txBody>
          <a:bodyPr/>
          <a:lstStyle/>
          <a:p>
            <a:fld id="{05F11700-01EC-4167-B7E9-6468E75C44D5}" type="slidenum">
              <a:rPr lang="en-US" smtClean="0"/>
              <a:t>‹#›</a:t>
            </a:fld>
            <a:endParaRPr lang="en-US"/>
          </a:p>
        </p:txBody>
      </p:sp>
      <p:sp>
        <p:nvSpPr>
          <p:cNvPr id="8" name="Rectangle 7">
            <a:extLst>
              <a:ext uri="{FF2B5EF4-FFF2-40B4-BE49-F238E27FC236}">
                <a16:creationId xmlns:a16="http://schemas.microsoft.com/office/drawing/2014/main" id="{0A57CF5C-4452-6AF8-6C94-8AD3D6EBFAFB}"/>
              </a:ext>
            </a:extLst>
          </p:cNvPr>
          <p:cNvSpPr/>
          <p:nvPr/>
        </p:nvSpPr>
        <p:spPr>
          <a:xfrm rot="5400000">
            <a:off x="-3088482" y="3088481"/>
            <a:ext cx="6858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and white state with a white star&#10;&#10;Description automatically generated">
            <a:extLst>
              <a:ext uri="{FF2B5EF4-FFF2-40B4-BE49-F238E27FC236}">
                <a16:creationId xmlns:a16="http://schemas.microsoft.com/office/drawing/2014/main" id="{BCC0FCB2-D3C6-F9BC-68FD-3BEF37C327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779" y="6262434"/>
            <a:ext cx="463720" cy="459041"/>
          </a:xfrm>
          <a:prstGeom prst="rect">
            <a:avLst/>
          </a:prstGeom>
        </p:spPr>
      </p:pic>
      <p:sp>
        <p:nvSpPr>
          <p:cNvPr id="4" name="Content Placeholder 11">
            <a:extLst>
              <a:ext uri="{FF2B5EF4-FFF2-40B4-BE49-F238E27FC236}">
                <a16:creationId xmlns:a16="http://schemas.microsoft.com/office/drawing/2014/main" id="{FEBF9598-C2B1-FEAD-26CF-12F15B905DBF}"/>
              </a:ext>
            </a:extLst>
          </p:cNvPr>
          <p:cNvSpPr>
            <a:spLocks noGrp="1"/>
          </p:cNvSpPr>
          <p:nvPr>
            <p:ph sz="quarter" idx="14" hasCustomPrompt="1"/>
          </p:nvPr>
        </p:nvSpPr>
        <p:spPr>
          <a:xfrm>
            <a:off x="838198" y="6356350"/>
            <a:ext cx="8801101"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3" name="Title 1">
            <a:extLst>
              <a:ext uri="{FF2B5EF4-FFF2-40B4-BE49-F238E27FC236}">
                <a16:creationId xmlns:a16="http://schemas.microsoft.com/office/drawing/2014/main" id="{E9F42ECA-F0DD-A56E-1D82-1E89CE376A40}"/>
              </a:ext>
            </a:extLst>
          </p:cNvPr>
          <p:cNvSpPr>
            <a:spLocks noGrp="1"/>
          </p:cNvSpPr>
          <p:nvPr>
            <p:ph type="title"/>
          </p:nvPr>
        </p:nvSpPr>
        <p:spPr>
          <a:xfrm>
            <a:off x="681036" y="129851"/>
            <a:ext cx="11510963" cy="1061357"/>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01080602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3_Picture with Caption">
    <p:spTree>
      <p:nvGrpSpPr>
        <p:cNvPr id="1" name=""/>
        <p:cNvGrpSpPr/>
        <p:nvPr/>
      </p:nvGrpSpPr>
      <p:grpSpPr>
        <a:xfrm>
          <a:off x="0" y="0"/>
          <a:ext cx="0" cy="0"/>
          <a:chOff x="0" y="0"/>
          <a:chExt cx="0" cy="0"/>
        </a:xfrm>
      </p:grpSpPr>
      <p:pic>
        <p:nvPicPr>
          <p:cNvPr id="3" name="Picture 2" descr="A white background with black and white clouds&#10;&#10;Description automatically generated">
            <a:extLst>
              <a:ext uri="{FF2B5EF4-FFF2-40B4-BE49-F238E27FC236}">
                <a16:creationId xmlns:a16="http://schemas.microsoft.com/office/drawing/2014/main" id="{D75C156D-F010-83D1-6FBC-93B636E4B6E6}"/>
              </a:ext>
            </a:extLst>
          </p:cNvPr>
          <p:cNvPicPr>
            <a:picLocks noChangeAspect="1"/>
          </p:cNvPicPr>
          <p:nvPr/>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pic>
        <p:nvPicPr>
          <p:cNvPr id="4" name="Picture 3" descr="A black and white globe with a cursor&#10;&#10;Description automatically generated with low confidence">
            <a:extLst>
              <a:ext uri="{FF2B5EF4-FFF2-40B4-BE49-F238E27FC236}">
                <a16:creationId xmlns:a16="http://schemas.microsoft.com/office/drawing/2014/main" id="{AD82B877-2B6A-11F3-2186-BF3CB53A78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1351" y="3233228"/>
            <a:ext cx="419100" cy="419100"/>
          </a:xfrm>
          <a:prstGeom prst="rect">
            <a:avLst/>
          </a:prstGeom>
        </p:spPr>
      </p:pic>
      <p:pic>
        <p:nvPicPr>
          <p:cNvPr id="5" name="Picture 4" descr="A black and white envelope&#10;&#10;Description automatically generated">
            <a:extLst>
              <a:ext uri="{FF2B5EF4-FFF2-40B4-BE49-F238E27FC236}">
                <a16:creationId xmlns:a16="http://schemas.microsoft.com/office/drawing/2014/main" id="{557DB40C-0F27-46F1-4011-9AA0FD738B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0114" y="2593974"/>
            <a:ext cx="596900" cy="596900"/>
          </a:xfrm>
          <a:prstGeom prst="rect">
            <a:avLst/>
          </a:prstGeom>
        </p:spPr>
      </p:pic>
      <p:pic>
        <p:nvPicPr>
          <p:cNvPr id="6" name="Picture 5" descr="A black telephone symbol&#10;&#10;Description automatically generated">
            <a:extLst>
              <a:ext uri="{FF2B5EF4-FFF2-40B4-BE49-F238E27FC236}">
                <a16:creationId xmlns:a16="http://schemas.microsoft.com/office/drawing/2014/main" id="{D5B65DF5-FF5A-39EA-AE15-3E3971A8A6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81239" y="2168709"/>
            <a:ext cx="374650" cy="374650"/>
          </a:xfrm>
          <a:prstGeom prst="rect">
            <a:avLst/>
          </a:prstGeom>
        </p:spPr>
      </p:pic>
      <p:sp>
        <p:nvSpPr>
          <p:cNvPr id="9" name="Content Placeholder 3">
            <a:extLst>
              <a:ext uri="{FF2B5EF4-FFF2-40B4-BE49-F238E27FC236}">
                <a16:creationId xmlns:a16="http://schemas.microsoft.com/office/drawing/2014/main" id="{EAE38295-8C89-D221-EB72-E92663C2E5C5}"/>
              </a:ext>
            </a:extLst>
          </p:cNvPr>
          <p:cNvSpPr>
            <a:spLocks noGrp="1"/>
          </p:cNvSpPr>
          <p:nvPr>
            <p:ph sz="half" idx="2"/>
          </p:nvPr>
        </p:nvSpPr>
        <p:spPr>
          <a:xfrm>
            <a:off x="1963234" y="2168710"/>
            <a:ext cx="4333292" cy="374650"/>
          </a:xfrm>
        </p:spPr>
        <p:txBody>
          <a:bodyPr anchor="ctr">
            <a:normAutofit/>
          </a:bodyPr>
          <a:lstStyle>
            <a:lvl1pPr marL="0" indent="0">
              <a:buNone/>
              <a:defRPr sz="1600">
                <a:latin typeface="Arial" panose="020B0604020202020204" pitchFamily="34" charset="0"/>
                <a:cs typeface="Arial" panose="020B0604020202020204" pitchFamily="34" charset="0"/>
              </a:defRPr>
            </a:lvl1pPr>
            <a:lvl2pPr marL="457200" indent="0">
              <a:buNone/>
              <a:defRPr/>
            </a:lvl2pPr>
            <a:lvl5pPr>
              <a:defRPr/>
            </a:lvl5pPr>
          </a:lstStyle>
          <a:p>
            <a:pPr lvl="0"/>
            <a:r>
              <a:rPr lang="en-US"/>
              <a:t>Click to edit Master text styles</a:t>
            </a:r>
          </a:p>
        </p:txBody>
      </p:sp>
      <p:sp>
        <p:nvSpPr>
          <p:cNvPr id="12" name="Content Placeholder 3">
            <a:extLst>
              <a:ext uri="{FF2B5EF4-FFF2-40B4-BE49-F238E27FC236}">
                <a16:creationId xmlns:a16="http://schemas.microsoft.com/office/drawing/2014/main" id="{A64E67F4-8BE4-1B8F-675A-F20D8FB431FB}"/>
              </a:ext>
            </a:extLst>
          </p:cNvPr>
          <p:cNvSpPr>
            <a:spLocks noGrp="1"/>
          </p:cNvSpPr>
          <p:nvPr>
            <p:ph sz="half" idx="10"/>
          </p:nvPr>
        </p:nvSpPr>
        <p:spPr>
          <a:xfrm>
            <a:off x="1963234" y="2705099"/>
            <a:ext cx="4333292" cy="374650"/>
          </a:xfrm>
        </p:spPr>
        <p:txBody>
          <a:bodyPr anchor="ctr">
            <a:normAutofit/>
          </a:bodyPr>
          <a:lstStyle>
            <a:lvl1pPr marL="0" indent="0">
              <a:buNone/>
              <a:defRPr sz="1600">
                <a:latin typeface="Arial" panose="020B0604020202020204" pitchFamily="34" charset="0"/>
                <a:cs typeface="Arial" panose="020B0604020202020204" pitchFamily="34" charset="0"/>
              </a:defRPr>
            </a:lvl1pPr>
            <a:lvl2pPr marL="457200" indent="0">
              <a:buNone/>
              <a:defRPr/>
            </a:lvl2pPr>
            <a:lvl5pPr>
              <a:defRPr/>
            </a:lvl5pPr>
          </a:lstStyle>
          <a:p>
            <a:pPr lvl="0"/>
            <a:r>
              <a:rPr lang="en-US"/>
              <a:t>Click to edit Master text styles</a:t>
            </a:r>
          </a:p>
        </p:txBody>
      </p:sp>
      <p:sp>
        <p:nvSpPr>
          <p:cNvPr id="13" name="Content Placeholder 3">
            <a:extLst>
              <a:ext uri="{FF2B5EF4-FFF2-40B4-BE49-F238E27FC236}">
                <a16:creationId xmlns:a16="http://schemas.microsoft.com/office/drawing/2014/main" id="{7B9FAA3E-8D4C-ACD5-DB17-1DD5DCE5ED24}"/>
              </a:ext>
            </a:extLst>
          </p:cNvPr>
          <p:cNvSpPr>
            <a:spLocks noGrp="1"/>
          </p:cNvSpPr>
          <p:nvPr>
            <p:ph sz="half" idx="11"/>
          </p:nvPr>
        </p:nvSpPr>
        <p:spPr>
          <a:xfrm>
            <a:off x="1963234" y="3242274"/>
            <a:ext cx="4333292" cy="374650"/>
          </a:xfrm>
        </p:spPr>
        <p:txBody>
          <a:bodyPr anchor="ctr">
            <a:normAutofit/>
          </a:bodyPr>
          <a:lstStyle>
            <a:lvl1pPr marL="0" indent="0">
              <a:buNone/>
              <a:defRPr sz="1600">
                <a:latin typeface="Arial" panose="020B0604020202020204" pitchFamily="34" charset="0"/>
                <a:cs typeface="Arial" panose="020B0604020202020204" pitchFamily="34" charset="0"/>
              </a:defRPr>
            </a:lvl1pPr>
            <a:lvl2pPr marL="457200" indent="0">
              <a:buNone/>
              <a:defRPr/>
            </a:lvl2pPr>
            <a:lvl5pPr>
              <a:defRPr/>
            </a:lvl5pPr>
          </a:lstStyle>
          <a:p>
            <a:pPr lvl="0"/>
            <a:r>
              <a:rPr lang="en-US"/>
              <a:t>Click to edit Master text styles</a:t>
            </a:r>
          </a:p>
        </p:txBody>
      </p:sp>
      <p:sp>
        <p:nvSpPr>
          <p:cNvPr id="14" name="Text Placeholder 25">
            <a:extLst>
              <a:ext uri="{FF2B5EF4-FFF2-40B4-BE49-F238E27FC236}">
                <a16:creationId xmlns:a16="http://schemas.microsoft.com/office/drawing/2014/main" id="{DF46734D-AD62-AD5E-08C7-78B15A626C3D}"/>
              </a:ext>
            </a:extLst>
          </p:cNvPr>
          <p:cNvSpPr>
            <a:spLocks noGrp="1"/>
          </p:cNvSpPr>
          <p:nvPr>
            <p:ph type="body" sz="quarter" idx="13"/>
          </p:nvPr>
        </p:nvSpPr>
        <p:spPr>
          <a:xfrm>
            <a:off x="1481138" y="1355725"/>
            <a:ext cx="7385276" cy="596900"/>
          </a:xfrm>
        </p:spPr>
        <p:txBody>
          <a:bodyPr anchor="ctr"/>
          <a:lstStyle>
            <a:lvl1pPr marL="0" indent="0">
              <a:buNone/>
              <a:defRPr b="1">
                <a:latin typeface="Arial" panose="020B0604020202020204" pitchFamily="34" charset="0"/>
                <a:cs typeface="Arial" panose="020B0604020202020204" pitchFamily="34" charset="0"/>
              </a:defRPr>
            </a:lvl1pPr>
          </a:lstStyle>
          <a:p>
            <a:pPr lvl="0"/>
            <a:r>
              <a:rPr lang="en-US"/>
              <a:t>Click to edit Master text styles</a:t>
            </a:r>
          </a:p>
        </p:txBody>
      </p:sp>
      <p:pic>
        <p:nvPicPr>
          <p:cNvPr id="15" name="Picture 14" descr="A red and black screen&#10;&#10;Description automatically generated">
            <a:extLst>
              <a:ext uri="{FF2B5EF4-FFF2-40B4-BE49-F238E27FC236}">
                <a16:creationId xmlns:a16="http://schemas.microsoft.com/office/drawing/2014/main" id="{C6D746BF-81D3-D97B-FC0F-0C22417847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61351" y="4288276"/>
            <a:ext cx="2836447" cy="1213999"/>
          </a:xfrm>
          <a:prstGeom prst="rect">
            <a:avLst/>
          </a:prstGeom>
        </p:spPr>
      </p:pic>
    </p:spTree>
    <p:extLst>
      <p:ext uri="{BB962C8B-B14F-4D97-AF65-F5344CB8AC3E}">
        <p14:creationId xmlns:p14="http://schemas.microsoft.com/office/powerpoint/2010/main" val="369530934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cSld name="2_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19993A0F-5C2D-D4F2-6971-60DDB2E88A37}"/>
              </a:ext>
            </a:extLst>
          </p:cNvPr>
          <p:cNvSpPr>
            <a:spLocks noGrp="1"/>
          </p:cNvSpPr>
          <p:nvPr>
            <p:ph type="sldNum" sz="quarter" idx="12"/>
          </p:nvPr>
        </p:nvSpPr>
        <p:spPr/>
        <p:txBody>
          <a:bodyPr/>
          <a:lstStyle/>
          <a:p>
            <a:fld id="{05F11700-01EC-4167-B7E9-6468E75C44D5}" type="slidenum">
              <a:rPr lang="en-US" smtClean="0"/>
              <a:t>‹#›</a:t>
            </a:fld>
            <a:endParaRPr lang="en-US"/>
          </a:p>
        </p:txBody>
      </p:sp>
      <p:pic>
        <p:nvPicPr>
          <p:cNvPr id="5" name="Picture 4" descr="A blue and white state with a white star&#10;&#10;Description automatically generated">
            <a:extLst>
              <a:ext uri="{FF2B5EF4-FFF2-40B4-BE49-F238E27FC236}">
                <a16:creationId xmlns:a16="http://schemas.microsoft.com/office/drawing/2014/main" id="{550681BA-BDB8-CDB7-F5A9-A86274AA2D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33142" y="286612"/>
            <a:ext cx="626719" cy="620396"/>
          </a:xfrm>
          <a:prstGeom prst="rect">
            <a:avLst/>
          </a:prstGeom>
        </p:spPr>
      </p:pic>
      <p:sp>
        <p:nvSpPr>
          <p:cNvPr id="6" name="Content Placeholder 13">
            <a:extLst>
              <a:ext uri="{FF2B5EF4-FFF2-40B4-BE49-F238E27FC236}">
                <a16:creationId xmlns:a16="http://schemas.microsoft.com/office/drawing/2014/main" id="{0C3EFB34-9902-9438-496E-AE03717414E0}"/>
              </a:ext>
            </a:extLst>
          </p:cNvPr>
          <p:cNvSpPr>
            <a:spLocks noGrp="1"/>
          </p:cNvSpPr>
          <p:nvPr>
            <p:ph sz="quarter" idx="15" hasCustomPrompt="1"/>
          </p:nvPr>
        </p:nvSpPr>
        <p:spPr>
          <a:xfrm>
            <a:off x="0" y="6492875"/>
            <a:ext cx="2874963" cy="365125"/>
          </a:xfrm>
        </p:spPr>
        <p:txBody>
          <a:bodyPr anchor="ctr">
            <a:noAutofit/>
          </a:bodyPr>
          <a:lstStyle>
            <a:lvl5pPr algn="l">
              <a:defRPr sz="900">
                <a:solidFill>
                  <a:schemeClr val="bg1">
                    <a:lumMod val="50000"/>
                  </a:schemeClr>
                </a:solidFill>
              </a:defRPr>
            </a:lvl5pPr>
          </a:lstStyle>
          <a:p>
            <a:pPr lvl="4"/>
            <a:r>
              <a:rPr lang="en-US"/>
              <a:t>Source</a:t>
            </a:r>
          </a:p>
        </p:txBody>
      </p:sp>
    </p:spTree>
    <p:extLst>
      <p:ext uri="{BB962C8B-B14F-4D97-AF65-F5344CB8AC3E}">
        <p14:creationId xmlns:p14="http://schemas.microsoft.com/office/powerpoint/2010/main" val="159509077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A3A14-E53E-C2AC-3C42-17453E40AD7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BBD5256-2997-7F46-1457-6F310EC8C8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5212AF0-F4FE-5AB0-0D4E-4B9DF8C8D263}"/>
              </a:ext>
            </a:extLst>
          </p:cNvPr>
          <p:cNvSpPr>
            <a:spLocks noGrp="1"/>
          </p:cNvSpPr>
          <p:nvPr>
            <p:ph type="dt" sz="half" idx="10"/>
          </p:nvPr>
        </p:nvSpPr>
        <p:spPr/>
        <p:txBody>
          <a:bodyPr/>
          <a:lstStyle/>
          <a:p>
            <a:fld id="{8BCCFE9B-24A6-4572-A9FE-620445A89CC0}" type="datetimeFigureOut">
              <a:rPr lang="en-US" smtClean="0"/>
              <a:t>8/10/2026</a:t>
            </a:fld>
            <a:endParaRPr lang="en-US"/>
          </a:p>
        </p:txBody>
      </p:sp>
      <p:sp>
        <p:nvSpPr>
          <p:cNvPr id="5" name="Footer Placeholder 4">
            <a:extLst>
              <a:ext uri="{FF2B5EF4-FFF2-40B4-BE49-F238E27FC236}">
                <a16:creationId xmlns:a16="http://schemas.microsoft.com/office/drawing/2014/main" id="{DEDB25DE-61F0-865F-57C4-794C5C063A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DF6804-9C00-9108-C232-38F7A04B6A3E}"/>
              </a:ext>
            </a:extLst>
          </p:cNvPr>
          <p:cNvSpPr>
            <a:spLocks noGrp="1"/>
          </p:cNvSpPr>
          <p:nvPr>
            <p:ph type="sldNum" sz="quarter" idx="12"/>
          </p:nvPr>
        </p:nvSpPr>
        <p:spPr/>
        <p:txBody>
          <a:bodyPr/>
          <a:lstStyle/>
          <a:p>
            <a:fld id="{05F11700-01EC-4167-B7E9-6468E75C44D5}" type="slidenum">
              <a:rPr lang="en-US" smtClean="0"/>
              <a:t>‹#›</a:t>
            </a:fld>
            <a:endParaRPr lang="en-US"/>
          </a:p>
        </p:txBody>
      </p:sp>
    </p:spTree>
    <p:extLst>
      <p:ext uri="{BB962C8B-B14F-4D97-AF65-F5344CB8AC3E}">
        <p14:creationId xmlns:p14="http://schemas.microsoft.com/office/powerpoint/2010/main" val="92079929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Title + Content + Foot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42B22B-7FA6-02EF-F489-E88C9EFAC1D1}"/>
              </a:ext>
            </a:extLst>
          </p:cNvPr>
          <p:cNvSpPr/>
          <p:nvPr userDrawn="1"/>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838200" y="1443491"/>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9878786" y="6356350"/>
            <a:ext cx="560614" cy="365125"/>
          </a:xfrm>
        </p:spPr>
        <p:txBody>
          <a:bodyPr/>
          <a:lstStyle/>
          <a:p>
            <a:fld id="{AB041240-ECAE-4494-9DAC-38E9F7D3A8CC}" type="slidenum">
              <a:rPr lang="en-US" smtClean="0"/>
              <a:t>‹#›</a:t>
            </a:fld>
            <a:endParaRPr lang="en-US"/>
          </a:p>
        </p:txBody>
      </p:sp>
      <p:pic>
        <p:nvPicPr>
          <p:cNvPr id="8" name="Picture 7" descr="A red and black screen&#10;&#10;Description automatically generated">
            <a:extLst>
              <a:ext uri="{FF2B5EF4-FFF2-40B4-BE49-F238E27FC236}">
                <a16:creationId xmlns:a16="http://schemas.microsoft.com/office/drawing/2014/main" id="{880FC582-497B-8291-A236-D3CD437D19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20096" y="6176963"/>
            <a:ext cx="1591208" cy="681037"/>
          </a:xfrm>
          <a:prstGeom prst="rect">
            <a:avLst/>
          </a:prstGeom>
        </p:spPr>
      </p:pic>
      <p:sp>
        <p:nvSpPr>
          <p:cNvPr id="12" name="Content Placeholder 11">
            <a:extLst>
              <a:ext uri="{FF2B5EF4-FFF2-40B4-BE49-F238E27FC236}">
                <a16:creationId xmlns:a16="http://schemas.microsoft.com/office/drawing/2014/main" id="{16CEB89A-E86D-35BB-A592-9C7EBF45498B}"/>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4" name="Title 1">
            <a:extLst>
              <a:ext uri="{FF2B5EF4-FFF2-40B4-BE49-F238E27FC236}">
                <a16:creationId xmlns:a16="http://schemas.microsoft.com/office/drawing/2014/main" id="{CBE584E1-9151-7696-4240-8BFFC763D42C}"/>
              </a:ext>
            </a:extLst>
          </p:cNvPr>
          <p:cNvSpPr>
            <a:spLocks noGrp="1"/>
          </p:cNvSpPr>
          <p:nvPr>
            <p:ph type="title"/>
          </p:nvPr>
        </p:nvSpPr>
        <p:spPr>
          <a:xfrm>
            <a:off x="0" y="116114"/>
            <a:ext cx="12192000" cy="99515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579204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7C7CBC-3CBB-D0BA-0C5C-8F02F2B1C832}"/>
              </a:ext>
            </a:extLst>
          </p:cNvPr>
          <p:cNvSpPr>
            <a:spLocks noGrp="1"/>
          </p:cNvSpPr>
          <p:nvPr>
            <p:ph idx="1"/>
          </p:nvPr>
        </p:nvSpPr>
        <p:spPr>
          <a:xfrm>
            <a:off x="5622758" y="978568"/>
            <a:ext cx="5731042" cy="51983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BDAA00-6D13-9DA9-8B6B-C503D823DD20}"/>
              </a:ext>
            </a:extLst>
          </p:cNvPr>
          <p:cNvSpPr>
            <a:spLocks noGrp="1"/>
          </p:cNvSpPr>
          <p:nvPr>
            <p:ph type="dt" sz="half" idx="10"/>
          </p:nvPr>
        </p:nvSpPr>
        <p:spPr/>
        <p:txBody>
          <a:bodyPr/>
          <a:lstStyle/>
          <a:p>
            <a:fld id="{B03A340F-B511-444E-A25F-813A6883B651}" type="datetimeFigureOut">
              <a:rPr lang="en-US" smtClean="0"/>
              <a:t>8/10/2026</a:t>
            </a:fld>
            <a:endParaRPr lang="en-US"/>
          </a:p>
        </p:txBody>
      </p:sp>
      <p:sp>
        <p:nvSpPr>
          <p:cNvPr id="6" name="Slide Number Placeholder 5">
            <a:extLst>
              <a:ext uri="{FF2B5EF4-FFF2-40B4-BE49-F238E27FC236}">
                <a16:creationId xmlns:a16="http://schemas.microsoft.com/office/drawing/2014/main" id="{D1D44F9B-0D22-D300-0AAA-1FCCFD20B14E}"/>
              </a:ext>
            </a:extLst>
          </p:cNvPr>
          <p:cNvSpPr>
            <a:spLocks noGrp="1"/>
          </p:cNvSpPr>
          <p:nvPr>
            <p:ph type="sldNum" sz="quarter" idx="12"/>
          </p:nvPr>
        </p:nvSpPr>
        <p:spPr/>
        <p:txBody>
          <a:bodyPr/>
          <a:lstStyle/>
          <a:p>
            <a:fld id="{01B9AD90-D8C5-42B1-AC8B-29A3D4B95D55}" type="slidenum">
              <a:rPr lang="en-US" smtClean="0"/>
              <a:t>‹#›</a:t>
            </a:fld>
            <a:endParaRPr lang="en-US"/>
          </a:p>
        </p:txBody>
      </p:sp>
      <p:sp>
        <p:nvSpPr>
          <p:cNvPr id="7" name="Rectangle 6">
            <a:extLst>
              <a:ext uri="{FF2B5EF4-FFF2-40B4-BE49-F238E27FC236}">
                <a16:creationId xmlns:a16="http://schemas.microsoft.com/office/drawing/2014/main" id="{A3F05F2E-94E9-01AF-341B-59DD0FF589CA}"/>
              </a:ext>
            </a:extLst>
          </p:cNvPr>
          <p:cNvSpPr/>
          <p:nvPr/>
        </p:nvSpPr>
        <p:spPr>
          <a:xfrm>
            <a:off x="0" y="-2"/>
            <a:ext cx="5194772" cy="6858001"/>
          </a:xfrm>
          <a:prstGeom prst="rect">
            <a:avLst/>
          </a:prstGeom>
          <a:solidFill>
            <a:srgbClr val="202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B2340"/>
              </a:solidFill>
            </a:endParaRPr>
          </a:p>
        </p:txBody>
      </p:sp>
      <p:sp>
        <p:nvSpPr>
          <p:cNvPr id="9" name="TextBox 8">
            <a:extLst>
              <a:ext uri="{FF2B5EF4-FFF2-40B4-BE49-F238E27FC236}">
                <a16:creationId xmlns:a16="http://schemas.microsoft.com/office/drawing/2014/main" id="{CE977FED-09C7-29FE-4DF7-8D31EB535C54}"/>
              </a:ext>
            </a:extLst>
          </p:cNvPr>
          <p:cNvSpPr txBox="1"/>
          <p:nvPr/>
        </p:nvSpPr>
        <p:spPr>
          <a:xfrm>
            <a:off x="606159" y="2382253"/>
            <a:ext cx="3982453" cy="369332"/>
          </a:xfrm>
          <a:prstGeom prst="rect">
            <a:avLst/>
          </a:prstGeom>
          <a:noFill/>
        </p:spPr>
        <p:txBody>
          <a:bodyPr wrap="square" rtlCol="0">
            <a:spAutoFit/>
          </a:bodyPr>
          <a:lstStyle/>
          <a:p>
            <a:r>
              <a:rPr lang="en-US">
                <a:solidFill>
                  <a:schemeClr val="bg1"/>
                </a:solidFill>
                <a:latin typeface="Source Sans Pro" panose="020B0503030403020204" pitchFamily="34" charset="0"/>
              </a:rPr>
              <a:t>Click here to edit text style</a:t>
            </a:r>
          </a:p>
        </p:txBody>
      </p:sp>
      <p:sp>
        <p:nvSpPr>
          <p:cNvPr id="10" name="TextBox 9">
            <a:extLst>
              <a:ext uri="{FF2B5EF4-FFF2-40B4-BE49-F238E27FC236}">
                <a16:creationId xmlns:a16="http://schemas.microsoft.com/office/drawing/2014/main" id="{C4779309-1B96-5598-02F4-FE2A95144FC9}"/>
              </a:ext>
            </a:extLst>
          </p:cNvPr>
          <p:cNvSpPr txBox="1"/>
          <p:nvPr/>
        </p:nvSpPr>
        <p:spPr>
          <a:xfrm>
            <a:off x="218573" y="6352143"/>
            <a:ext cx="3982453" cy="261610"/>
          </a:xfrm>
          <a:prstGeom prst="rect">
            <a:avLst/>
          </a:prstGeom>
          <a:noFill/>
        </p:spPr>
        <p:txBody>
          <a:bodyPr wrap="square" rtlCol="0">
            <a:spAutoFit/>
          </a:bodyPr>
          <a:lstStyle/>
          <a:p>
            <a:r>
              <a:rPr lang="en-US" sz="1050">
                <a:solidFill>
                  <a:schemeClr val="bg1"/>
                </a:solidFill>
                <a:latin typeface="Source Sans Pro" panose="020B0503030403020204" pitchFamily="34" charset="0"/>
              </a:rPr>
              <a:t>Source</a:t>
            </a:r>
          </a:p>
        </p:txBody>
      </p:sp>
      <p:sp>
        <p:nvSpPr>
          <p:cNvPr id="5" name="Rectangle 4">
            <a:extLst>
              <a:ext uri="{FF2B5EF4-FFF2-40B4-BE49-F238E27FC236}">
                <a16:creationId xmlns:a16="http://schemas.microsoft.com/office/drawing/2014/main" id="{F37331A4-B14A-A74E-ACB6-641A042519B4}"/>
              </a:ext>
            </a:extLst>
          </p:cNvPr>
          <p:cNvSpPr>
            <a:spLocks noGrp="1" noRot="1" noMove="1" noResize="1" noEditPoints="1" noAdjustHandles="1" noChangeArrowheads="1" noChangeShapeType="1"/>
          </p:cNvSpPr>
          <p:nvPr/>
        </p:nvSpPr>
        <p:spPr>
          <a:xfrm>
            <a:off x="0" y="-2"/>
            <a:ext cx="5194772" cy="6858001"/>
          </a:xfrm>
          <a:prstGeom prst="rect">
            <a:avLst/>
          </a:prstGeom>
          <a:solidFill>
            <a:srgbClr val="202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B2340"/>
              </a:solidFill>
            </a:endParaRPr>
          </a:p>
        </p:txBody>
      </p:sp>
      <p:sp>
        <p:nvSpPr>
          <p:cNvPr id="15" name="Content Placeholder 14">
            <a:extLst>
              <a:ext uri="{FF2B5EF4-FFF2-40B4-BE49-F238E27FC236}">
                <a16:creationId xmlns:a16="http://schemas.microsoft.com/office/drawing/2014/main" id="{50E3D441-E58F-03AF-F7D8-271010721E8E}"/>
              </a:ext>
            </a:extLst>
          </p:cNvPr>
          <p:cNvSpPr>
            <a:spLocks noGrp="1"/>
          </p:cNvSpPr>
          <p:nvPr>
            <p:ph sz="quarter" idx="13"/>
          </p:nvPr>
        </p:nvSpPr>
        <p:spPr>
          <a:xfrm>
            <a:off x="759562" y="2299536"/>
            <a:ext cx="3981450" cy="1981200"/>
          </a:xfrm>
        </p:spPr>
        <p:txBody>
          <a:bodyPr>
            <a:normAutofit/>
          </a:bodyPr>
          <a:lstStyle>
            <a:lvl1pPr>
              <a:defRPr sz="1800">
                <a:solidFill>
                  <a:schemeClr val="bg1"/>
                </a:solidFill>
                <a:latin typeface="Source Sans Pro" panose="020B0503030403020204" pitchFamily="34" charset="0"/>
              </a:defRPr>
            </a:lvl1pPr>
            <a:lvl2pPr>
              <a:defRPr sz="1800">
                <a:solidFill>
                  <a:schemeClr val="bg1"/>
                </a:solidFill>
                <a:latin typeface="Source Sans Pro" panose="020B0503030403020204" pitchFamily="34" charset="0"/>
              </a:defRPr>
            </a:lvl2pPr>
            <a:lvl3pPr>
              <a:defRPr sz="1800">
                <a:solidFill>
                  <a:schemeClr val="bg1"/>
                </a:solidFill>
                <a:latin typeface="Source Sans Pro" panose="020B0503030403020204" pitchFamily="34" charset="0"/>
              </a:defRPr>
            </a:lvl3pPr>
            <a:lvl4pPr>
              <a:defRPr sz="1800">
                <a:solidFill>
                  <a:schemeClr val="bg1"/>
                </a:solidFill>
                <a:latin typeface="Source Sans Pro" panose="020B0503030403020204" pitchFamily="34" charset="0"/>
              </a:defRPr>
            </a:lvl4pPr>
            <a:lvl5pPr>
              <a:defRPr sz="1800">
                <a:solidFill>
                  <a:schemeClr val="bg1"/>
                </a:solidFill>
                <a:latin typeface="Source Sans Pro" panose="020B0503030403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19">
            <a:extLst>
              <a:ext uri="{FF2B5EF4-FFF2-40B4-BE49-F238E27FC236}">
                <a16:creationId xmlns:a16="http://schemas.microsoft.com/office/drawing/2014/main" id="{4DB0FFC6-B79D-D3B6-44CC-D14D50FE1834}"/>
              </a:ext>
            </a:extLst>
          </p:cNvPr>
          <p:cNvSpPr>
            <a:spLocks noGrp="1"/>
          </p:cNvSpPr>
          <p:nvPr>
            <p:ph type="body" sz="quarter" idx="14"/>
          </p:nvPr>
        </p:nvSpPr>
        <p:spPr>
          <a:xfrm>
            <a:off x="759562" y="978485"/>
            <a:ext cx="3981450" cy="1122362"/>
          </a:xfrm>
        </p:spPr>
        <p:txBody>
          <a:bodyPr/>
          <a:lstStyle>
            <a:lvl1pPr>
              <a:defRPr b="1">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pic>
        <p:nvPicPr>
          <p:cNvPr id="2" name="Content Placeholder 12" descr="A blue and white state with a white star&#10;&#10;Description automatically generated">
            <a:extLst>
              <a:ext uri="{FF2B5EF4-FFF2-40B4-BE49-F238E27FC236}">
                <a16:creationId xmlns:a16="http://schemas.microsoft.com/office/drawing/2014/main" id="{D66F8D8C-844D-AC64-2DBC-80A0921982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26568" y="285562"/>
            <a:ext cx="761121" cy="753441"/>
          </a:xfrm>
          <a:prstGeom prst="rect">
            <a:avLst/>
          </a:prstGeom>
        </p:spPr>
      </p:pic>
    </p:spTree>
    <p:extLst>
      <p:ext uri="{BB962C8B-B14F-4D97-AF65-F5344CB8AC3E}">
        <p14:creationId xmlns:p14="http://schemas.microsoft.com/office/powerpoint/2010/main" val="63476131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995BAA-DB96-CE9B-83FB-0114F5281099}"/>
              </a:ext>
            </a:extLst>
          </p:cNvPr>
          <p:cNvSpPr>
            <a:spLocks noGrp="1"/>
          </p:cNvSpPr>
          <p:nvPr>
            <p:ph type="dt" sz="half" idx="10"/>
          </p:nvPr>
        </p:nvSpPr>
        <p:spPr/>
        <p:txBody>
          <a:bodyPr/>
          <a:lstStyle/>
          <a:p>
            <a:fld id="{210D1EAB-9B33-4D57-88A2-49C4615DDC2D}" type="datetimeFigureOut">
              <a:rPr lang="en-US" smtClean="0"/>
              <a:t>8/10/2026</a:t>
            </a:fld>
            <a:endParaRPr lang="en-US"/>
          </a:p>
        </p:txBody>
      </p:sp>
      <p:sp>
        <p:nvSpPr>
          <p:cNvPr id="3" name="Footer Placeholder 2">
            <a:extLst>
              <a:ext uri="{FF2B5EF4-FFF2-40B4-BE49-F238E27FC236}">
                <a16:creationId xmlns:a16="http://schemas.microsoft.com/office/drawing/2014/main" id="{DE1F0E0C-C6FA-26AC-B61D-109CB1A4612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8ECD66F-B519-DBF0-BC4A-75180C0FA31A}"/>
              </a:ext>
            </a:extLst>
          </p:cNvPr>
          <p:cNvSpPr>
            <a:spLocks noGrp="1"/>
          </p:cNvSpPr>
          <p:nvPr>
            <p:ph type="sldNum" sz="quarter" idx="12"/>
          </p:nvPr>
        </p:nvSpPr>
        <p:spPr/>
        <p:txBody>
          <a:bodyPr/>
          <a:lstStyle/>
          <a:p>
            <a:fld id="{F388A195-02FE-4BFA-9F68-5387B1A3A54F}" type="slidenum">
              <a:rPr lang="en-US" smtClean="0"/>
              <a:t>‹#›</a:t>
            </a:fld>
            <a:endParaRPr lang="en-US"/>
          </a:p>
        </p:txBody>
      </p:sp>
    </p:spTree>
    <p:extLst>
      <p:ext uri="{BB962C8B-B14F-4D97-AF65-F5344CB8AC3E}">
        <p14:creationId xmlns:p14="http://schemas.microsoft.com/office/powerpoint/2010/main" val="485190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theme" Target="../theme/theme3.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18" Type="http://schemas.openxmlformats.org/officeDocument/2006/relationships/slideLayout" Target="../slideLayouts/slideLayout69.xml"/><Relationship Id="rId3" Type="http://schemas.openxmlformats.org/officeDocument/2006/relationships/slideLayout" Target="../slideLayouts/slideLayout54.xml"/><Relationship Id="rId21" Type="http://schemas.openxmlformats.org/officeDocument/2006/relationships/theme" Target="../theme/theme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slideLayout" Target="../slideLayouts/slideLayout68.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20" Type="http://schemas.openxmlformats.org/officeDocument/2006/relationships/slideLayout" Target="../slideLayouts/slideLayout71.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10" Type="http://schemas.openxmlformats.org/officeDocument/2006/relationships/slideLayout" Target="../slideLayouts/slideLayout61.xml"/><Relationship Id="rId19" Type="http://schemas.openxmlformats.org/officeDocument/2006/relationships/slideLayout" Target="../slideLayouts/slideLayout70.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slideLayout" Target="../slideLayouts/slideLayout84.xml"/><Relationship Id="rId18" Type="http://schemas.openxmlformats.org/officeDocument/2006/relationships/slideLayout" Target="../slideLayouts/slideLayout89.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17" Type="http://schemas.openxmlformats.org/officeDocument/2006/relationships/slideLayout" Target="../slideLayouts/slideLayout88.xml"/><Relationship Id="rId2" Type="http://schemas.openxmlformats.org/officeDocument/2006/relationships/slideLayout" Target="../slideLayouts/slideLayout73.xml"/><Relationship Id="rId16" Type="http://schemas.openxmlformats.org/officeDocument/2006/relationships/slideLayout" Target="../slideLayouts/slideLayout87.xml"/><Relationship Id="rId20" Type="http://schemas.openxmlformats.org/officeDocument/2006/relationships/theme" Target="../theme/theme5.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5" Type="http://schemas.openxmlformats.org/officeDocument/2006/relationships/slideLayout" Target="../slideLayouts/slideLayout86.xml"/><Relationship Id="rId10" Type="http://schemas.openxmlformats.org/officeDocument/2006/relationships/slideLayout" Target="../slideLayouts/slideLayout81.xml"/><Relationship Id="rId19" Type="http://schemas.openxmlformats.org/officeDocument/2006/relationships/slideLayout" Target="../slideLayouts/slideLayout90.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DAA947-41B6-858A-B49B-E2C9B64E61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B573766-1105-9101-BA24-821DF7FFC2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AA2F65-678F-0BD3-2EA7-40F540EEAC3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3A340F-B511-444E-A25F-813A6883B651}" type="datetimeFigureOut">
              <a:rPr lang="en-US" smtClean="0"/>
              <a:t>8/10/2026</a:t>
            </a:fld>
            <a:endParaRPr lang="en-US"/>
          </a:p>
        </p:txBody>
      </p:sp>
      <p:sp>
        <p:nvSpPr>
          <p:cNvPr id="5" name="Footer Placeholder 4">
            <a:extLst>
              <a:ext uri="{FF2B5EF4-FFF2-40B4-BE49-F238E27FC236}">
                <a16:creationId xmlns:a16="http://schemas.microsoft.com/office/drawing/2014/main" id="{4E52170F-724D-B5C8-0326-544EFCD599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FEA0FB-893F-E250-2156-489181C513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B9AD90-D8C5-42B1-AC8B-29A3D4B95D55}" type="slidenum">
              <a:rPr lang="en-US" smtClean="0"/>
              <a:t>‹#›</a:t>
            </a:fld>
            <a:endParaRPr lang="en-US"/>
          </a:p>
        </p:txBody>
      </p:sp>
    </p:spTree>
    <p:extLst>
      <p:ext uri="{BB962C8B-B14F-4D97-AF65-F5344CB8AC3E}">
        <p14:creationId xmlns:p14="http://schemas.microsoft.com/office/powerpoint/2010/main" val="1358009417"/>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9" r:id="rId9"/>
    <p:sldLayoutId id="2147483701" r:id="rId10"/>
    <p:sldLayoutId id="2147483702" r:id="rId11"/>
    <p:sldLayoutId id="2147483703" r:id="rId12"/>
    <p:sldLayoutId id="2147483704" r:id="rId13"/>
    <p:sldLayoutId id="2147483705" r:id="rId14"/>
    <p:sldLayoutId id="2147483719"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C1F5F2D-8545-43E6-8F55-560BCF3660E4}" type="datetimeFigureOut">
              <a:rPr lang="en-US" smtClean="0"/>
              <a:t>8/10/2026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3D5F361-244D-405E-83FB-111DEBBCE348}" type="slidenum">
              <a:rPr lang="en-US" smtClean="0"/>
              <a:t>‹#›</a:t>
            </a:fld>
            <a:endParaRPr lang="en-US"/>
          </a:p>
        </p:txBody>
      </p:sp>
    </p:spTree>
    <p:extLst>
      <p:ext uri="{BB962C8B-B14F-4D97-AF65-F5344CB8AC3E}">
        <p14:creationId xmlns:p14="http://schemas.microsoft.com/office/powerpoint/2010/main" val="4003172716"/>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 id="2147483699" r:id="rId16"/>
    <p:sldLayoutId id="2147483743" r:id="rId17"/>
    <p:sldLayoutId id="2147483744" r:id="rId18"/>
    <p:sldLayoutId id="2147483745"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21B60A7-4027-5E29-9B64-284D4018D2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6D1A4F0-BEB8-7212-FB67-EC0EC85969E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CBA710-02C3-432C-20D6-F88905DB1D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8D374E3-51C7-4DCC-8E7E-8CB6C738FE02}" type="datetimeFigureOut">
              <a:rPr lang="en-US" smtClean="0"/>
              <a:t>8/10/2026</a:t>
            </a:fld>
            <a:endParaRPr lang="en-US"/>
          </a:p>
        </p:txBody>
      </p:sp>
      <p:sp>
        <p:nvSpPr>
          <p:cNvPr id="5" name="Footer Placeholder 4">
            <a:extLst>
              <a:ext uri="{FF2B5EF4-FFF2-40B4-BE49-F238E27FC236}">
                <a16:creationId xmlns:a16="http://schemas.microsoft.com/office/drawing/2014/main" id="{726CDC92-6773-8D23-CCA5-F3FD777039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0CE086A-5C4A-C3B4-94B0-E33FC26B1D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69F5541-B91D-492A-BABB-A2303904A500}" type="slidenum">
              <a:rPr lang="en-US" smtClean="0"/>
              <a:t>‹#›</a:t>
            </a:fld>
            <a:endParaRPr lang="en-US"/>
          </a:p>
        </p:txBody>
      </p:sp>
    </p:spTree>
    <p:extLst>
      <p:ext uri="{BB962C8B-B14F-4D97-AF65-F5344CB8AC3E}">
        <p14:creationId xmlns:p14="http://schemas.microsoft.com/office/powerpoint/2010/main" val="323913237"/>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47" r:id="rId13"/>
    <p:sldLayoutId id="2147483748" r:id="rId14"/>
    <p:sldLayoutId id="2147483749" r:id="rId15"/>
    <p:sldLayoutId id="2147483794" r:id="rId16"/>
    <p:sldLayoutId id="2147483810"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BA41D99-E1C2-45DE-9256-3313297A1320}" type="datetimeFigureOut">
              <a:rPr lang="en-US" smtClean="0"/>
              <a:t>8/10/2026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967C6AC-1FBE-422C-8DAC-79020C929FB4}" type="slidenum">
              <a:rPr lang="en-US" smtClean="0"/>
              <a:t>‹#›</a:t>
            </a:fld>
            <a:endParaRPr lang="en-US"/>
          </a:p>
        </p:txBody>
      </p:sp>
    </p:spTree>
    <p:extLst>
      <p:ext uri="{BB962C8B-B14F-4D97-AF65-F5344CB8AC3E}">
        <p14:creationId xmlns:p14="http://schemas.microsoft.com/office/powerpoint/2010/main" val="485915057"/>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 id="2147483740" r:id="rId18"/>
    <p:sldLayoutId id="2147483741" r:id="rId19"/>
    <p:sldLayoutId id="2147483742"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BCCFE9B-24A6-4572-A9FE-620445A89CC0}" type="datetimeFigureOut">
              <a:rPr lang="en-US" smtClean="0"/>
              <a:t>8/10/2026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5F11700-01EC-4167-B7E9-6468E75C44D5}" type="slidenum">
              <a:rPr lang="en-US" smtClean="0"/>
              <a:t>‹#›</a:t>
            </a:fld>
            <a:endParaRPr lang="en-US"/>
          </a:p>
        </p:txBody>
      </p:sp>
    </p:spTree>
    <p:extLst>
      <p:ext uri="{BB962C8B-B14F-4D97-AF65-F5344CB8AC3E}">
        <p14:creationId xmlns:p14="http://schemas.microsoft.com/office/powerpoint/2010/main" val="1174068575"/>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 id="2147483779" r:id="rId17"/>
    <p:sldLayoutId id="2147483780" r:id="rId18"/>
    <p:sldLayoutId id="2147483781"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8.xml"/></Relationships>
</file>

<file path=ppt/slides/_rels/slide2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8.xml"/><Relationship Id="rId1" Type="http://schemas.openxmlformats.org/officeDocument/2006/relationships/slideLayout" Target="../slideLayouts/slideLayout51.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4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2.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33.xml"/><Relationship Id="rId4" Type="http://schemas.openxmlformats.org/officeDocument/2006/relationships/hyperlink" Target="https://www.pogo.org/reports/census-matters-why-an-accurate-count-is-essential-to-funding-our-communities"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3" Type="http://schemas.openxmlformats.org/officeDocument/2006/relationships/hyperlink" Target="https://www.census.gov/programs-surveys/decennial-census/about/luca.html#how-to-prepare" TargetMode="External"/><Relationship Id="rId2" Type="http://schemas.openxmlformats.org/officeDocument/2006/relationships/notesSlide" Target="../notesSlides/notesSlide17.xml"/><Relationship Id="rId1" Type="http://schemas.openxmlformats.org/officeDocument/2006/relationships/slideLayout" Target="../slideLayouts/slideLayout34.xml"/></Relationships>
</file>

<file path=ppt/slides/_rels/slide36.xml.rels><?xml version="1.0" encoding="UTF-8" standalone="yes"?>
<Relationships xmlns="http://schemas.openxmlformats.org/package/2006/relationships"><Relationship Id="rId3" Type="http://schemas.openxmlformats.org/officeDocument/2006/relationships/hyperlink" Target="https://www.census.gov/programs-surveys/decennial-census/about/luca.html#how-to-prepare" TargetMode="External"/><Relationship Id="rId2" Type="http://schemas.openxmlformats.org/officeDocument/2006/relationships/notesSlide" Target="../notesSlides/notesSlide18.xml"/><Relationship Id="rId1" Type="http://schemas.openxmlformats.org/officeDocument/2006/relationships/slideLayout" Target="../slideLayouts/slideLayout34.xml"/><Relationship Id="rId4" Type="http://schemas.openxmlformats.org/officeDocument/2006/relationships/hyperlink" Target="https://mtgis-portal.geo.census.gov/arcgis/apps/webappviewer/index.html?id=c754be823d6342949a4c50e519eb87be"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55.xml"/></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image" Target="../media/image36.png"/><Relationship Id="rId1" Type="http://schemas.openxmlformats.org/officeDocument/2006/relationships/slideLayout" Target="../slideLayouts/slideLayout5.xml"/><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image" Target="../media/image38.jpeg"/><Relationship Id="rId9" Type="http://schemas.openxmlformats.org/officeDocument/2006/relationships/image" Target="../media/image43.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48A41-452A-048E-452A-71DD09D8E419}"/>
              </a:ext>
            </a:extLst>
          </p:cNvPr>
          <p:cNvSpPr>
            <a:spLocks noGrp="1"/>
          </p:cNvSpPr>
          <p:nvPr>
            <p:ph type="ctrTitle"/>
          </p:nvPr>
        </p:nvSpPr>
        <p:spPr>
          <a:xfrm>
            <a:off x="1214166" y="1079794"/>
            <a:ext cx="9763667" cy="2053488"/>
          </a:xfrm>
        </p:spPr>
        <p:txBody>
          <a:bodyPr>
            <a:normAutofit fontScale="90000"/>
          </a:bodyPr>
          <a:lstStyle/>
          <a:p>
            <a:pPr>
              <a:lnSpc>
                <a:spcPct val="100000"/>
              </a:lnSpc>
              <a:spcBef>
                <a:spcPts val="0"/>
              </a:spcBef>
              <a:spcAft>
                <a:spcPts val="1200"/>
              </a:spcAft>
            </a:pPr>
            <a:r>
              <a:rPr lang="en-US" sz="3600" b="1" dirty="0">
                <a:latin typeface="Arial" panose="020B0604020202020204" pitchFamily="34" charset="0"/>
                <a:cs typeface="Arial" panose="020B0604020202020204" pitchFamily="34" charset="0"/>
              </a:rPr>
              <a:t>Demographic Trends and Characteristics in Texas and Heart of Texas COG</a:t>
            </a:r>
            <a:br>
              <a:rPr lang="en-US" sz="3600" b="1" dirty="0">
                <a:solidFill>
                  <a:srgbClr val="4472C4">
                    <a:lumMod val="50000"/>
                  </a:srgbClr>
                </a:solidFill>
                <a:latin typeface="Arial" panose="020B0604020202020204" pitchFamily="34" charset="0"/>
                <a:cs typeface="Arial" panose="020B0604020202020204" pitchFamily="34" charset="0"/>
              </a:rPr>
            </a:br>
            <a:br>
              <a:rPr lang="en-US" sz="3200" dirty="0"/>
            </a:br>
            <a:endParaRPr lang="en-US" sz="3200" dirty="0">
              <a:effectLst/>
              <a:latin typeface="Verdana" panose="020B0604030504040204" pitchFamily="34" charset="0"/>
              <a:ea typeface="DengXian" panose="02010600030101010101" pitchFamily="2" charset="-122"/>
              <a:cs typeface="Calibri" panose="020F0502020204030204" pitchFamily="34" charset="0"/>
            </a:endParaRPr>
          </a:p>
        </p:txBody>
      </p:sp>
      <p:sp>
        <p:nvSpPr>
          <p:cNvPr id="4" name="TextBox 3">
            <a:extLst>
              <a:ext uri="{FF2B5EF4-FFF2-40B4-BE49-F238E27FC236}">
                <a16:creationId xmlns:a16="http://schemas.microsoft.com/office/drawing/2014/main" id="{CFAAA388-2325-C70F-2506-18EE8DDFF645}"/>
              </a:ext>
            </a:extLst>
          </p:cNvPr>
          <p:cNvSpPr txBox="1"/>
          <p:nvPr/>
        </p:nvSpPr>
        <p:spPr>
          <a:xfrm>
            <a:off x="5210355" y="5022465"/>
            <a:ext cx="6047117" cy="461665"/>
          </a:xfrm>
          <a:prstGeom prst="rect">
            <a:avLst/>
          </a:prstGeom>
          <a:noFill/>
        </p:spPr>
        <p:txBody>
          <a:bodyPr wrap="square" rtlCol="0">
            <a:spAutoFit/>
          </a:bodyPr>
          <a:lstStyle/>
          <a:p>
            <a:pPr algn="r"/>
            <a:r>
              <a:rPr lang="en-US" sz="2400" dirty="0"/>
              <a:t>July 23, 2026</a:t>
            </a:r>
          </a:p>
        </p:txBody>
      </p:sp>
      <p:sp>
        <p:nvSpPr>
          <p:cNvPr id="6" name="TextBox 5">
            <a:extLst>
              <a:ext uri="{FF2B5EF4-FFF2-40B4-BE49-F238E27FC236}">
                <a16:creationId xmlns:a16="http://schemas.microsoft.com/office/drawing/2014/main" id="{BCCFDD13-FB21-CD95-76C8-0E43C4883E90}"/>
              </a:ext>
            </a:extLst>
          </p:cNvPr>
          <p:cNvSpPr txBox="1"/>
          <p:nvPr/>
        </p:nvSpPr>
        <p:spPr>
          <a:xfrm>
            <a:off x="3608989" y="2775016"/>
            <a:ext cx="4974020" cy="1184940"/>
          </a:xfrm>
          <a:prstGeom prst="rect">
            <a:avLst/>
          </a:prstGeom>
          <a:noFill/>
        </p:spPr>
        <p:txBody>
          <a:bodyPr wrap="square" rtlCol="0">
            <a:spAutoFit/>
          </a:bodyPr>
          <a:lstStyle/>
          <a:p>
            <a:pPr algn="ctr"/>
            <a:r>
              <a:rPr lang="en-US" sz="2000" dirty="0"/>
              <a:t>Presented to</a:t>
            </a:r>
          </a:p>
          <a:p>
            <a:pPr algn="ctr"/>
            <a:endParaRPr lang="en-US" sz="2000" dirty="0"/>
          </a:p>
          <a:p>
            <a:pPr algn="ctr"/>
            <a:r>
              <a:rPr lang="en-US" sz="2000" b="1" dirty="0"/>
              <a:t>Heart of Texas Council of Governments</a:t>
            </a:r>
          </a:p>
          <a:p>
            <a:pPr algn="ctr"/>
            <a:endParaRPr lang="en-US" sz="1100" dirty="0"/>
          </a:p>
        </p:txBody>
      </p:sp>
    </p:spTree>
    <p:extLst>
      <p:ext uri="{BB962C8B-B14F-4D97-AF65-F5344CB8AC3E}">
        <p14:creationId xmlns:p14="http://schemas.microsoft.com/office/powerpoint/2010/main" val="31162152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CF834-690A-60A0-E21C-0B02706F914C}"/>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BF6936ED-C261-EC8D-0089-1BE71FB6C778}"/>
              </a:ext>
            </a:extLst>
          </p:cNvPr>
          <p:cNvSpPr>
            <a:spLocks noGrp="1"/>
          </p:cNvSpPr>
          <p:nvPr>
            <p:ph type="title"/>
          </p:nvPr>
        </p:nvSpPr>
        <p:spPr>
          <a:xfrm>
            <a:off x="220391" y="888526"/>
            <a:ext cx="4464149" cy="1009957"/>
          </a:xfrm>
        </p:spPr>
        <p:txBody>
          <a:bodyPr>
            <a:normAutofit fontScale="90000"/>
          </a:bodyPr>
          <a:lstStyle/>
          <a:p>
            <a:r>
              <a:rPr lang="en-US" dirty="0">
                <a:latin typeface="Aptos" panose="020B0004020202020204" pitchFamily="34" charset="0"/>
              </a:rPr>
              <a:t>Percent Population Change for Incorporated Places, 2020-2025</a:t>
            </a:r>
          </a:p>
        </p:txBody>
      </p:sp>
      <p:sp>
        <p:nvSpPr>
          <p:cNvPr id="7" name="TextBox 6">
            <a:extLst>
              <a:ext uri="{FF2B5EF4-FFF2-40B4-BE49-F238E27FC236}">
                <a16:creationId xmlns:a16="http://schemas.microsoft.com/office/drawing/2014/main" id="{BF4BE27B-F380-0251-C7B8-7DE3E55B2694}"/>
              </a:ext>
            </a:extLst>
          </p:cNvPr>
          <p:cNvSpPr txBox="1"/>
          <p:nvPr/>
        </p:nvSpPr>
        <p:spPr>
          <a:xfrm>
            <a:off x="436097" y="2457157"/>
            <a:ext cx="4032739" cy="2031325"/>
          </a:xfrm>
          <a:prstGeom prst="rect">
            <a:avLst/>
          </a:prstGeom>
          <a:noFill/>
        </p:spPr>
        <p:txBody>
          <a:bodyPr wrap="square" rtlCol="0">
            <a:spAutoFit/>
          </a:bodyPr>
          <a:lstStyle/>
          <a:p>
            <a:pPr marL="285750" indent="-285750">
              <a:buFont typeface="Wingdings" panose="05000000000000000000" pitchFamily="2" charset="2"/>
              <a:buChar char="§"/>
            </a:pPr>
            <a:r>
              <a:rPr lang="en-US" sz="1800" dirty="0">
                <a:solidFill>
                  <a:srgbClr val="000000"/>
                </a:solidFill>
                <a:effectLst/>
                <a:latin typeface="Arial" panose="020B0604020202020204" pitchFamily="34" charset="0"/>
              </a:rPr>
              <a:t>Growth in </a:t>
            </a:r>
            <a:r>
              <a:rPr lang="en-US" sz="1800" b="1" dirty="0">
                <a:solidFill>
                  <a:srgbClr val="000000"/>
                </a:solidFill>
                <a:effectLst/>
                <a:latin typeface="Arial" panose="020B0604020202020204" pitchFamily="34" charset="0"/>
              </a:rPr>
              <a:t>major urban </a:t>
            </a:r>
            <a:r>
              <a:rPr lang="en-US" sz="1800" dirty="0">
                <a:solidFill>
                  <a:srgbClr val="000000"/>
                </a:solidFill>
                <a:effectLst/>
                <a:latin typeface="Arial" panose="020B0604020202020204" pitchFamily="34" charset="0"/>
              </a:rPr>
              <a:t>centers </a:t>
            </a:r>
            <a:r>
              <a:rPr lang="en-US" sz="1800" b="1" dirty="0">
                <a:solidFill>
                  <a:srgbClr val="000000"/>
                </a:solidFill>
                <a:effectLst/>
                <a:latin typeface="Arial" panose="020B0604020202020204" pitchFamily="34" charset="0"/>
              </a:rPr>
              <a:t>slowed</a:t>
            </a:r>
            <a:r>
              <a:rPr lang="en-US" sz="1800" dirty="0">
                <a:solidFill>
                  <a:srgbClr val="000000"/>
                </a:solidFill>
                <a:effectLst/>
                <a:latin typeface="Arial" panose="020B0604020202020204" pitchFamily="34" charset="0"/>
              </a:rPr>
              <a:t> considerably.</a:t>
            </a:r>
          </a:p>
          <a:p>
            <a:pPr marL="285750" indent="-285750">
              <a:buFont typeface="Wingdings" panose="05000000000000000000" pitchFamily="2" charset="2"/>
              <a:buChar char="§"/>
            </a:pPr>
            <a:endParaRPr lang="en-US" dirty="0">
              <a:solidFill>
                <a:srgbClr val="000000"/>
              </a:solidFill>
              <a:latin typeface="Arial" panose="020B0604020202020204" pitchFamily="34" charset="0"/>
            </a:endParaRPr>
          </a:p>
          <a:p>
            <a:pPr marL="285750" indent="-285750">
              <a:buFont typeface="Wingdings" panose="05000000000000000000" pitchFamily="2" charset="2"/>
              <a:buChar char="§"/>
            </a:pPr>
            <a:r>
              <a:rPr lang="en-US" sz="1800" dirty="0">
                <a:solidFill>
                  <a:srgbClr val="000000"/>
                </a:solidFill>
                <a:effectLst/>
                <a:latin typeface="Arial" panose="020B0604020202020204" pitchFamily="34" charset="0"/>
              </a:rPr>
              <a:t>Small and midsized </a:t>
            </a:r>
            <a:r>
              <a:rPr lang="en-US" sz="1800" b="1" dirty="0">
                <a:solidFill>
                  <a:srgbClr val="000000"/>
                </a:solidFill>
                <a:effectLst/>
                <a:latin typeface="Arial" panose="020B0604020202020204" pitchFamily="34" charset="0"/>
              </a:rPr>
              <a:t>suburban</a:t>
            </a:r>
            <a:r>
              <a:rPr lang="en-US" sz="1800" dirty="0">
                <a:solidFill>
                  <a:srgbClr val="000000"/>
                </a:solidFill>
                <a:effectLst/>
                <a:latin typeface="Arial" panose="020B0604020202020204" pitchFamily="34" charset="0"/>
              </a:rPr>
              <a:t> and </a:t>
            </a:r>
            <a:r>
              <a:rPr lang="en-US" sz="1800" b="1" dirty="0">
                <a:solidFill>
                  <a:srgbClr val="000000"/>
                </a:solidFill>
                <a:effectLst/>
                <a:latin typeface="Arial" panose="020B0604020202020204" pitchFamily="34" charset="0"/>
              </a:rPr>
              <a:t>exurban</a:t>
            </a:r>
            <a:r>
              <a:rPr lang="en-US" sz="1800" dirty="0">
                <a:solidFill>
                  <a:srgbClr val="000000"/>
                </a:solidFill>
                <a:effectLst/>
                <a:latin typeface="Arial" panose="020B0604020202020204" pitchFamily="34" charset="0"/>
              </a:rPr>
              <a:t> cities within the Triangle region experienced the most </a:t>
            </a:r>
            <a:r>
              <a:rPr lang="en-US" sz="1800" b="1" dirty="0">
                <a:solidFill>
                  <a:srgbClr val="000000"/>
                </a:solidFill>
                <a:effectLst/>
                <a:latin typeface="Arial" panose="020B0604020202020204" pitchFamily="34" charset="0"/>
              </a:rPr>
              <a:t>rapid</a:t>
            </a:r>
            <a:r>
              <a:rPr lang="en-US" sz="1800" dirty="0">
                <a:solidFill>
                  <a:srgbClr val="000000"/>
                </a:solidFill>
                <a:effectLst/>
                <a:latin typeface="Arial" panose="020B0604020202020204" pitchFamily="34" charset="0"/>
              </a:rPr>
              <a:t> expansion.</a:t>
            </a:r>
            <a:endParaRPr lang="en-US" dirty="0"/>
          </a:p>
        </p:txBody>
      </p:sp>
      <p:sp>
        <p:nvSpPr>
          <p:cNvPr id="4" name="TextBox 3">
            <a:extLst>
              <a:ext uri="{FF2B5EF4-FFF2-40B4-BE49-F238E27FC236}">
                <a16:creationId xmlns:a16="http://schemas.microsoft.com/office/drawing/2014/main" id="{9A967CFC-CF9C-EB20-B43C-FDDE652D445B}"/>
              </a:ext>
            </a:extLst>
          </p:cNvPr>
          <p:cNvSpPr txBox="1"/>
          <p:nvPr/>
        </p:nvSpPr>
        <p:spPr>
          <a:xfrm>
            <a:off x="6375550" y="203898"/>
            <a:ext cx="4388038" cy="369332"/>
          </a:xfrm>
          <a:prstGeom prst="rect">
            <a:avLst/>
          </a:prstGeom>
          <a:solidFill>
            <a:srgbClr val="7030A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b="1"/>
              <a:t>Austin and San Antonio Area</a:t>
            </a:r>
          </a:p>
        </p:txBody>
      </p:sp>
      <p:pic>
        <p:nvPicPr>
          <p:cNvPr id="11" name="Picture 10" descr="Map of the Austin and San Antonio region showing percent population change from 2020 to 2025 by area. Shades of green indicate population growth, with darker greens representing higher growth rates, concentrated around Austin, San Antonio, and surrounding suburban communities.&#10;">
            <a:extLst>
              <a:ext uri="{FF2B5EF4-FFF2-40B4-BE49-F238E27FC236}">
                <a16:creationId xmlns:a16="http://schemas.microsoft.com/office/drawing/2014/main" id="{BB66C7CC-13B4-49C8-0525-1FFECFDF45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4652" y="704240"/>
            <a:ext cx="7052318" cy="5449520"/>
          </a:xfrm>
          <a:prstGeom prst="rect">
            <a:avLst/>
          </a:prstGeom>
        </p:spPr>
      </p:pic>
      <p:sp>
        <p:nvSpPr>
          <p:cNvPr id="2" name="Content Placeholder 4">
            <a:extLst>
              <a:ext uri="{FF2B5EF4-FFF2-40B4-BE49-F238E27FC236}">
                <a16:creationId xmlns:a16="http://schemas.microsoft.com/office/drawing/2014/main" id="{CB6C34D4-27E1-D45F-E303-493DD08B2B64}"/>
              </a:ext>
            </a:extLst>
          </p:cNvPr>
          <p:cNvSpPr txBox="1">
            <a:spLocks/>
          </p:cNvSpPr>
          <p:nvPr/>
        </p:nvSpPr>
        <p:spPr>
          <a:xfrm>
            <a:off x="179388" y="6378272"/>
            <a:ext cx="9459912" cy="27699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100" b="1"/>
              <a:t>Source: </a:t>
            </a:r>
            <a:r>
              <a:rPr lang="en-US" sz="1100">
                <a:solidFill>
                  <a:schemeClr val="bg1">
                    <a:lumMod val="50000"/>
                  </a:schemeClr>
                </a:solidFill>
                <a:latin typeface="Arial" panose="020B0604020202020204" pitchFamily="34" charset="0"/>
                <a:cs typeface="Arial" panose="020B0604020202020204" pitchFamily="34" charset="0"/>
              </a:rPr>
              <a:t>U.S. Census Bureau, Vintage 2025 Population Estimates</a:t>
            </a:r>
          </a:p>
        </p:txBody>
      </p:sp>
    </p:spTree>
    <p:extLst>
      <p:ext uri="{BB962C8B-B14F-4D97-AF65-F5344CB8AC3E}">
        <p14:creationId xmlns:p14="http://schemas.microsoft.com/office/powerpoint/2010/main" val="1967685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F4D04-B8E8-072E-6605-FEFD8FB9D7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46679A-B706-9DB4-3FE5-D801F6DB2A35}"/>
              </a:ext>
            </a:extLst>
          </p:cNvPr>
          <p:cNvSpPr>
            <a:spLocks noGrp="1"/>
          </p:cNvSpPr>
          <p:nvPr>
            <p:ph type="ctrTitle"/>
          </p:nvPr>
        </p:nvSpPr>
        <p:spPr/>
        <p:txBody>
          <a:bodyPr/>
          <a:lstStyle/>
          <a:p>
            <a:r>
              <a:rPr lang="en-US"/>
              <a:t>Drivers of Population Growth</a:t>
            </a:r>
          </a:p>
        </p:txBody>
      </p:sp>
      <p:sp>
        <p:nvSpPr>
          <p:cNvPr id="3" name="Subtitle 2">
            <a:extLst>
              <a:ext uri="{FF2B5EF4-FFF2-40B4-BE49-F238E27FC236}">
                <a16:creationId xmlns:a16="http://schemas.microsoft.com/office/drawing/2014/main" id="{7F53A689-F9A1-10E3-57CB-1E0287CE0EC0}"/>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6B8C8074-05D0-B076-3166-C9FA6A8AB4C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B9AD90-D8C5-42B1-AC8B-29A3D4B95D55}"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70781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181EE-6AAB-8B32-1861-DF0A8221D46C}"/>
              </a:ext>
            </a:extLst>
          </p:cNvPr>
          <p:cNvSpPr>
            <a:spLocks noGrp="1"/>
          </p:cNvSpPr>
          <p:nvPr>
            <p:ph type="title"/>
          </p:nvPr>
        </p:nvSpPr>
        <p:spPr>
          <a:xfrm>
            <a:off x="396167" y="436246"/>
            <a:ext cx="11295089" cy="702253"/>
          </a:xfrm>
        </p:spPr>
        <p:txBody>
          <a:bodyPr>
            <a:noAutofit/>
          </a:bodyPr>
          <a:lstStyle/>
          <a:p>
            <a:pPr algn="l"/>
            <a:r>
              <a:rPr lang="en-US" sz="4000">
                <a:latin typeface="Trade Gothic Next Heavy" panose="020B0903040303020004" pitchFamily="34" charset="0"/>
              </a:rPr>
              <a:t>Texas Daily Population Growth and Components of Change, 2020-2025</a:t>
            </a:r>
          </a:p>
        </p:txBody>
      </p:sp>
      <p:sp>
        <p:nvSpPr>
          <p:cNvPr id="12" name="Title 1">
            <a:extLst>
              <a:ext uri="{FF2B5EF4-FFF2-40B4-BE49-F238E27FC236}">
                <a16:creationId xmlns:a16="http://schemas.microsoft.com/office/drawing/2014/main" id="{7B04019D-C480-AB65-6F1E-3B9E046AF2D1}"/>
              </a:ext>
            </a:extLst>
          </p:cNvPr>
          <p:cNvSpPr txBox="1">
            <a:spLocks/>
          </p:cNvSpPr>
          <p:nvPr/>
        </p:nvSpPr>
        <p:spPr>
          <a:xfrm>
            <a:off x="396168" y="1402271"/>
            <a:ext cx="8301519" cy="702253"/>
          </a:xfrm>
          <a:prstGeom prst="rect">
            <a:avLst/>
          </a:prstGeom>
        </p:spPr>
        <p:txBody>
          <a:bodyPr vert="horz" lIns="91440" tIns="45720" rIns="91440" bIns="45720" rtlCol="0" anchor="ctr">
            <a:normAutofit fontScale="62500" lnSpcReduction="20000"/>
          </a:bodyPr>
          <a:lstStyle>
            <a:lvl1pPr algn="ctr" defTabSz="914400" rtl="0" eaLnBrk="1" latinLnBrk="0" hangingPunct="1">
              <a:lnSpc>
                <a:spcPct val="90000"/>
              </a:lnSpc>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pPr algn="l">
              <a:lnSpc>
                <a:spcPct val="120000"/>
              </a:lnSpc>
            </a:pPr>
            <a:r>
              <a:rPr lang="en-US" b="0" dirty="0"/>
              <a:t>Reduced international and domestic migration drove the decline, while natural increase made up 40% of growth, up from about 25% since 2020. </a:t>
            </a:r>
            <a:endParaRPr lang="en-US" sz="2000" b="0" dirty="0"/>
          </a:p>
        </p:txBody>
      </p:sp>
      <p:graphicFrame>
        <p:nvGraphicFramePr>
          <p:cNvPr id="5" name="Table 4" descr="Yearly daily average population change">
            <a:extLst>
              <a:ext uri="{FF2B5EF4-FFF2-40B4-BE49-F238E27FC236}">
                <a16:creationId xmlns:a16="http://schemas.microsoft.com/office/drawing/2014/main" id="{960B470C-01F5-2309-3FAB-D6C384C707C2}"/>
              </a:ext>
            </a:extLst>
          </p:cNvPr>
          <p:cNvGraphicFramePr>
            <a:graphicFrameLocks noGrp="1"/>
          </p:cNvGraphicFramePr>
          <p:nvPr>
            <p:extLst>
              <p:ext uri="{D42A27DB-BD31-4B8C-83A1-F6EECF244321}">
                <p14:modId xmlns:p14="http://schemas.microsoft.com/office/powerpoint/2010/main" val="414124370"/>
              </p:ext>
            </p:extLst>
          </p:nvPr>
        </p:nvGraphicFramePr>
        <p:xfrm>
          <a:off x="930594" y="2259829"/>
          <a:ext cx="9451914" cy="518160"/>
        </p:xfrm>
        <a:graphic>
          <a:graphicData uri="http://schemas.openxmlformats.org/drawingml/2006/table">
            <a:tbl>
              <a:tblPr firstRow="1" bandRow="1">
                <a:tableStyleId>{5C22544A-7EE6-4342-B048-85BDC9FD1C3A}</a:tableStyleId>
              </a:tblPr>
              <a:tblGrid>
                <a:gridCol w="1507806">
                  <a:extLst>
                    <a:ext uri="{9D8B030D-6E8A-4147-A177-3AD203B41FA5}">
                      <a16:colId xmlns:a16="http://schemas.microsoft.com/office/drawing/2014/main" val="915201548"/>
                    </a:ext>
                  </a:extLst>
                </a:gridCol>
                <a:gridCol w="1513840">
                  <a:extLst>
                    <a:ext uri="{9D8B030D-6E8A-4147-A177-3AD203B41FA5}">
                      <a16:colId xmlns:a16="http://schemas.microsoft.com/office/drawing/2014/main" val="2860093786"/>
                    </a:ext>
                  </a:extLst>
                </a:gridCol>
                <a:gridCol w="1524000">
                  <a:extLst>
                    <a:ext uri="{9D8B030D-6E8A-4147-A177-3AD203B41FA5}">
                      <a16:colId xmlns:a16="http://schemas.microsoft.com/office/drawing/2014/main" val="250246000"/>
                    </a:ext>
                  </a:extLst>
                </a:gridCol>
                <a:gridCol w="1503680">
                  <a:extLst>
                    <a:ext uri="{9D8B030D-6E8A-4147-A177-3AD203B41FA5}">
                      <a16:colId xmlns:a16="http://schemas.microsoft.com/office/drawing/2014/main" val="4241550185"/>
                    </a:ext>
                  </a:extLst>
                </a:gridCol>
                <a:gridCol w="1534160">
                  <a:extLst>
                    <a:ext uri="{9D8B030D-6E8A-4147-A177-3AD203B41FA5}">
                      <a16:colId xmlns:a16="http://schemas.microsoft.com/office/drawing/2014/main" val="904429063"/>
                    </a:ext>
                  </a:extLst>
                </a:gridCol>
                <a:gridCol w="1868428">
                  <a:extLst>
                    <a:ext uri="{9D8B030D-6E8A-4147-A177-3AD203B41FA5}">
                      <a16:colId xmlns:a16="http://schemas.microsoft.com/office/drawing/2014/main" val="3060447366"/>
                    </a:ext>
                  </a:extLst>
                </a:gridCol>
              </a:tblGrid>
              <a:tr h="370840">
                <a:tc>
                  <a:txBody>
                    <a:bodyPr/>
                    <a:lstStyle/>
                    <a:p>
                      <a:pPr algn="ctr"/>
                      <a:r>
                        <a:rPr lang="en-US" dirty="0">
                          <a:solidFill>
                            <a:schemeClr val="tx1"/>
                          </a:solidFill>
                        </a:rPr>
                        <a:t>917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a:solidFill>
                            <a:schemeClr val="tx1"/>
                          </a:solidFill>
                        </a:rPr>
                        <a:t>1,494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a:solidFill>
                            <a:schemeClr val="tx1"/>
                          </a:solidFill>
                        </a:rPr>
                        <a:t>1,647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a:solidFill>
                            <a:schemeClr val="tx1"/>
                          </a:solidFill>
                        </a:rPr>
                        <a:t>1,642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a:solidFill>
                            <a:schemeClr val="tx1"/>
                          </a:solidFill>
                        </a:rPr>
                        <a:t>1,072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400" dirty="0">
                          <a:solidFill>
                            <a:schemeClr val="tx1"/>
                          </a:solidFill>
                        </a:rPr>
                        <a:t>Daily Average Population Change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4367583"/>
                  </a:ext>
                </a:extLst>
              </a:tr>
            </a:tbl>
          </a:graphicData>
        </a:graphic>
      </p:graphicFrame>
      <p:graphicFrame>
        <p:nvGraphicFramePr>
          <p:cNvPr id="7" name="Content Placeholder 6" descr="Stacked bar chart showing Texas daily population growth and its components from 2020-2021 to 2024-2025. Daily growth peaked at 1,647 people in 2022-2023 before declining to 1,072 in 2024-2025, driven by lower domestic and international migration, while natural increase remained relatively stable and accounted for a larger share of growth.">
            <a:extLst>
              <a:ext uri="{FF2B5EF4-FFF2-40B4-BE49-F238E27FC236}">
                <a16:creationId xmlns:a16="http://schemas.microsoft.com/office/drawing/2014/main" id="{6CBC18DE-28E5-F062-EB63-8F2F895865EB}"/>
              </a:ext>
            </a:extLst>
          </p:cNvPr>
          <p:cNvGraphicFramePr>
            <a:graphicFrameLocks noGrp="1"/>
          </p:cNvGraphicFramePr>
          <p:nvPr>
            <p:ph idx="1"/>
            <p:extLst>
              <p:ext uri="{D42A27DB-BD31-4B8C-83A1-F6EECF244321}">
                <p14:modId xmlns:p14="http://schemas.microsoft.com/office/powerpoint/2010/main" val="2968352929"/>
              </p:ext>
            </p:extLst>
          </p:nvPr>
        </p:nvGraphicFramePr>
        <p:xfrm>
          <a:off x="817327" y="2682343"/>
          <a:ext cx="10306396" cy="3259622"/>
        </p:xfrm>
        <a:graphic>
          <a:graphicData uri="http://schemas.openxmlformats.org/drawingml/2006/chart">
            <c:chart xmlns:c="http://schemas.openxmlformats.org/drawingml/2006/chart" xmlns:r="http://schemas.openxmlformats.org/officeDocument/2006/relationships" r:id="rId3"/>
          </a:graphicData>
        </a:graphic>
      </p:graphicFrame>
      <p:sp>
        <p:nvSpPr>
          <p:cNvPr id="4" name="Content Placeholder 3">
            <a:extLst>
              <a:ext uri="{FF2B5EF4-FFF2-40B4-BE49-F238E27FC236}">
                <a16:creationId xmlns:a16="http://schemas.microsoft.com/office/drawing/2014/main" id="{E7BD4764-2554-FCCF-2DF8-F35EDBEC42DC}"/>
              </a:ext>
            </a:extLst>
          </p:cNvPr>
          <p:cNvSpPr>
            <a:spLocks noGrp="1"/>
          </p:cNvSpPr>
          <p:nvPr>
            <p:ph sz="quarter" idx="13"/>
          </p:nvPr>
        </p:nvSpPr>
        <p:spPr>
          <a:xfrm>
            <a:off x="179388" y="6356350"/>
            <a:ext cx="10137804" cy="365125"/>
          </a:xfrm>
        </p:spPr>
        <p:txBody>
          <a:bodyPr>
            <a:noAutofit/>
          </a:bodyPr>
          <a:lstStyle/>
          <a:p>
            <a:r>
              <a:rPr lang="en-US" sz="1100" b="1"/>
              <a:t>Source: </a:t>
            </a:r>
            <a:r>
              <a:rPr lang="en-US" sz="1100">
                <a:solidFill>
                  <a:schemeClr val="bg1">
                    <a:lumMod val="50000"/>
                  </a:schemeClr>
                </a:solidFill>
                <a:latin typeface="Arial" panose="020B0604020202020204" pitchFamily="34" charset="0"/>
                <a:cs typeface="Arial" panose="020B0604020202020204" pitchFamily="34" charset="0"/>
              </a:rPr>
              <a:t>U.S. Census Bureau, Vintage 2025 Population Estimates</a:t>
            </a:r>
          </a:p>
          <a:p>
            <a:r>
              <a:rPr lang="en-US" sz="1100" b="1">
                <a:solidFill>
                  <a:schemeClr val="bg1">
                    <a:lumMod val="50000"/>
                  </a:schemeClr>
                </a:solidFill>
              </a:rPr>
              <a:t>Note:</a:t>
            </a:r>
            <a:r>
              <a:rPr lang="en-US" sz="1100">
                <a:solidFill>
                  <a:schemeClr val="bg1">
                    <a:lumMod val="50000"/>
                  </a:schemeClr>
                </a:solidFill>
              </a:rPr>
              <a:t> Components of change may not add to the total population change due to the minor residual components in the Census Bureau’s Population Estimates</a:t>
            </a:r>
            <a:endParaRPr lang="en-US" sz="1100" b="1"/>
          </a:p>
        </p:txBody>
      </p:sp>
    </p:spTree>
    <p:extLst>
      <p:ext uri="{BB962C8B-B14F-4D97-AF65-F5344CB8AC3E}">
        <p14:creationId xmlns:p14="http://schemas.microsoft.com/office/powerpoint/2010/main" val="23644669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E28E9F4-61ED-3F75-F40C-9EA80FD2C16A}"/>
              </a:ext>
            </a:extLst>
          </p:cNvPr>
          <p:cNvSpPr txBox="1">
            <a:spLocks/>
          </p:cNvSpPr>
          <p:nvPr/>
        </p:nvSpPr>
        <p:spPr>
          <a:xfrm>
            <a:off x="387662" y="306087"/>
            <a:ext cx="4495837" cy="2339141"/>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r>
              <a:rPr lang="en-US" sz="4000" dirty="0">
                <a:latin typeface="Trade Gothic Next Heavy" panose="020B0903040303020004" pitchFamily="34" charset="0"/>
                <a:cs typeface="Arial"/>
              </a:rPr>
              <a:t>High net domestic migration persists in suburban counties</a:t>
            </a:r>
            <a:endParaRPr lang="en-US" sz="4000" dirty="0">
              <a:latin typeface="Trade Gothic Next Heavy" panose="020B0903040303020004" pitchFamily="34" charset="0"/>
            </a:endParaRPr>
          </a:p>
        </p:txBody>
      </p:sp>
      <p:sp>
        <p:nvSpPr>
          <p:cNvPr id="10" name="Text Placeholder 3">
            <a:extLst>
              <a:ext uri="{FF2B5EF4-FFF2-40B4-BE49-F238E27FC236}">
                <a16:creationId xmlns:a16="http://schemas.microsoft.com/office/drawing/2014/main" id="{56F79B11-5204-26DA-F5FC-B071A5266DDD}"/>
              </a:ext>
            </a:extLst>
          </p:cNvPr>
          <p:cNvSpPr txBox="1">
            <a:spLocks/>
          </p:cNvSpPr>
          <p:nvPr/>
        </p:nvSpPr>
        <p:spPr>
          <a:xfrm>
            <a:off x="387661" y="4083557"/>
            <a:ext cx="4369395" cy="4424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Texas saw its</a:t>
            </a:r>
          </a:p>
        </p:txBody>
      </p:sp>
      <p:sp>
        <p:nvSpPr>
          <p:cNvPr id="6" name="Text Placeholder 3">
            <a:extLst>
              <a:ext uri="{FF2B5EF4-FFF2-40B4-BE49-F238E27FC236}">
                <a16:creationId xmlns:a16="http://schemas.microsoft.com/office/drawing/2014/main" id="{D5BC1192-A8D7-598F-E4DA-FD4073AD7D66}"/>
              </a:ext>
            </a:extLst>
          </p:cNvPr>
          <p:cNvSpPr txBox="1">
            <a:spLocks/>
          </p:cNvSpPr>
          <p:nvPr/>
        </p:nvSpPr>
        <p:spPr>
          <a:xfrm>
            <a:off x="387662" y="4465865"/>
            <a:ext cx="4450497" cy="119742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b="1" dirty="0">
                <a:solidFill>
                  <a:schemeClr val="accent1"/>
                </a:solidFill>
                <a:latin typeface="Trade Gothic Next Heavy" panose="020B0903040303020004" pitchFamily="34" charset="0"/>
                <a:cs typeface="Aktiv Grotesk Ex XBold" panose="020B0904020203020204" pitchFamily="34" charset="0"/>
              </a:rPr>
              <a:t>lowest domestic migration </a:t>
            </a:r>
            <a:endParaRPr lang="en-US" sz="4400" dirty="0">
              <a:solidFill>
                <a:schemeClr val="accent1"/>
              </a:solidFill>
              <a:latin typeface="Trade Gothic Next Heavy" panose="020B0903040303020004" pitchFamily="34" charset="0"/>
              <a:cs typeface="Aktiv Grotesk Ex XBold" panose="020B0904020203020204" pitchFamily="34" charset="0"/>
            </a:endParaRPr>
          </a:p>
        </p:txBody>
      </p:sp>
      <p:sp>
        <p:nvSpPr>
          <p:cNvPr id="7" name="Text Placeholder 3">
            <a:extLst>
              <a:ext uri="{FF2B5EF4-FFF2-40B4-BE49-F238E27FC236}">
                <a16:creationId xmlns:a16="http://schemas.microsoft.com/office/drawing/2014/main" id="{B0832F78-3471-2B88-E682-2D194E4ECF79}"/>
              </a:ext>
            </a:extLst>
          </p:cNvPr>
          <p:cNvSpPr txBox="1">
            <a:spLocks/>
          </p:cNvSpPr>
          <p:nvPr/>
        </p:nvSpPr>
        <p:spPr>
          <a:xfrm>
            <a:off x="387661" y="5793782"/>
            <a:ext cx="4369395" cy="4927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in over a decade.</a:t>
            </a:r>
          </a:p>
        </p:txBody>
      </p:sp>
      <p:pic>
        <p:nvPicPr>
          <p:cNvPr id="5" name="Picture 4" descr="Map of Texas counties showing estimated net domestic migration from 2024 to 2025, with net losses across much of South and West Texas and net gains concentrated in major metropolitan and suburban counties.">
            <a:extLst>
              <a:ext uri="{FF2B5EF4-FFF2-40B4-BE49-F238E27FC236}">
                <a16:creationId xmlns:a16="http://schemas.microsoft.com/office/drawing/2014/main" id="{22B0343A-37C0-C5AE-BA70-F2B993CF0CC4}"/>
              </a:ext>
            </a:extLst>
          </p:cNvPr>
          <p:cNvPicPr>
            <a:picLocks noChangeAspect="1"/>
          </p:cNvPicPr>
          <p:nvPr/>
        </p:nvPicPr>
        <p:blipFill>
          <a:blip r:embed="rId3">
            <a:extLst>
              <a:ext uri="{28A0092B-C50C-407E-A947-70E740481C1C}">
                <a14:useLocalDpi xmlns:a14="http://schemas.microsoft.com/office/drawing/2010/main" val="0"/>
              </a:ext>
            </a:extLst>
          </a:blip>
          <a:srcRect l="4093" t="2396" r="9738" b="2293"/>
          <a:stretch>
            <a:fillRect/>
          </a:stretch>
        </p:blipFill>
        <p:spPr>
          <a:xfrm>
            <a:off x="4838159" y="105679"/>
            <a:ext cx="7231490" cy="6180821"/>
          </a:xfrm>
          <a:prstGeom prst="rect">
            <a:avLst/>
          </a:prstGeom>
        </p:spPr>
      </p:pic>
      <p:sp>
        <p:nvSpPr>
          <p:cNvPr id="2" name="Title 1">
            <a:extLst>
              <a:ext uri="{FF2B5EF4-FFF2-40B4-BE49-F238E27FC236}">
                <a16:creationId xmlns:a16="http://schemas.microsoft.com/office/drawing/2014/main" id="{84AE8AC1-1457-E261-197D-248736751BF8}"/>
              </a:ext>
            </a:extLst>
          </p:cNvPr>
          <p:cNvSpPr>
            <a:spLocks noGrp="1"/>
          </p:cNvSpPr>
          <p:nvPr>
            <p:ph type="title"/>
          </p:nvPr>
        </p:nvSpPr>
        <p:spPr>
          <a:xfrm>
            <a:off x="8926286" y="264783"/>
            <a:ext cx="3004457" cy="1095931"/>
          </a:xfrm>
        </p:spPr>
        <p:txBody>
          <a:bodyPr>
            <a:normAutofit fontScale="90000"/>
          </a:bodyPr>
          <a:lstStyle/>
          <a:p>
            <a:r>
              <a:rPr lang="en-US" sz="1800" dirty="0"/>
              <a:t>Estimates Net Domestic Migration Across Texas Counties</a:t>
            </a:r>
            <a:br>
              <a:rPr lang="en-US" sz="1800" dirty="0"/>
            </a:br>
            <a:r>
              <a:rPr lang="en-US" sz="1800" b="0" i="1" dirty="0"/>
              <a:t>From July 1, 2024 to</a:t>
            </a:r>
            <a:br>
              <a:rPr lang="en-US" sz="1800" b="0" i="1" dirty="0"/>
            </a:br>
            <a:r>
              <a:rPr lang="en-US" sz="1800" b="0" i="1" dirty="0"/>
              <a:t>July 1, 2025</a:t>
            </a:r>
            <a:endParaRPr lang="en-US" sz="1800" dirty="0"/>
          </a:p>
        </p:txBody>
      </p:sp>
      <p:sp>
        <p:nvSpPr>
          <p:cNvPr id="3" name="Content Placeholder 2">
            <a:extLst>
              <a:ext uri="{FF2B5EF4-FFF2-40B4-BE49-F238E27FC236}">
                <a16:creationId xmlns:a16="http://schemas.microsoft.com/office/drawing/2014/main" id="{57ACE27E-EA3F-2E11-571E-4F70E4740480}"/>
              </a:ext>
            </a:extLst>
          </p:cNvPr>
          <p:cNvSpPr>
            <a:spLocks noGrp="1"/>
          </p:cNvSpPr>
          <p:nvPr>
            <p:ph sz="quarter" idx="13"/>
          </p:nvPr>
        </p:nvSpPr>
        <p:spPr/>
        <p:txBody>
          <a:bodyPr/>
          <a:lstStyle/>
          <a:p>
            <a:r>
              <a:rPr lang="en-US" b="1"/>
              <a:t>Source: </a:t>
            </a:r>
            <a:r>
              <a:rPr lang="en-US"/>
              <a:t>U.S. Census Bureau, Vintage 2025 Population Estimates</a:t>
            </a:r>
          </a:p>
        </p:txBody>
      </p:sp>
    </p:spTree>
    <p:extLst>
      <p:ext uri="{BB962C8B-B14F-4D97-AF65-F5344CB8AC3E}">
        <p14:creationId xmlns:p14="http://schemas.microsoft.com/office/powerpoint/2010/main" val="26293386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3FD955D-F564-4BF3-8D26-DA04796FD5C7}"/>
              </a:ext>
            </a:extLst>
          </p:cNvPr>
          <p:cNvSpPr>
            <a:spLocks noGrp="1"/>
          </p:cNvSpPr>
          <p:nvPr>
            <p:ph type="title"/>
          </p:nvPr>
        </p:nvSpPr>
        <p:spPr>
          <a:xfrm>
            <a:off x="279364" y="532411"/>
            <a:ext cx="4773225" cy="1741293"/>
          </a:xfrm>
        </p:spPr>
        <p:txBody>
          <a:bodyPr>
            <a:noAutofit/>
          </a:bodyPr>
          <a:lstStyle/>
          <a:p>
            <a:pPr algn="l"/>
            <a:r>
              <a:rPr lang="en-US" sz="4000" b="1" dirty="0">
                <a:latin typeface="Trade Gothic Next Heavy" panose="020B0903040303020004" pitchFamily="34" charset="0"/>
                <a:cs typeface="Arial"/>
              </a:rPr>
              <a:t>A majority of Texas counties saw more deaths than births</a:t>
            </a:r>
            <a:endParaRPr lang="en-US" sz="4000" b="1" dirty="0">
              <a:latin typeface="Trade Gothic Next Heavy" panose="020B0903040303020004" pitchFamily="34" charset="0"/>
            </a:endParaRPr>
          </a:p>
        </p:txBody>
      </p:sp>
      <p:sp>
        <p:nvSpPr>
          <p:cNvPr id="19" name="Text Placeholder 3">
            <a:extLst>
              <a:ext uri="{FF2B5EF4-FFF2-40B4-BE49-F238E27FC236}">
                <a16:creationId xmlns:a16="http://schemas.microsoft.com/office/drawing/2014/main" id="{00AC7B9F-AFCF-0327-BEDD-00AE6B783827}"/>
              </a:ext>
            </a:extLst>
          </p:cNvPr>
          <p:cNvSpPr txBox="1">
            <a:spLocks/>
          </p:cNvSpPr>
          <p:nvPr/>
        </p:nvSpPr>
        <p:spPr>
          <a:xfrm>
            <a:off x="387663" y="3463924"/>
            <a:ext cx="2558824" cy="8187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6000" b="1" dirty="0">
                <a:solidFill>
                  <a:schemeClr val="accent1"/>
                </a:solidFill>
                <a:latin typeface="Trade Gothic Next Heavy" panose="020B0903040303020004" pitchFamily="34" charset="0"/>
                <a:cs typeface="Aktiv Grotesk Ex XBold" panose="020B0904020203020204" pitchFamily="34" charset="0"/>
              </a:rPr>
              <a:t>134</a:t>
            </a:r>
            <a:endParaRPr lang="en-US" sz="6000" dirty="0">
              <a:solidFill>
                <a:schemeClr val="accent1"/>
              </a:solidFill>
              <a:latin typeface="Trade Gothic Next Heavy" panose="020B0903040303020004" pitchFamily="34" charset="0"/>
              <a:cs typeface="Aktiv Grotesk Ex XBold" panose="020B0904020203020204" pitchFamily="34" charset="0"/>
            </a:endParaRPr>
          </a:p>
        </p:txBody>
      </p:sp>
      <p:sp>
        <p:nvSpPr>
          <p:cNvPr id="20" name="Text Placeholder 3">
            <a:extLst>
              <a:ext uri="{FF2B5EF4-FFF2-40B4-BE49-F238E27FC236}">
                <a16:creationId xmlns:a16="http://schemas.microsoft.com/office/drawing/2014/main" id="{AB71F1BD-5D23-44EF-8426-75766B36ADB9}"/>
              </a:ext>
            </a:extLst>
          </p:cNvPr>
          <p:cNvSpPr txBox="1">
            <a:spLocks/>
          </p:cNvSpPr>
          <p:nvPr/>
        </p:nvSpPr>
        <p:spPr>
          <a:xfrm>
            <a:off x="387664" y="4287378"/>
            <a:ext cx="4173008" cy="17246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counties experienced natural population decline, with most located in rural areas.</a:t>
            </a:r>
            <a:endParaRPr lang="en-US" sz="2400" dirty="0"/>
          </a:p>
        </p:txBody>
      </p:sp>
      <p:pic>
        <p:nvPicPr>
          <p:cNvPr id="22" name="Picture 21" descr="Choropleth map of Texas counties showing estimated natural population change from July 2024 to July 2025. Counties are shaded from brown (population decrease or no natural change) to teal (highest natural increase), with the strongest gains concentrated around major metropolitan areas such as Dallas-Fort Worth, Houston, Austin, and the Rio Grande Valley.">
            <a:extLst>
              <a:ext uri="{FF2B5EF4-FFF2-40B4-BE49-F238E27FC236}">
                <a16:creationId xmlns:a16="http://schemas.microsoft.com/office/drawing/2014/main" id="{6FEF823F-BC23-8F9F-E2CA-0F9574E01D1F}"/>
              </a:ext>
            </a:extLst>
          </p:cNvPr>
          <p:cNvPicPr>
            <a:picLocks noChangeAspect="1"/>
          </p:cNvPicPr>
          <p:nvPr/>
        </p:nvPicPr>
        <p:blipFill>
          <a:blip r:embed="rId3">
            <a:extLst>
              <a:ext uri="{28A0092B-C50C-407E-A947-70E740481C1C}">
                <a14:useLocalDpi xmlns:a14="http://schemas.microsoft.com/office/drawing/2010/main" val="0"/>
              </a:ext>
            </a:extLst>
          </a:blip>
          <a:srcRect l="2120" r="9759"/>
          <a:stretch>
            <a:fillRect/>
          </a:stretch>
        </p:blipFill>
        <p:spPr>
          <a:xfrm>
            <a:off x="5173042" y="-24653"/>
            <a:ext cx="7042538" cy="6175543"/>
          </a:xfrm>
          <a:prstGeom prst="rect">
            <a:avLst/>
          </a:prstGeom>
        </p:spPr>
      </p:pic>
      <p:sp>
        <p:nvSpPr>
          <p:cNvPr id="23" name="TextBox 22">
            <a:extLst>
              <a:ext uri="{FF2B5EF4-FFF2-40B4-BE49-F238E27FC236}">
                <a16:creationId xmlns:a16="http://schemas.microsoft.com/office/drawing/2014/main" id="{17652E85-DA3E-AA49-A3DE-BA88C9CC6318}"/>
              </a:ext>
            </a:extLst>
          </p:cNvPr>
          <p:cNvSpPr txBox="1"/>
          <p:nvPr/>
        </p:nvSpPr>
        <p:spPr>
          <a:xfrm>
            <a:off x="9122617" y="360730"/>
            <a:ext cx="3069383" cy="923330"/>
          </a:xfrm>
          <a:prstGeom prst="rect">
            <a:avLst/>
          </a:prstGeom>
          <a:noFill/>
        </p:spPr>
        <p:txBody>
          <a:bodyPr wrap="square" rtlCol="0">
            <a:spAutoFit/>
          </a:bodyPr>
          <a:lstStyle/>
          <a:p>
            <a:r>
              <a:rPr lang="en-US" b="1" dirty="0"/>
              <a:t>Estimates Natural Change Across Texas Counties</a:t>
            </a:r>
          </a:p>
          <a:p>
            <a:r>
              <a:rPr lang="en-US" dirty="0"/>
              <a:t>From July 2024 to July 2025</a:t>
            </a:r>
          </a:p>
        </p:txBody>
      </p:sp>
      <p:sp>
        <p:nvSpPr>
          <p:cNvPr id="8" name="Content Placeholder 4">
            <a:extLst>
              <a:ext uri="{FF2B5EF4-FFF2-40B4-BE49-F238E27FC236}">
                <a16:creationId xmlns:a16="http://schemas.microsoft.com/office/drawing/2014/main" id="{20740A07-E516-07D1-8711-FEDAA326EFE6}"/>
              </a:ext>
            </a:extLst>
          </p:cNvPr>
          <p:cNvSpPr txBox="1">
            <a:spLocks/>
          </p:cNvSpPr>
          <p:nvPr/>
        </p:nvSpPr>
        <p:spPr>
          <a:xfrm>
            <a:off x="179388" y="6378272"/>
            <a:ext cx="9459912" cy="27699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100" b="1"/>
              <a:t>Source: </a:t>
            </a:r>
            <a:r>
              <a:rPr lang="en-US" sz="1100">
                <a:solidFill>
                  <a:schemeClr val="bg1">
                    <a:lumMod val="50000"/>
                  </a:schemeClr>
                </a:solidFill>
                <a:latin typeface="Arial" panose="020B0604020202020204" pitchFamily="34" charset="0"/>
                <a:cs typeface="Arial" panose="020B0604020202020204" pitchFamily="34" charset="0"/>
              </a:rPr>
              <a:t>U.S. Census Bureau, Vintage 2025 Population Estimates</a:t>
            </a:r>
          </a:p>
        </p:txBody>
      </p:sp>
    </p:spTree>
    <p:extLst>
      <p:ext uri="{BB962C8B-B14F-4D97-AF65-F5344CB8AC3E}">
        <p14:creationId xmlns:p14="http://schemas.microsoft.com/office/powerpoint/2010/main" val="357787322"/>
      </p:ext>
    </p:extLst>
  </p:cSld>
  <p:clrMapOvr>
    <a:masterClrMapping/>
  </p:clrMapOvr>
  <mc:AlternateContent xmlns:mc="http://schemas.openxmlformats.org/markup-compatibility/2006" xmlns:p14="http://schemas.microsoft.com/office/powerpoint/2010/main">
    <mc:Choice Requires="p14">
      <p:transition spd="slow" p14:dur="2000" advClick="0" advTm="1126"/>
    </mc:Choice>
    <mc:Fallback xmlns="">
      <p:transition spd="slow" advClick="0" advTm="1126"/>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0365E-B877-FEE9-5A8E-686342417D1A}"/>
              </a:ext>
            </a:extLst>
          </p:cNvPr>
          <p:cNvSpPr>
            <a:spLocks noGrp="1"/>
          </p:cNvSpPr>
          <p:nvPr>
            <p:ph type="title"/>
          </p:nvPr>
        </p:nvSpPr>
        <p:spPr>
          <a:xfrm>
            <a:off x="-141149" y="195176"/>
            <a:ext cx="12192000" cy="1061357"/>
          </a:xfrm>
        </p:spPr>
        <p:txBody>
          <a:bodyPr>
            <a:normAutofit/>
          </a:bodyPr>
          <a:lstStyle/>
          <a:p>
            <a:r>
              <a:rPr lang="en-US" sz="2800" b="1">
                <a:latin typeface="Aptos" panose="020B0004020202020204" pitchFamily="34" charset="0"/>
              </a:rPr>
              <a:t>Texas Fertility Rates, 2007-2024</a:t>
            </a:r>
            <a:br>
              <a:rPr lang="en-US" sz="2800" b="1">
                <a:latin typeface="Aptos" panose="020B0004020202020204" pitchFamily="34" charset="0"/>
              </a:rPr>
            </a:br>
            <a:r>
              <a:rPr lang="en-US" sz="2400" b="0">
                <a:latin typeface="Aptos" panose="020B0004020202020204" pitchFamily="34" charset="0"/>
              </a:rPr>
              <a:t>Births per 1,000 women aged</a:t>
            </a:r>
            <a:r>
              <a:rPr lang="en-US" sz="2400" b="0" baseline="0">
                <a:latin typeface="Aptos" panose="020B0004020202020204" pitchFamily="34" charset="0"/>
              </a:rPr>
              <a:t> 15-44</a:t>
            </a:r>
            <a:r>
              <a:rPr lang="en-US" sz="2400" b="0">
                <a:latin typeface="Aptos" panose="020B0004020202020204" pitchFamily="34" charset="0"/>
              </a:rPr>
              <a:t> </a:t>
            </a:r>
            <a:endParaRPr lang="en-US" b="0">
              <a:latin typeface="Aptos" panose="020B0004020202020204" pitchFamily="34" charset="0"/>
            </a:endParaRPr>
          </a:p>
        </p:txBody>
      </p:sp>
      <p:sp>
        <p:nvSpPr>
          <p:cNvPr id="4" name="Content Placeholder 3">
            <a:extLst>
              <a:ext uri="{FF2B5EF4-FFF2-40B4-BE49-F238E27FC236}">
                <a16:creationId xmlns:a16="http://schemas.microsoft.com/office/drawing/2014/main" id="{4A0E0E39-3896-1440-ABB7-7156709E7C8B}"/>
              </a:ext>
            </a:extLst>
          </p:cNvPr>
          <p:cNvSpPr>
            <a:spLocks noGrp="1"/>
          </p:cNvSpPr>
          <p:nvPr>
            <p:ph sz="quarter" idx="13"/>
          </p:nvPr>
        </p:nvSpPr>
        <p:spPr/>
        <p:txBody>
          <a:bodyPr/>
          <a:lstStyle/>
          <a:p>
            <a:r>
              <a:rPr lang="en-US" sz="1000" b="1" kern="900">
                <a:solidFill>
                  <a:schemeClr val="bg1">
                    <a:lumMod val="50000"/>
                  </a:schemeClr>
                </a:solidFill>
                <a:latin typeface="Arial" panose="020B0604020202020204" pitchFamily="34" charset="0"/>
                <a:cs typeface="Arial" panose="020B0604020202020204" pitchFamily="34" charset="0"/>
              </a:rPr>
              <a:t>Source</a:t>
            </a:r>
            <a:r>
              <a:rPr lang="en-US" sz="1000" kern="900">
                <a:solidFill>
                  <a:schemeClr val="bg1">
                    <a:lumMod val="50000"/>
                  </a:schemeClr>
                </a:solidFill>
                <a:latin typeface="Arial" panose="020B0604020202020204" pitchFamily="34" charset="0"/>
                <a:cs typeface="Arial" panose="020B0604020202020204" pitchFamily="34" charset="0"/>
              </a:rPr>
              <a:t>: Centers for Disease Control and Prevention, National Center for Health Statistics. Natality on CDC WONDER Online Database, 2007-2024.</a:t>
            </a:r>
          </a:p>
        </p:txBody>
      </p:sp>
      <p:graphicFrame>
        <p:nvGraphicFramePr>
          <p:cNvPr id="13" name="Content Placeholder 12" descr="Line graph showing U.S. birth rates per 1,000 women ages 15–44 from 2007 to 2024 by race and ethnicity. Four lines are shown: Hispanic or Latino (blue), Asian or Pacific Islander, not Hispanic (orange), Black or African American, not Hispanic (green), and White, not Hispanic (yellow). Hispanic or Latino women have the highest birth rates throughout the period, declining from about 102.9 in 2007 to around 70.9 in 2024. Asian or Pacific Islander, Black, and White women show lower and more similar rates, all generally declining from the mid‑60s in 2007 to roughly 53.1 (Asian or Pacific Islander), 48.7 (Black or African American), and 52.0 (White) by 2024. A vertical dashed line marks the year 2020. Overall, all groups experience a long-term decline in birth rates, with slight increases after 2021 for some groups.">
            <a:extLst>
              <a:ext uri="{FF2B5EF4-FFF2-40B4-BE49-F238E27FC236}">
                <a16:creationId xmlns:a16="http://schemas.microsoft.com/office/drawing/2014/main" id="{94F92421-F1E1-5B8E-9719-7FF1F231AFF7}"/>
              </a:ext>
            </a:extLst>
          </p:cNvPr>
          <p:cNvGraphicFramePr>
            <a:graphicFrameLocks noGrp="1"/>
          </p:cNvGraphicFramePr>
          <p:nvPr>
            <p:ph idx="1"/>
          </p:nvPr>
        </p:nvGraphicFramePr>
        <p:xfrm>
          <a:off x="440872" y="1177365"/>
          <a:ext cx="11201294" cy="461701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878183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238A97-D241-49A1-E3D9-C65FE3CF0054}"/>
              </a:ext>
            </a:extLst>
          </p:cNvPr>
          <p:cNvSpPr>
            <a:spLocks noGrp="1"/>
          </p:cNvSpPr>
          <p:nvPr>
            <p:ph type="title"/>
          </p:nvPr>
        </p:nvSpPr>
        <p:spPr/>
        <p:txBody>
          <a:bodyPr/>
          <a:lstStyle/>
          <a:p>
            <a:r>
              <a:rPr lang="en-US"/>
              <a:t>Texas Fertility Rates by Age Group of Mothers, 2009 and 2024</a:t>
            </a:r>
          </a:p>
        </p:txBody>
      </p:sp>
      <p:sp>
        <p:nvSpPr>
          <p:cNvPr id="2" name="Rectangle 1">
            <a:extLst>
              <a:ext uri="{FF2B5EF4-FFF2-40B4-BE49-F238E27FC236}">
                <a16:creationId xmlns:a16="http://schemas.microsoft.com/office/drawing/2014/main" id="{5915B7FA-40AD-4062-A96F-733EF2BEB95B}"/>
              </a:ext>
            </a:extLst>
          </p:cNvPr>
          <p:cNvSpPr/>
          <p:nvPr/>
        </p:nvSpPr>
        <p:spPr>
          <a:xfrm>
            <a:off x="180108" y="6369703"/>
            <a:ext cx="10283537" cy="42575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US" sz="1000" b="1" i="0" u="none" strike="noStrike" kern="900" cap="none" spc="0" normalizeH="0" baseline="0" noProof="0">
                <a:ln>
                  <a:noFill/>
                </a:ln>
                <a:solidFill>
                  <a:prstClr val="white">
                    <a:lumMod val="50000"/>
                  </a:prstClr>
                </a:solidFill>
                <a:effectLst/>
                <a:uLnTx/>
                <a:uFillTx/>
                <a:latin typeface="Arial" panose="020B0604020202020204" pitchFamily="34" charset="0"/>
                <a:ea typeface="+mn-ea"/>
                <a:cs typeface="Arial" panose="020B0604020202020204" pitchFamily="34" charset="0"/>
              </a:rPr>
              <a:t>Note: </a:t>
            </a:r>
            <a:r>
              <a:rPr kumimoji="0" lang="en-US" sz="1000" b="0" i="0" u="none" strike="noStrike" kern="900" cap="none" spc="0" normalizeH="0" baseline="0" noProof="0">
                <a:ln>
                  <a:noFill/>
                </a:ln>
                <a:solidFill>
                  <a:prstClr val="white">
                    <a:lumMod val="50000"/>
                  </a:prstClr>
                </a:solidFill>
                <a:effectLst/>
                <a:uLnTx/>
                <a:uFillTx/>
                <a:latin typeface="Arial" panose="020B0604020202020204" pitchFamily="34" charset="0"/>
                <a:ea typeface="+mn-ea"/>
                <a:cs typeface="Arial" panose="020B0604020202020204" pitchFamily="34" charset="0"/>
              </a:rPr>
              <a:t>Birth rate is expressed as births per 1,000 women ages 15–44 during the calendar year. </a:t>
            </a:r>
          </a:p>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US" sz="1000" b="1" i="0" u="none" strike="noStrike" kern="900" cap="none" spc="0" normalizeH="0" baseline="0" noProof="0">
                <a:ln>
                  <a:noFill/>
                </a:ln>
                <a:solidFill>
                  <a:prstClr val="white">
                    <a:lumMod val="50000"/>
                  </a:prstClr>
                </a:solidFill>
                <a:effectLst/>
                <a:uLnTx/>
                <a:uFillTx/>
                <a:latin typeface="Arial" panose="020B0604020202020204" pitchFamily="34" charset="0"/>
                <a:ea typeface="+mn-ea"/>
                <a:cs typeface="Arial" panose="020B0604020202020204" pitchFamily="34" charset="0"/>
              </a:rPr>
              <a:t>Source: </a:t>
            </a:r>
            <a:r>
              <a:rPr kumimoji="0" lang="en-US" sz="1000" b="0" i="0" u="none" strike="noStrike" kern="900" cap="none" spc="0" normalizeH="0" baseline="0" noProof="0">
                <a:ln>
                  <a:noFill/>
                </a:ln>
                <a:solidFill>
                  <a:prstClr val="white">
                    <a:lumMod val="50000"/>
                  </a:prstClr>
                </a:solidFill>
                <a:effectLst/>
                <a:uLnTx/>
                <a:uFillTx/>
                <a:latin typeface="Arial" panose="020B0604020202020204" pitchFamily="34" charset="0"/>
                <a:ea typeface="+mn-ea"/>
                <a:cs typeface="Arial" panose="020B0604020202020204" pitchFamily="34" charset="0"/>
              </a:rPr>
              <a:t>Centers for Disease Control and Prevention, National Center for Health Statistics.</a:t>
            </a:r>
          </a:p>
        </p:txBody>
      </p:sp>
      <p:sp>
        <p:nvSpPr>
          <p:cNvPr id="4" name="Slide Number Placeholder 3">
            <a:extLst>
              <a:ext uri="{FF2B5EF4-FFF2-40B4-BE49-F238E27FC236}">
                <a16:creationId xmlns:a16="http://schemas.microsoft.com/office/drawing/2014/main" id="{72661845-8FCC-4ADD-814E-FD58F4FE5B9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041240-ECAE-4494-9DAC-38E9F7D3A8CC}"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graphicFrame>
        <p:nvGraphicFramePr>
          <p:cNvPr id="6" name="Chart 5" descr="Bar chart comparing Texas fertility rates by mothers’ age group in 2009 and 2024, showing large declines among teens and ages 20–29, little change for ages 30–34, and modest increases among ages 35–44, indicating a shift toward older maternal ages.">
            <a:extLst>
              <a:ext uri="{FF2B5EF4-FFF2-40B4-BE49-F238E27FC236}">
                <a16:creationId xmlns:a16="http://schemas.microsoft.com/office/drawing/2014/main" id="{F0F94A42-A3BC-281A-B617-7230F3540618}"/>
              </a:ext>
            </a:extLst>
          </p:cNvPr>
          <p:cNvGraphicFramePr>
            <a:graphicFrameLocks/>
          </p:cNvGraphicFramePr>
          <p:nvPr/>
        </p:nvGraphicFramePr>
        <p:xfrm>
          <a:off x="920535" y="1036940"/>
          <a:ext cx="10612704" cy="511272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620036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5374F-CD76-BBA1-326D-203B5E85DB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2835BF-F718-0AA9-E92F-DB3ED8CA5338}"/>
              </a:ext>
            </a:extLst>
          </p:cNvPr>
          <p:cNvSpPr>
            <a:spLocks noGrp="1"/>
          </p:cNvSpPr>
          <p:nvPr>
            <p:ph type="ctrTitle"/>
          </p:nvPr>
        </p:nvSpPr>
        <p:spPr/>
        <p:txBody>
          <a:bodyPr/>
          <a:lstStyle/>
          <a:p>
            <a:r>
              <a:rPr lang="en-US" dirty="0"/>
              <a:t>Selected Socioeconomic Characteristics in Texas</a:t>
            </a:r>
          </a:p>
        </p:txBody>
      </p:sp>
      <p:sp>
        <p:nvSpPr>
          <p:cNvPr id="3" name="Subtitle 2">
            <a:extLst>
              <a:ext uri="{FF2B5EF4-FFF2-40B4-BE49-F238E27FC236}">
                <a16:creationId xmlns:a16="http://schemas.microsoft.com/office/drawing/2014/main" id="{353267F1-A972-825C-9A05-B8428A983368}"/>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17E302A5-462A-F0CB-BE17-394D1A1C3E6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B9AD90-D8C5-42B1-AC8B-29A3D4B95D55}"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08659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E7F9B6-0B90-92D6-4C5F-9B788466856B}"/>
              </a:ext>
            </a:extLst>
          </p:cNvPr>
          <p:cNvSpPr>
            <a:spLocks noGrp="1"/>
          </p:cNvSpPr>
          <p:nvPr>
            <p:ph type="title"/>
          </p:nvPr>
        </p:nvSpPr>
        <p:spPr/>
        <p:txBody>
          <a:bodyPr>
            <a:normAutofit/>
          </a:bodyPr>
          <a:lstStyle/>
          <a:p>
            <a:r>
              <a:rPr lang="en-US"/>
              <a:t>Median Household Income and Home Value</a:t>
            </a:r>
            <a:br>
              <a:rPr lang="en-US"/>
            </a:br>
            <a:r>
              <a:rPr lang="en-US"/>
              <a:t>in Texas, 2013-2023 </a:t>
            </a:r>
          </a:p>
        </p:txBody>
      </p:sp>
      <p:graphicFrame>
        <p:nvGraphicFramePr>
          <p:cNvPr id="7" name="Content Placeholder 6" descr="Line chart comparing median home value and median household income from 2013 to 2023. Median home value increased from $173,414 to $296,900, while median household income rose from $67,926 to $75,780, showing home values growing much faster than incomes over the period.">
            <a:extLst>
              <a:ext uri="{FF2B5EF4-FFF2-40B4-BE49-F238E27FC236}">
                <a16:creationId xmlns:a16="http://schemas.microsoft.com/office/drawing/2014/main" id="{530D20EF-987E-260F-7611-31AF4A74C846}"/>
              </a:ext>
            </a:extLst>
          </p:cNvPr>
          <p:cNvGraphicFramePr>
            <a:graphicFrameLocks noGrp="1"/>
          </p:cNvGraphicFramePr>
          <p:nvPr>
            <p:ph idx="1"/>
            <p:extLst>
              <p:ext uri="{D42A27DB-BD31-4B8C-83A1-F6EECF244321}">
                <p14:modId xmlns:p14="http://schemas.microsoft.com/office/powerpoint/2010/main" val="3063891963"/>
              </p:ext>
            </p:extLst>
          </p:nvPr>
        </p:nvGraphicFramePr>
        <p:xfrm>
          <a:off x="838200" y="1414463"/>
          <a:ext cx="9459912" cy="4351337"/>
        </p:xfrm>
        <a:graphic>
          <a:graphicData uri="http://schemas.openxmlformats.org/drawingml/2006/chart">
            <c:chart xmlns:c="http://schemas.openxmlformats.org/drawingml/2006/chart" xmlns:r="http://schemas.openxmlformats.org/officeDocument/2006/relationships" r:id="rId3"/>
          </a:graphicData>
        </a:graphic>
      </p:graphicFrame>
      <p:sp>
        <p:nvSpPr>
          <p:cNvPr id="3" name="Content Placeholder 2">
            <a:extLst>
              <a:ext uri="{FF2B5EF4-FFF2-40B4-BE49-F238E27FC236}">
                <a16:creationId xmlns:a16="http://schemas.microsoft.com/office/drawing/2014/main" id="{D6F95158-171E-BB1B-0C9B-9D76B2EAD13E}"/>
              </a:ext>
            </a:extLst>
          </p:cNvPr>
          <p:cNvSpPr>
            <a:spLocks noGrp="1"/>
          </p:cNvSpPr>
          <p:nvPr>
            <p:ph sz="quarter" idx="13"/>
          </p:nvPr>
        </p:nvSpPr>
        <p:spPr/>
        <p:txBody>
          <a:bodyPr>
            <a:noAutofit/>
          </a:bodyPr>
          <a:lstStyle/>
          <a:p>
            <a:r>
              <a:rPr lang="en-US" sz="1100" b="1"/>
              <a:t>Source: </a:t>
            </a:r>
            <a:r>
              <a:rPr lang="en-US" sz="1100"/>
              <a:t>U.S. Census Bureau, American Community Survey, 1-Year, 2013, 2018, and  2023.</a:t>
            </a:r>
          </a:p>
          <a:p>
            <a:r>
              <a:rPr lang="en-US" sz="1100" b="1"/>
              <a:t>Note: </a:t>
            </a:r>
            <a:r>
              <a:rPr lang="en-US" sz="1100"/>
              <a:t>2023 Inflation-Adjusted Dollars.</a:t>
            </a:r>
          </a:p>
        </p:txBody>
      </p:sp>
      <p:grpSp>
        <p:nvGrpSpPr>
          <p:cNvPr id="16" name="Group 15">
            <a:extLst>
              <a:ext uri="{FF2B5EF4-FFF2-40B4-BE49-F238E27FC236}">
                <a16:creationId xmlns:a16="http://schemas.microsoft.com/office/drawing/2014/main" id="{BFDF1127-F265-6962-AC10-D9431C7297D6}"/>
              </a:ext>
              <a:ext uri="{C183D7F6-B498-43B3-948B-1728B52AA6E4}">
                <adec:decorative xmlns:adec="http://schemas.microsoft.com/office/drawing/2017/decorative" val="1"/>
              </a:ext>
            </a:extLst>
          </p:cNvPr>
          <p:cNvGrpSpPr/>
          <p:nvPr/>
        </p:nvGrpSpPr>
        <p:grpSpPr>
          <a:xfrm>
            <a:off x="9368641" y="1639929"/>
            <a:ext cx="783772" cy="1001486"/>
            <a:chOff x="9285514" y="1589314"/>
            <a:chExt cx="783772" cy="1001486"/>
          </a:xfrm>
        </p:grpSpPr>
        <p:cxnSp>
          <p:nvCxnSpPr>
            <p:cNvPr id="9" name="Straight Connector 8">
              <a:extLst>
                <a:ext uri="{FF2B5EF4-FFF2-40B4-BE49-F238E27FC236}">
                  <a16:creationId xmlns:a16="http://schemas.microsoft.com/office/drawing/2014/main" id="{C9F15EAC-3963-22C2-DD70-684A33C26BE8}"/>
                </a:ext>
              </a:extLst>
            </p:cNvPr>
            <p:cNvCxnSpPr>
              <a:cxnSpLocks/>
            </p:cNvCxnSpPr>
            <p:nvPr/>
          </p:nvCxnSpPr>
          <p:spPr>
            <a:xfrm>
              <a:off x="9285514" y="1589314"/>
              <a:ext cx="783772" cy="0"/>
            </a:xfrm>
            <a:prstGeom prst="line">
              <a:avLst/>
            </a:prstGeom>
            <a:ln w="28575"/>
          </p:spPr>
          <p:style>
            <a:lnRef idx="1">
              <a:schemeClr val="accent6"/>
            </a:lnRef>
            <a:fillRef idx="0">
              <a:schemeClr val="accent6"/>
            </a:fillRef>
            <a:effectRef idx="0">
              <a:schemeClr val="accent6"/>
            </a:effectRef>
            <a:fontRef idx="minor">
              <a:schemeClr val="tx1"/>
            </a:fontRef>
          </p:style>
        </p:cxnSp>
        <p:cxnSp>
          <p:nvCxnSpPr>
            <p:cNvPr id="11" name="Straight Connector 10">
              <a:extLst>
                <a:ext uri="{FF2B5EF4-FFF2-40B4-BE49-F238E27FC236}">
                  <a16:creationId xmlns:a16="http://schemas.microsoft.com/office/drawing/2014/main" id="{61DCA934-E8ED-CB5D-8F76-3ABF7763D27C}"/>
                </a:ext>
              </a:extLst>
            </p:cNvPr>
            <p:cNvCxnSpPr>
              <a:cxnSpLocks/>
            </p:cNvCxnSpPr>
            <p:nvPr/>
          </p:nvCxnSpPr>
          <p:spPr>
            <a:xfrm>
              <a:off x="9285514" y="2590800"/>
              <a:ext cx="783772" cy="0"/>
            </a:xfrm>
            <a:prstGeom prst="line">
              <a:avLst/>
            </a:prstGeom>
            <a:ln w="28575"/>
          </p:spPr>
          <p:style>
            <a:lnRef idx="1">
              <a:schemeClr val="accent6"/>
            </a:lnRef>
            <a:fillRef idx="0">
              <a:schemeClr val="accent6"/>
            </a:fillRef>
            <a:effectRef idx="0">
              <a:schemeClr val="accent6"/>
            </a:effectRef>
            <a:fontRef idx="minor">
              <a:schemeClr val="tx1"/>
            </a:fontRef>
          </p:style>
        </p:cxnSp>
        <p:cxnSp>
          <p:nvCxnSpPr>
            <p:cNvPr id="12" name="Straight Connector 11">
              <a:extLst>
                <a:ext uri="{FF2B5EF4-FFF2-40B4-BE49-F238E27FC236}">
                  <a16:creationId xmlns:a16="http://schemas.microsoft.com/office/drawing/2014/main" id="{0741F50E-3D9A-B662-0709-F415A2C6305B}"/>
                </a:ext>
              </a:extLst>
            </p:cNvPr>
            <p:cNvCxnSpPr>
              <a:cxnSpLocks/>
            </p:cNvCxnSpPr>
            <p:nvPr/>
          </p:nvCxnSpPr>
          <p:spPr>
            <a:xfrm>
              <a:off x="10069286" y="1589314"/>
              <a:ext cx="0" cy="1001486"/>
            </a:xfrm>
            <a:prstGeom prst="line">
              <a:avLst/>
            </a:prstGeom>
            <a:ln w="28575"/>
          </p:spPr>
          <p:style>
            <a:lnRef idx="1">
              <a:schemeClr val="accent6"/>
            </a:lnRef>
            <a:fillRef idx="0">
              <a:schemeClr val="accent6"/>
            </a:fillRef>
            <a:effectRef idx="0">
              <a:schemeClr val="accent6"/>
            </a:effectRef>
            <a:fontRef idx="minor">
              <a:schemeClr val="tx1"/>
            </a:fontRef>
          </p:style>
        </p:cxnSp>
      </p:grpSp>
      <p:sp>
        <p:nvSpPr>
          <p:cNvPr id="15" name="TextBox 14">
            <a:extLst>
              <a:ext uri="{FF2B5EF4-FFF2-40B4-BE49-F238E27FC236}">
                <a16:creationId xmlns:a16="http://schemas.microsoft.com/office/drawing/2014/main" id="{8B1DE401-C888-A744-A286-EBFF937B280C}"/>
              </a:ext>
            </a:extLst>
          </p:cNvPr>
          <p:cNvSpPr txBox="1"/>
          <p:nvPr/>
        </p:nvSpPr>
        <p:spPr>
          <a:xfrm>
            <a:off x="10152413" y="1674564"/>
            <a:ext cx="1683327"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34C79"/>
                </a:solidFill>
                <a:effectLst/>
                <a:uLnTx/>
                <a:uFillTx/>
                <a:latin typeface="Arial"/>
                <a:ea typeface="+mn-ea"/>
                <a:cs typeface="+mn-cs"/>
              </a:rPr>
              <a:t>Median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34C79"/>
                </a:solidFill>
                <a:effectLst/>
                <a:uLnTx/>
                <a:uFillTx/>
                <a:latin typeface="Arial"/>
                <a:ea typeface="+mn-ea"/>
                <a:cs typeface="+mn-cs"/>
              </a:rPr>
              <a:t>Home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34C79"/>
                </a:solidFill>
                <a:effectLst/>
                <a:uLnTx/>
                <a:uFillTx/>
                <a:latin typeface="Arial"/>
                <a:ea typeface="+mn-ea"/>
                <a:cs typeface="+mn-cs"/>
              </a:rPr>
              <a:t>Value</a:t>
            </a:r>
          </a:p>
        </p:txBody>
      </p:sp>
      <p:grpSp>
        <p:nvGrpSpPr>
          <p:cNvPr id="17" name="Group 16">
            <a:extLst>
              <a:ext uri="{FF2B5EF4-FFF2-40B4-BE49-F238E27FC236}">
                <a16:creationId xmlns:a16="http://schemas.microsoft.com/office/drawing/2014/main" id="{98E4C1DC-325B-896D-B0C0-E274B3F24DEE}"/>
              </a:ext>
              <a:ext uri="{C183D7F6-B498-43B3-948B-1728B52AA6E4}">
                <adec:decorative xmlns:adec="http://schemas.microsoft.com/office/drawing/2017/decorative" val="1"/>
              </a:ext>
            </a:extLst>
          </p:cNvPr>
          <p:cNvGrpSpPr/>
          <p:nvPr/>
        </p:nvGrpSpPr>
        <p:grpSpPr>
          <a:xfrm>
            <a:off x="9368641" y="4046664"/>
            <a:ext cx="783772" cy="1001486"/>
            <a:chOff x="9285514" y="1589314"/>
            <a:chExt cx="783772" cy="1001486"/>
          </a:xfrm>
        </p:grpSpPr>
        <p:cxnSp>
          <p:nvCxnSpPr>
            <p:cNvPr id="18" name="Straight Connector 17">
              <a:extLst>
                <a:ext uri="{FF2B5EF4-FFF2-40B4-BE49-F238E27FC236}">
                  <a16:creationId xmlns:a16="http://schemas.microsoft.com/office/drawing/2014/main" id="{79276120-597E-82C0-41F1-89394D798274}"/>
                </a:ext>
              </a:extLst>
            </p:cNvPr>
            <p:cNvCxnSpPr>
              <a:cxnSpLocks/>
            </p:cNvCxnSpPr>
            <p:nvPr/>
          </p:nvCxnSpPr>
          <p:spPr>
            <a:xfrm>
              <a:off x="9285514" y="1589314"/>
              <a:ext cx="783772" cy="0"/>
            </a:xfrm>
            <a:prstGeom prst="line">
              <a:avLst/>
            </a:prstGeom>
            <a:ln w="28575">
              <a:solidFill>
                <a:schemeClr val="accent1"/>
              </a:solidFill>
            </a:ln>
          </p:spPr>
          <p:style>
            <a:lnRef idx="1">
              <a:schemeClr val="accent6"/>
            </a:lnRef>
            <a:fillRef idx="0">
              <a:schemeClr val="accent6"/>
            </a:fillRef>
            <a:effectRef idx="0">
              <a:schemeClr val="accent6"/>
            </a:effectRef>
            <a:fontRef idx="minor">
              <a:schemeClr val="tx1"/>
            </a:fontRef>
          </p:style>
        </p:cxnSp>
        <p:cxnSp>
          <p:nvCxnSpPr>
            <p:cNvPr id="19" name="Straight Connector 18">
              <a:extLst>
                <a:ext uri="{FF2B5EF4-FFF2-40B4-BE49-F238E27FC236}">
                  <a16:creationId xmlns:a16="http://schemas.microsoft.com/office/drawing/2014/main" id="{F9A72921-B9BA-E507-7CB5-F499308B89DD}"/>
                </a:ext>
              </a:extLst>
            </p:cNvPr>
            <p:cNvCxnSpPr>
              <a:cxnSpLocks/>
            </p:cNvCxnSpPr>
            <p:nvPr/>
          </p:nvCxnSpPr>
          <p:spPr>
            <a:xfrm>
              <a:off x="9285514" y="2590800"/>
              <a:ext cx="783772" cy="0"/>
            </a:xfrm>
            <a:prstGeom prst="line">
              <a:avLst/>
            </a:prstGeom>
            <a:ln w="28575">
              <a:solidFill>
                <a:schemeClr val="accent1"/>
              </a:solidFill>
            </a:ln>
          </p:spPr>
          <p:style>
            <a:lnRef idx="1">
              <a:schemeClr val="accent6"/>
            </a:lnRef>
            <a:fillRef idx="0">
              <a:schemeClr val="accent6"/>
            </a:fillRef>
            <a:effectRef idx="0">
              <a:schemeClr val="accent6"/>
            </a:effectRef>
            <a:fontRef idx="minor">
              <a:schemeClr val="tx1"/>
            </a:fontRef>
          </p:style>
        </p:cxnSp>
        <p:cxnSp>
          <p:nvCxnSpPr>
            <p:cNvPr id="20" name="Straight Connector 19">
              <a:extLst>
                <a:ext uri="{FF2B5EF4-FFF2-40B4-BE49-F238E27FC236}">
                  <a16:creationId xmlns:a16="http://schemas.microsoft.com/office/drawing/2014/main" id="{D8764622-89A9-7439-6D62-D3E7F5D16322}"/>
                </a:ext>
              </a:extLst>
            </p:cNvPr>
            <p:cNvCxnSpPr>
              <a:cxnSpLocks/>
            </p:cNvCxnSpPr>
            <p:nvPr/>
          </p:nvCxnSpPr>
          <p:spPr>
            <a:xfrm>
              <a:off x="10069286" y="1589314"/>
              <a:ext cx="0" cy="1001486"/>
            </a:xfrm>
            <a:prstGeom prst="line">
              <a:avLst/>
            </a:prstGeom>
            <a:ln w="28575">
              <a:solidFill>
                <a:schemeClr val="accent1"/>
              </a:solidFill>
            </a:ln>
          </p:spPr>
          <p:style>
            <a:lnRef idx="1">
              <a:schemeClr val="accent6"/>
            </a:lnRef>
            <a:fillRef idx="0">
              <a:schemeClr val="accent6"/>
            </a:fillRef>
            <a:effectRef idx="0">
              <a:schemeClr val="accent6"/>
            </a:effectRef>
            <a:fontRef idx="minor">
              <a:schemeClr val="tx1"/>
            </a:fontRef>
          </p:style>
        </p:cxnSp>
      </p:grpSp>
      <p:sp>
        <p:nvSpPr>
          <p:cNvPr id="21" name="TextBox 20">
            <a:extLst>
              <a:ext uri="{FF2B5EF4-FFF2-40B4-BE49-F238E27FC236}">
                <a16:creationId xmlns:a16="http://schemas.microsoft.com/office/drawing/2014/main" id="{87B0842A-5DBE-C0CA-2135-B4A6F327E44A}"/>
              </a:ext>
            </a:extLst>
          </p:cNvPr>
          <p:cNvSpPr txBox="1"/>
          <p:nvPr/>
        </p:nvSpPr>
        <p:spPr>
          <a:xfrm>
            <a:off x="10164454" y="3997852"/>
            <a:ext cx="1683327"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3C9CD7"/>
                </a:solidFill>
                <a:effectLst/>
                <a:uLnTx/>
                <a:uFillTx/>
                <a:latin typeface="Arial"/>
                <a:ea typeface="+mn-ea"/>
                <a:cs typeface="+mn-cs"/>
              </a:rPr>
              <a:t>Median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3C9CD7"/>
                </a:solidFill>
                <a:effectLst/>
                <a:uLnTx/>
                <a:uFillTx/>
                <a:latin typeface="Arial"/>
                <a:ea typeface="+mn-ea"/>
                <a:cs typeface="+mn-cs"/>
              </a:rPr>
              <a:t>Household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3C9CD7"/>
                </a:solidFill>
                <a:effectLst/>
                <a:uLnTx/>
                <a:uFillTx/>
                <a:latin typeface="Arial"/>
                <a:ea typeface="+mn-ea"/>
                <a:cs typeface="+mn-cs"/>
              </a:rPr>
              <a:t>Income</a:t>
            </a:r>
          </a:p>
        </p:txBody>
      </p:sp>
      <p:grpSp>
        <p:nvGrpSpPr>
          <p:cNvPr id="24" name="Group 23">
            <a:extLst>
              <a:ext uri="{FF2B5EF4-FFF2-40B4-BE49-F238E27FC236}">
                <a16:creationId xmlns:a16="http://schemas.microsoft.com/office/drawing/2014/main" id="{288FB7FD-6572-7E4D-7375-1A67A02EA648}"/>
              </a:ext>
              <a:ext uri="{C183D7F6-B498-43B3-948B-1728B52AA6E4}">
                <adec:decorative xmlns:adec="http://schemas.microsoft.com/office/drawing/2017/decorative" val="1"/>
              </a:ext>
            </a:extLst>
          </p:cNvPr>
          <p:cNvGrpSpPr/>
          <p:nvPr/>
        </p:nvGrpSpPr>
        <p:grpSpPr>
          <a:xfrm>
            <a:off x="2904468" y="3344917"/>
            <a:ext cx="336988" cy="336988"/>
            <a:chOff x="438150" y="3429000"/>
            <a:chExt cx="336988" cy="336988"/>
          </a:xfrm>
        </p:grpSpPr>
        <p:sp>
          <p:nvSpPr>
            <p:cNvPr id="23" name="Oval 22">
              <a:extLst>
                <a:ext uri="{FF2B5EF4-FFF2-40B4-BE49-F238E27FC236}">
                  <a16:creationId xmlns:a16="http://schemas.microsoft.com/office/drawing/2014/main" id="{8C0BCE7E-C4C4-02C0-86A3-513EF0AABCAE}"/>
                </a:ext>
              </a:extLst>
            </p:cNvPr>
            <p:cNvSpPr/>
            <p:nvPr/>
          </p:nvSpPr>
          <p:spPr>
            <a:xfrm>
              <a:off x="438150" y="3429000"/>
              <a:ext cx="336988" cy="336988"/>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1030" name="Picture 6">
              <a:extLst>
                <a:ext uri="{FF2B5EF4-FFF2-40B4-BE49-F238E27FC236}">
                  <a16:creationId xmlns:a16="http://schemas.microsoft.com/office/drawing/2014/main" id="{7EBCFE4D-1822-5F31-1A6B-A903766382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344" y="3473029"/>
              <a:ext cx="228600" cy="2286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5" name="Group 24">
            <a:extLst>
              <a:ext uri="{FF2B5EF4-FFF2-40B4-BE49-F238E27FC236}">
                <a16:creationId xmlns:a16="http://schemas.microsoft.com/office/drawing/2014/main" id="{089C350B-CE3F-1D61-8738-293767CC1FB5}"/>
              </a:ext>
              <a:ext uri="{C183D7F6-B498-43B3-948B-1728B52AA6E4}">
                <adec:decorative xmlns:adec="http://schemas.microsoft.com/office/drawing/2017/decorative" val="1"/>
              </a:ext>
            </a:extLst>
          </p:cNvPr>
          <p:cNvGrpSpPr/>
          <p:nvPr/>
        </p:nvGrpSpPr>
        <p:grpSpPr>
          <a:xfrm>
            <a:off x="5813206" y="2779986"/>
            <a:ext cx="336988" cy="336988"/>
            <a:chOff x="438150" y="3429000"/>
            <a:chExt cx="336988" cy="336988"/>
          </a:xfrm>
        </p:grpSpPr>
        <p:sp>
          <p:nvSpPr>
            <p:cNvPr id="26" name="Oval 25">
              <a:extLst>
                <a:ext uri="{FF2B5EF4-FFF2-40B4-BE49-F238E27FC236}">
                  <a16:creationId xmlns:a16="http://schemas.microsoft.com/office/drawing/2014/main" id="{349B3E14-0BE1-BA54-2642-38E3328DAA20}"/>
                </a:ext>
              </a:extLst>
            </p:cNvPr>
            <p:cNvSpPr/>
            <p:nvPr/>
          </p:nvSpPr>
          <p:spPr>
            <a:xfrm>
              <a:off x="438150" y="3429000"/>
              <a:ext cx="336988" cy="336988"/>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27" name="Picture 6">
              <a:extLst>
                <a:ext uri="{FF2B5EF4-FFF2-40B4-BE49-F238E27FC236}">
                  <a16:creationId xmlns:a16="http://schemas.microsoft.com/office/drawing/2014/main" id="{0C78622D-E910-B740-FDF0-3D39471FC2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344" y="3473029"/>
              <a:ext cx="228600" cy="2286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8" name="Group 27">
            <a:extLst>
              <a:ext uri="{FF2B5EF4-FFF2-40B4-BE49-F238E27FC236}">
                <a16:creationId xmlns:a16="http://schemas.microsoft.com/office/drawing/2014/main" id="{41253C8A-1820-D0F7-388A-A7BC8894BBFA}"/>
              </a:ext>
              <a:ext uri="{C183D7F6-B498-43B3-948B-1728B52AA6E4}">
                <adec:decorative xmlns:adec="http://schemas.microsoft.com/office/drawing/2017/decorative" val="1"/>
              </a:ext>
            </a:extLst>
          </p:cNvPr>
          <p:cNvGrpSpPr/>
          <p:nvPr/>
        </p:nvGrpSpPr>
        <p:grpSpPr>
          <a:xfrm>
            <a:off x="8687374" y="2003697"/>
            <a:ext cx="336988" cy="336988"/>
            <a:chOff x="438150" y="3429000"/>
            <a:chExt cx="336988" cy="336988"/>
          </a:xfrm>
        </p:grpSpPr>
        <p:sp>
          <p:nvSpPr>
            <p:cNvPr id="29" name="Oval 28">
              <a:extLst>
                <a:ext uri="{FF2B5EF4-FFF2-40B4-BE49-F238E27FC236}">
                  <a16:creationId xmlns:a16="http://schemas.microsoft.com/office/drawing/2014/main" id="{97CAC609-7E2A-3172-77C9-6D5984C51683}"/>
                </a:ext>
              </a:extLst>
            </p:cNvPr>
            <p:cNvSpPr/>
            <p:nvPr/>
          </p:nvSpPr>
          <p:spPr>
            <a:xfrm>
              <a:off x="438150" y="3429000"/>
              <a:ext cx="336988" cy="336988"/>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30" name="Picture 6">
              <a:extLst>
                <a:ext uri="{FF2B5EF4-FFF2-40B4-BE49-F238E27FC236}">
                  <a16:creationId xmlns:a16="http://schemas.microsoft.com/office/drawing/2014/main" id="{346AFB92-9587-7C65-2A8F-157F8921E8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344" y="3473029"/>
              <a:ext cx="228600" cy="2286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5" name="Group 34">
            <a:extLst>
              <a:ext uri="{FF2B5EF4-FFF2-40B4-BE49-F238E27FC236}">
                <a16:creationId xmlns:a16="http://schemas.microsoft.com/office/drawing/2014/main" id="{C9E77F25-6E0E-E6F9-D786-348EDB8CC45F}"/>
              </a:ext>
              <a:ext uri="{C183D7F6-B498-43B3-948B-1728B52AA6E4}">
                <adec:decorative xmlns:adec="http://schemas.microsoft.com/office/drawing/2017/decorative" val="1"/>
              </a:ext>
            </a:extLst>
          </p:cNvPr>
          <p:cNvGrpSpPr/>
          <p:nvPr/>
        </p:nvGrpSpPr>
        <p:grpSpPr>
          <a:xfrm>
            <a:off x="2904468" y="4468871"/>
            <a:ext cx="336988" cy="369332"/>
            <a:chOff x="324557" y="4447356"/>
            <a:chExt cx="336988" cy="369332"/>
          </a:xfrm>
        </p:grpSpPr>
        <p:sp>
          <p:nvSpPr>
            <p:cNvPr id="32" name="Oval 31">
              <a:extLst>
                <a:ext uri="{FF2B5EF4-FFF2-40B4-BE49-F238E27FC236}">
                  <a16:creationId xmlns:a16="http://schemas.microsoft.com/office/drawing/2014/main" id="{F8595544-B388-4BAE-C55F-1CD4ABA664B3}"/>
                </a:ext>
              </a:extLst>
            </p:cNvPr>
            <p:cNvSpPr/>
            <p:nvPr/>
          </p:nvSpPr>
          <p:spPr>
            <a:xfrm>
              <a:off x="324557" y="4463528"/>
              <a:ext cx="336988" cy="33698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4" name="TextBox 33">
              <a:extLst>
                <a:ext uri="{FF2B5EF4-FFF2-40B4-BE49-F238E27FC236}">
                  <a16:creationId xmlns:a16="http://schemas.microsoft.com/office/drawing/2014/main" id="{F1786D11-E5ED-01D3-74D7-595DD3D6CB25}"/>
                </a:ext>
              </a:extLst>
            </p:cNvPr>
            <p:cNvSpPr txBox="1"/>
            <p:nvPr/>
          </p:nvSpPr>
          <p:spPr>
            <a:xfrm>
              <a:off x="336598" y="4447356"/>
              <a:ext cx="31290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a:t>
              </a:r>
            </a:p>
          </p:txBody>
        </p:sp>
      </p:grpSp>
      <p:grpSp>
        <p:nvGrpSpPr>
          <p:cNvPr id="36" name="Group 35">
            <a:extLst>
              <a:ext uri="{FF2B5EF4-FFF2-40B4-BE49-F238E27FC236}">
                <a16:creationId xmlns:a16="http://schemas.microsoft.com/office/drawing/2014/main" id="{77EC09E9-6E72-9E90-8B29-01695C1A3851}"/>
              </a:ext>
              <a:ext uri="{C183D7F6-B498-43B3-948B-1728B52AA6E4}">
                <adec:decorative xmlns:adec="http://schemas.microsoft.com/office/drawing/2017/decorative" val="1"/>
              </a:ext>
            </a:extLst>
          </p:cNvPr>
          <p:cNvGrpSpPr/>
          <p:nvPr/>
        </p:nvGrpSpPr>
        <p:grpSpPr>
          <a:xfrm>
            <a:off x="5813206" y="4416876"/>
            <a:ext cx="336988" cy="369332"/>
            <a:chOff x="324557" y="4447356"/>
            <a:chExt cx="336988" cy="369332"/>
          </a:xfrm>
        </p:grpSpPr>
        <p:sp>
          <p:nvSpPr>
            <p:cNvPr id="37" name="Oval 36">
              <a:extLst>
                <a:ext uri="{FF2B5EF4-FFF2-40B4-BE49-F238E27FC236}">
                  <a16:creationId xmlns:a16="http://schemas.microsoft.com/office/drawing/2014/main" id="{BAA1550D-0421-3679-30C6-54AE2B98AA3C}"/>
                </a:ext>
              </a:extLst>
            </p:cNvPr>
            <p:cNvSpPr/>
            <p:nvPr/>
          </p:nvSpPr>
          <p:spPr>
            <a:xfrm>
              <a:off x="324557" y="4463528"/>
              <a:ext cx="336988" cy="33698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8" name="TextBox 37">
              <a:extLst>
                <a:ext uri="{FF2B5EF4-FFF2-40B4-BE49-F238E27FC236}">
                  <a16:creationId xmlns:a16="http://schemas.microsoft.com/office/drawing/2014/main" id="{8CD59C1A-C3F4-9C38-C10D-9DA7977EDAD8}"/>
                </a:ext>
              </a:extLst>
            </p:cNvPr>
            <p:cNvSpPr txBox="1"/>
            <p:nvPr/>
          </p:nvSpPr>
          <p:spPr>
            <a:xfrm>
              <a:off x="336598" y="4447356"/>
              <a:ext cx="31290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a:t>
              </a:r>
            </a:p>
          </p:txBody>
        </p:sp>
      </p:grpSp>
      <p:grpSp>
        <p:nvGrpSpPr>
          <p:cNvPr id="39" name="Group 38">
            <a:extLst>
              <a:ext uri="{FF2B5EF4-FFF2-40B4-BE49-F238E27FC236}">
                <a16:creationId xmlns:a16="http://schemas.microsoft.com/office/drawing/2014/main" id="{6638790D-37A7-369B-43B7-F048CF5F00A7}"/>
              </a:ext>
              <a:ext uri="{C183D7F6-B498-43B3-948B-1728B52AA6E4}">
                <adec:decorative xmlns:adec="http://schemas.microsoft.com/office/drawing/2017/decorative" val="1"/>
              </a:ext>
            </a:extLst>
          </p:cNvPr>
          <p:cNvGrpSpPr/>
          <p:nvPr/>
        </p:nvGrpSpPr>
        <p:grpSpPr>
          <a:xfrm>
            <a:off x="8687374" y="4400704"/>
            <a:ext cx="336988" cy="369332"/>
            <a:chOff x="324557" y="4447356"/>
            <a:chExt cx="336988" cy="369332"/>
          </a:xfrm>
        </p:grpSpPr>
        <p:sp>
          <p:nvSpPr>
            <p:cNvPr id="40" name="Oval 39">
              <a:extLst>
                <a:ext uri="{FF2B5EF4-FFF2-40B4-BE49-F238E27FC236}">
                  <a16:creationId xmlns:a16="http://schemas.microsoft.com/office/drawing/2014/main" id="{2C978744-B6DB-3039-41A2-85B206CFBBBB}"/>
                </a:ext>
              </a:extLst>
            </p:cNvPr>
            <p:cNvSpPr/>
            <p:nvPr/>
          </p:nvSpPr>
          <p:spPr>
            <a:xfrm>
              <a:off x="324557" y="4463528"/>
              <a:ext cx="336988" cy="33698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1" name="TextBox 40">
              <a:extLst>
                <a:ext uri="{FF2B5EF4-FFF2-40B4-BE49-F238E27FC236}">
                  <a16:creationId xmlns:a16="http://schemas.microsoft.com/office/drawing/2014/main" id="{0BA385C6-7961-F7C5-91DA-DB85EE2906AC}"/>
                </a:ext>
              </a:extLst>
            </p:cNvPr>
            <p:cNvSpPr txBox="1"/>
            <p:nvPr/>
          </p:nvSpPr>
          <p:spPr>
            <a:xfrm>
              <a:off x="336598" y="4447356"/>
              <a:ext cx="31290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a:t>
              </a:r>
            </a:p>
          </p:txBody>
        </p:sp>
      </p:grpSp>
    </p:spTree>
    <p:extLst>
      <p:ext uri="{BB962C8B-B14F-4D97-AF65-F5344CB8AC3E}">
        <p14:creationId xmlns:p14="http://schemas.microsoft.com/office/powerpoint/2010/main" val="12040930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8211E-9FD3-44DA-7CAE-1B069A806E25}"/>
              </a:ext>
            </a:extLst>
          </p:cNvPr>
          <p:cNvSpPr>
            <a:spLocks noGrp="1"/>
          </p:cNvSpPr>
          <p:nvPr>
            <p:ph type="title"/>
          </p:nvPr>
        </p:nvSpPr>
        <p:spPr/>
        <p:txBody>
          <a:bodyPr/>
          <a:lstStyle/>
          <a:p>
            <a:r>
              <a:rPr lang="en-US" dirty="0"/>
              <a:t>Distribution of Monthly Homeownership</a:t>
            </a:r>
            <a:br>
              <a:rPr lang="en-US" dirty="0"/>
            </a:br>
            <a:r>
              <a:rPr lang="en-US" dirty="0"/>
              <a:t>Costs in Texas, 2021 and 2024</a:t>
            </a:r>
          </a:p>
        </p:txBody>
      </p:sp>
      <p:graphicFrame>
        <p:nvGraphicFramePr>
          <p:cNvPr id="7" name="Content Placeholder 6" descr="Bar chart comparing the distribution of monthly homeownership costs in Texas in 2021 and 2024. The share of homeowners paying $3,000 or more per month increased from 20.2% to 27.0%, while the share in lower cost categories generally declined.">
            <a:extLst>
              <a:ext uri="{FF2B5EF4-FFF2-40B4-BE49-F238E27FC236}">
                <a16:creationId xmlns:a16="http://schemas.microsoft.com/office/drawing/2014/main" id="{8DA909DC-F067-D2B8-99AA-2B46B4FC067B}"/>
              </a:ext>
            </a:extLst>
          </p:cNvPr>
          <p:cNvGraphicFramePr>
            <a:graphicFrameLocks noGrp="1"/>
          </p:cNvGraphicFramePr>
          <p:nvPr>
            <p:ph idx="1"/>
            <p:extLst>
              <p:ext uri="{D42A27DB-BD31-4B8C-83A1-F6EECF244321}">
                <p14:modId xmlns:p14="http://schemas.microsoft.com/office/powerpoint/2010/main" val="969982825"/>
              </p:ext>
            </p:extLst>
          </p:nvPr>
        </p:nvGraphicFramePr>
        <p:xfrm>
          <a:off x="838200" y="1443038"/>
          <a:ext cx="10515600" cy="4351337"/>
        </p:xfrm>
        <a:graphic>
          <a:graphicData uri="http://schemas.openxmlformats.org/drawingml/2006/chart">
            <c:chart xmlns:c="http://schemas.openxmlformats.org/drawingml/2006/chart" xmlns:r="http://schemas.openxmlformats.org/officeDocument/2006/relationships" r:id="rId3"/>
          </a:graphicData>
        </a:graphic>
      </p:graphicFrame>
      <p:sp>
        <p:nvSpPr>
          <p:cNvPr id="4" name="Content Placeholder 3">
            <a:extLst>
              <a:ext uri="{FF2B5EF4-FFF2-40B4-BE49-F238E27FC236}">
                <a16:creationId xmlns:a16="http://schemas.microsoft.com/office/drawing/2014/main" id="{13B35650-84FD-78B8-BA37-7394BCA00785}"/>
              </a:ext>
            </a:extLst>
          </p:cNvPr>
          <p:cNvSpPr>
            <a:spLocks noGrp="1"/>
          </p:cNvSpPr>
          <p:nvPr>
            <p:ph sz="quarter" idx="13"/>
          </p:nvPr>
        </p:nvSpPr>
        <p:spPr/>
        <p:txBody>
          <a:bodyPr/>
          <a:lstStyle/>
          <a:p>
            <a:r>
              <a:rPr lang="en-US" b="1" dirty="0"/>
              <a:t>Source: </a:t>
            </a:r>
            <a:r>
              <a:rPr lang="en-US" dirty="0"/>
              <a:t>U.S. Census Bureau, American Community Survey, 1-Year, 2021–2024.</a:t>
            </a:r>
          </a:p>
        </p:txBody>
      </p:sp>
    </p:spTree>
    <p:extLst>
      <p:ext uri="{BB962C8B-B14F-4D97-AF65-F5344CB8AC3E}">
        <p14:creationId xmlns:p14="http://schemas.microsoft.com/office/powerpoint/2010/main" val="3078021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ABB9F-924B-9218-CC9B-EAAE1B07463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About the Texas Demographic Center</a:t>
            </a:r>
          </a:p>
        </p:txBody>
      </p:sp>
      <p:sp>
        <p:nvSpPr>
          <p:cNvPr id="19" name="Rectangle 18">
            <a:extLst>
              <a:ext uri="{FF2B5EF4-FFF2-40B4-BE49-F238E27FC236}">
                <a16:creationId xmlns:a16="http://schemas.microsoft.com/office/drawing/2014/main" id="{3960BF66-C09E-9F6D-010C-2061646AD210}"/>
              </a:ext>
              <a:ext uri="{C183D7F6-B498-43B3-948B-1728B52AA6E4}">
                <adec:decorative xmlns:adec="http://schemas.microsoft.com/office/drawing/2017/decorative" val="1"/>
              </a:ext>
            </a:extLst>
          </p:cNvPr>
          <p:cNvSpPr/>
          <p:nvPr/>
        </p:nvSpPr>
        <p:spPr>
          <a:xfrm>
            <a:off x="4154400" y="0"/>
            <a:ext cx="80376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A9DBB977-614A-7772-4D93-326C6C3ABF1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47" y="561810"/>
            <a:ext cx="3841052" cy="1643970"/>
          </a:xfrm>
          <a:prstGeom prst="rect">
            <a:avLst/>
          </a:prstGeom>
        </p:spPr>
      </p:pic>
      <p:sp>
        <p:nvSpPr>
          <p:cNvPr id="11" name="Content Placeholder 2">
            <a:extLst>
              <a:ext uri="{FF2B5EF4-FFF2-40B4-BE49-F238E27FC236}">
                <a16:creationId xmlns:a16="http://schemas.microsoft.com/office/drawing/2014/main" id="{20F77F15-8052-4AC5-AC54-551ABC9B0AC5}"/>
              </a:ext>
            </a:extLst>
          </p:cNvPr>
          <p:cNvSpPr txBox="1">
            <a:spLocks/>
          </p:cNvSpPr>
          <p:nvPr/>
        </p:nvSpPr>
        <p:spPr>
          <a:xfrm>
            <a:off x="639136" y="2946311"/>
            <a:ext cx="2683824" cy="757167"/>
          </a:xfrm>
          <a:prstGeom prst="rect">
            <a:avLst/>
          </a:prstGeom>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b="1" dirty="0">
                <a:latin typeface="Arial" panose="020B0604020202020204" pitchFamily="34" charset="0"/>
                <a:cs typeface="Arial" panose="020B0604020202020204" pitchFamily="34" charset="0"/>
              </a:rPr>
              <a:t>State Demographer</a:t>
            </a:r>
          </a:p>
          <a:p>
            <a:pPr marL="0" indent="0">
              <a:buFont typeface="Arial" panose="020B0604020202020204" pitchFamily="34" charset="0"/>
              <a:buNone/>
            </a:pPr>
            <a:r>
              <a:rPr lang="en-US" sz="1600" dirty="0">
                <a:latin typeface="Arial" panose="020B0604020202020204" pitchFamily="34" charset="0"/>
                <a:cs typeface="Arial" panose="020B0604020202020204" pitchFamily="34" charset="0"/>
              </a:rPr>
              <a:t>Lloyd B. Potter, PhD</a:t>
            </a:r>
          </a:p>
        </p:txBody>
      </p:sp>
      <p:sp>
        <p:nvSpPr>
          <p:cNvPr id="10" name="Content Placeholder 2">
            <a:extLst>
              <a:ext uri="{FF2B5EF4-FFF2-40B4-BE49-F238E27FC236}">
                <a16:creationId xmlns:a16="http://schemas.microsoft.com/office/drawing/2014/main" id="{701F363C-3883-7F6D-2FBD-944AC7C5295D}"/>
              </a:ext>
            </a:extLst>
          </p:cNvPr>
          <p:cNvSpPr txBox="1">
            <a:spLocks/>
          </p:cNvSpPr>
          <p:nvPr/>
        </p:nvSpPr>
        <p:spPr>
          <a:xfrm>
            <a:off x="639136" y="4338968"/>
            <a:ext cx="2820588" cy="1643970"/>
          </a:xfrm>
          <a:prstGeom prst="rect">
            <a:avLst/>
          </a:prstGeom>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b="1" dirty="0">
                <a:latin typeface="Arial" panose="020B0604020202020204" pitchFamily="34" charset="0"/>
                <a:cs typeface="Arial" panose="020B0604020202020204" pitchFamily="34" charset="0"/>
              </a:rPr>
              <a:t>Affiliated with</a:t>
            </a:r>
          </a:p>
          <a:p>
            <a:pPr marL="0" indent="0">
              <a:buFont typeface="Arial" panose="020B0604020202020204" pitchFamily="34" charset="0"/>
              <a:buNone/>
            </a:pPr>
            <a:r>
              <a:rPr lang="en-US" sz="1600" dirty="0">
                <a:latin typeface="Arial" panose="020B0604020202020204" pitchFamily="34" charset="0"/>
                <a:cs typeface="Arial" panose="020B0604020202020204" pitchFamily="34" charset="0"/>
              </a:rPr>
              <a:t>The University of Texas at San Antonio</a:t>
            </a:r>
          </a:p>
          <a:p>
            <a:pPr marL="0" indent="0">
              <a:buFont typeface="Arial" panose="020B0604020202020204" pitchFamily="34" charset="0"/>
              <a:buNone/>
            </a:pPr>
            <a:r>
              <a:rPr lang="en-US" sz="1600" dirty="0">
                <a:latin typeface="Arial" panose="020B0604020202020204" pitchFamily="34" charset="0"/>
                <a:cs typeface="Arial" panose="020B0604020202020204" pitchFamily="34" charset="0"/>
              </a:rPr>
              <a:t>Institute for Demographic and Socioeconomic Research (IDSER) </a:t>
            </a:r>
          </a:p>
          <a:p>
            <a:endParaRPr lang="en-US" sz="1600" dirty="0"/>
          </a:p>
        </p:txBody>
      </p:sp>
      <p:cxnSp>
        <p:nvCxnSpPr>
          <p:cNvPr id="13" name="Straight Connector 12">
            <a:extLst>
              <a:ext uri="{FF2B5EF4-FFF2-40B4-BE49-F238E27FC236}">
                <a16:creationId xmlns:a16="http://schemas.microsoft.com/office/drawing/2014/main" id="{A554E8C7-B1FB-1B76-96AA-20B9EE266D25}"/>
              </a:ext>
              <a:ext uri="{C183D7F6-B498-43B3-948B-1728B52AA6E4}">
                <adec:decorative xmlns:adec="http://schemas.microsoft.com/office/drawing/2017/decorative" val="1"/>
              </a:ext>
            </a:extLst>
          </p:cNvPr>
          <p:cNvCxnSpPr/>
          <p:nvPr/>
        </p:nvCxnSpPr>
        <p:spPr>
          <a:xfrm>
            <a:off x="639136" y="2889911"/>
            <a:ext cx="0" cy="757167"/>
          </a:xfrm>
          <a:prstGeom prst="line">
            <a:avLst/>
          </a:prstGeom>
          <a:ln w="38100">
            <a:solidFill>
              <a:srgbClr val="A3213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8DDCC75-81EB-6A11-AF13-BD3BF3F29F06}"/>
              </a:ext>
              <a:ext uri="{C183D7F6-B498-43B3-948B-1728B52AA6E4}">
                <adec:decorative xmlns:adec="http://schemas.microsoft.com/office/drawing/2017/decorative" val="1"/>
              </a:ext>
            </a:extLst>
          </p:cNvPr>
          <p:cNvCxnSpPr>
            <a:cxnSpLocks/>
          </p:cNvCxnSpPr>
          <p:nvPr/>
        </p:nvCxnSpPr>
        <p:spPr>
          <a:xfrm>
            <a:off x="622358" y="4282567"/>
            <a:ext cx="0" cy="945416"/>
          </a:xfrm>
          <a:prstGeom prst="line">
            <a:avLst/>
          </a:prstGeom>
          <a:ln w="38100">
            <a:solidFill>
              <a:srgbClr val="A32135"/>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57F2D814-5E05-BD63-6A31-A6675F1C60DA}"/>
              </a:ext>
            </a:extLst>
          </p:cNvPr>
          <p:cNvSpPr txBox="1"/>
          <p:nvPr/>
        </p:nvSpPr>
        <p:spPr>
          <a:xfrm>
            <a:off x="4860392" y="833153"/>
            <a:ext cx="2419198" cy="369332"/>
          </a:xfrm>
          <a:prstGeom prst="rect">
            <a:avLst/>
          </a:prstGeom>
          <a:noFill/>
        </p:spPr>
        <p:txBody>
          <a:bodyPr wrap="square" rtlCol="0" anchor="ctr">
            <a:spAutoFit/>
          </a:bodyPr>
          <a:lstStyle/>
          <a:p>
            <a:r>
              <a:rPr lang="en-US" b="1" dirty="0">
                <a:solidFill>
                  <a:srgbClr val="8B2233"/>
                </a:solidFill>
              </a:rPr>
              <a:t>Major Function</a:t>
            </a:r>
          </a:p>
        </p:txBody>
      </p:sp>
      <p:sp>
        <p:nvSpPr>
          <p:cNvPr id="16" name="TextBox 15">
            <a:extLst>
              <a:ext uri="{FF2B5EF4-FFF2-40B4-BE49-F238E27FC236}">
                <a16:creationId xmlns:a16="http://schemas.microsoft.com/office/drawing/2014/main" id="{616EAC64-618A-C49D-0C6E-BDDDC0AC8904}"/>
              </a:ext>
            </a:extLst>
          </p:cNvPr>
          <p:cNvSpPr txBox="1"/>
          <p:nvPr/>
        </p:nvSpPr>
        <p:spPr>
          <a:xfrm>
            <a:off x="4604802" y="1214518"/>
            <a:ext cx="7040640" cy="338554"/>
          </a:xfrm>
          <a:prstGeom prst="rect">
            <a:avLst/>
          </a:prstGeom>
          <a:noFill/>
        </p:spPr>
        <p:txBody>
          <a:bodyPr wrap="square" rtlCol="0">
            <a:spAutoFit/>
          </a:bodyPr>
          <a:lstStyle/>
          <a:p>
            <a:r>
              <a:rPr lang="en-US" sz="1600" dirty="0"/>
              <a:t>Produce annual population estimates and biennial population projections</a:t>
            </a:r>
          </a:p>
        </p:txBody>
      </p:sp>
      <p:sp>
        <p:nvSpPr>
          <p:cNvPr id="12" name="TextBox 11">
            <a:extLst>
              <a:ext uri="{FF2B5EF4-FFF2-40B4-BE49-F238E27FC236}">
                <a16:creationId xmlns:a16="http://schemas.microsoft.com/office/drawing/2014/main" id="{2E8C9A56-633A-474C-5096-20680D38F110}"/>
              </a:ext>
            </a:extLst>
          </p:cNvPr>
          <p:cNvSpPr txBox="1"/>
          <p:nvPr/>
        </p:nvSpPr>
        <p:spPr>
          <a:xfrm>
            <a:off x="4860392" y="2248334"/>
            <a:ext cx="2419198" cy="369332"/>
          </a:xfrm>
          <a:prstGeom prst="rect">
            <a:avLst/>
          </a:prstGeom>
          <a:noFill/>
        </p:spPr>
        <p:txBody>
          <a:bodyPr wrap="square" rtlCol="0" anchor="ctr">
            <a:spAutoFit/>
          </a:bodyPr>
          <a:lstStyle/>
          <a:p>
            <a:r>
              <a:rPr lang="en-US" b="1" dirty="0">
                <a:solidFill>
                  <a:srgbClr val="8B2233"/>
                </a:solidFill>
              </a:rPr>
              <a:t>Other Services</a:t>
            </a:r>
          </a:p>
        </p:txBody>
      </p:sp>
      <p:sp>
        <p:nvSpPr>
          <p:cNvPr id="17" name="TextBox 16">
            <a:extLst>
              <a:ext uri="{FF2B5EF4-FFF2-40B4-BE49-F238E27FC236}">
                <a16:creationId xmlns:a16="http://schemas.microsoft.com/office/drawing/2014/main" id="{4749E93A-34FD-C783-3B05-19362745E260}"/>
              </a:ext>
            </a:extLst>
          </p:cNvPr>
          <p:cNvSpPr txBox="1"/>
          <p:nvPr/>
        </p:nvSpPr>
        <p:spPr>
          <a:xfrm>
            <a:off x="4604802" y="2621273"/>
            <a:ext cx="7040640" cy="1815882"/>
          </a:xfrm>
          <a:prstGeom prst="rect">
            <a:avLst/>
          </a:prstGeom>
          <a:noFill/>
        </p:spPr>
        <p:txBody>
          <a:bodyPr wrap="square" rtlCol="0">
            <a:spAutoFit/>
          </a:bodyPr>
          <a:lstStyle/>
          <a:p>
            <a:pPr marL="285750" indent="-285750">
              <a:buFont typeface="Arial" panose="020B0604020202020204" pitchFamily="34" charset="0"/>
              <a:buChar char="•"/>
            </a:pPr>
            <a:r>
              <a:rPr lang="en-US" sz="1600" dirty="0"/>
              <a:t>Disseminate demographic and socioeconomic information from the Census Bureau and other reliable sources.</a:t>
            </a:r>
          </a:p>
          <a:p>
            <a:endParaRPr lang="en-US" sz="1600" dirty="0"/>
          </a:p>
          <a:p>
            <a:pPr marL="285750" indent="-285750">
              <a:buFont typeface="Arial" panose="020B0604020202020204" pitchFamily="34" charset="0"/>
              <a:buChar char="•"/>
            </a:pPr>
            <a:r>
              <a:rPr lang="en-US" sz="1600" dirty="0"/>
              <a:t>Provide training and technical expertise.</a:t>
            </a:r>
          </a:p>
          <a:p>
            <a:endParaRPr lang="en-US" sz="1600" dirty="0"/>
          </a:p>
          <a:p>
            <a:pPr marL="285750" indent="-285750">
              <a:buFont typeface="Arial" panose="020B0604020202020204" pitchFamily="34" charset="0"/>
              <a:buChar char="•"/>
            </a:pPr>
            <a:r>
              <a:rPr lang="en-US" sz="1600" dirty="0"/>
              <a:t>Custom data analyses.</a:t>
            </a:r>
          </a:p>
          <a:p>
            <a:pPr marL="285750" indent="-285750">
              <a:buFont typeface="Arial" panose="020B0604020202020204" pitchFamily="34" charset="0"/>
              <a:buChar char="•"/>
            </a:pPr>
            <a:endParaRPr lang="en-US" sz="1600" dirty="0"/>
          </a:p>
        </p:txBody>
      </p:sp>
      <p:sp>
        <p:nvSpPr>
          <p:cNvPr id="15" name="TextBox 14">
            <a:extLst>
              <a:ext uri="{FF2B5EF4-FFF2-40B4-BE49-F238E27FC236}">
                <a16:creationId xmlns:a16="http://schemas.microsoft.com/office/drawing/2014/main" id="{3C625269-F684-F67E-4A93-6450102DB69E}"/>
              </a:ext>
            </a:extLst>
          </p:cNvPr>
          <p:cNvSpPr txBox="1"/>
          <p:nvPr/>
        </p:nvSpPr>
        <p:spPr>
          <a:xfrm>
            <a:off x="4860392" y="4858651"/>
            <a:ext cx="1768022" cy="369332"/>
          </a:xfrm>
          <a:prstGeom prst="rect">
            <a:avLst/>
          </a:prstGeom>
          <a:noFill/>
        </p:spPr>
        <p:txBody>
          <a:bodyPr wrap="square" rtlCol="0" anchor="ctr">
            <a:spAutoFit/>
          </a:bodyPr>
          <a:lstStyle/>
          <a:p>
            <a:r>
              <a:rPr lang="en-US" b="1" dirty="0">
                <a:solidFill>
                  <a:srgbClr val="8B2233"/>
                </a:solidFill>
              </a:rPr>
              <a:t>Partnerships</a:t>
            </a:r>
          </a:p>
        </p:txBody>
      </p:sp>
      <p:sp>
        <p:nvSpPr>
          <p:cNvPr id="18" name="TextBox 17">
            <a:extLst>
              <a:ext uri="{FF2B5EF4-FFF2-40B4-BE49-F238E27FC236}">
                <a16:creationId xmlns:a16="http://schemas.microsoft.com/office/drawing/2014/main" id="{93C3A843-0D4C-4FA7-C0FC-2E73FFDAE9FF}"/>
              </a:ext>
            </a:extLst>
          </p:cNvPr>
          <p:cNvSpPr txBox="1"/>
          <p:nvPr/>
        </p:nvSpPr>
        <p:spPr>
          <a:xfrm>
            <a:off x="4604802" y="5227983"/>
            <a:ext cx="2718288" cy="830997"/>
          </a:xfrm>
          <a:prstGeom prst="rect">
            <a:avLst/>
          </a:prstGeom>
          <a:noFill/>
        </p:spPr>
        <p:txBody>
          <a:bodyPr wrap="square" rtlCol="0">
            <a:spAutoFit/>
          </a:bodyPr>
          <a:lstStyle/>
          <a:p>
            <a:pPr marL="285750" indent="-285750">
              <a:buFont typeface="Arial" panose="020B0604020202020204" pitchFamily="34" charset="0"/>
              <a:buChar char="•"/>
            </a:pPr>
            <a:r>
              <a:rPr lang="en-US" sz="1600" dirty="0"/>
              <a:t>U.S. Census Bureau</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TDC Affiliates</a:t>
            </a:r>
          </a:p>
        </p:txBody>
      </p:sp>
      <p:pic>
        <p:nvPicPr>
          <p:cNvPr id="4" name="Picture 3">
            <a:extLst>
              <a:ext uri="{FF2B5EF4-FFF2-40B4-BE49-F238E27FC236}">
                <a16:creationId xmlns:a16="http://schemas.microsoft.com/office/drawing/2014/main" id="{A8C94FB6-4D6A-D036-8B50-4E47EC4DE35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03038" y="4908337"/>
            <a:ext cx="255561" cy="269959"/>
          </a:xfrm>
          <a:prstGeom prst="rect">
            <a:avLst/>
          </a:prstGeom>
        </p:spPr>
      </p:pic>
      <p:pic>
        <p:nvPicPr>
          <p:cNvPr id="6" name="Picture 5">
            <a:extLst>
              <a:ext uri="{FF2B5EF4-FFF2-40B4-BE49-F238E27FC236}">
                <a16:creationId xmlns:a16="http://schemas.microsoft.com/office/drawing/2014/main" id="{F6EF3F45-9B17-57C3-DC2C-B57636BA62FE}"/>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03038" y="898600"/>
            <a:ext cx="269959" cy="269959"/>
          </a:xfrm>
          <a:prstGeom prst="rect">
            <a:avLst/>
          </a:prstGeom>
        </p:spPr>
      </p:pic>
      <p:pic>
        <p:nvPicPr>
          <p:cNvPr id="8" name="Picture 7">
            <a:extLst>
              <a:ext uri="{FF2B5EF4-FFF2-40B4-BE49-F238E27FC236}">
                <a16:creationId xmlns:a16="http://schemas.microsoft.com/office/drawing/2014/main" id="{06FA96C7-EAA3-B96F-AE4E-9BAE0DF76510}"/>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04802" y="2301756"/>
            <a:ext cx="269959" cy="273558"/>
          </a:xfrm>
          <a:prstGeom prst="rect">
            <a:avLst/>
          </a:prstGeom>
        </p:spPr>
      </p:pic>
    </p:spTree>
    <p:extLst>
      <p:ext uri="{BB962C8B-B14F-4D97-AF65-F5344CB8AC3E}">
        <p14:creationId xmlns:p14="http://schemas.microsoft.com/office/powerpoint/2010/main" val="24544919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06E55-3D80-0F77-A073-F4CC27FEBA53}"/>
              </a:ext>
            </a:extLst>
          </p:cNvPr>
          <p:cNvSpPr>
            <a:spLocks noGrp="1"/>
          </p:cNvSpPr>
          <p:nvPr>
            <p:ph type="title"/>
          </p:nvPr>
        </p:nvSpPr>
        <p:spPr/>
        <p:txBody>
          <a:bodyPr>
            <a:normAutofit/>
          </a:bodyPr>
          <a:lstStyle/>
          <a:p>
            <a:r>
              <a:rPr lang="en-US" sz="2800"/>
              <a:t>Percent Uninsured by Race/Ethnicity, Texas 2024</a:t>
            </a:r>
          </a:p>
        </p:txBody>
      </p:sp>
      <p:graphicFrame>
        <p:nvGraphicFramePr>
          <p:cNvPr id="4" name="Chart 3" descr="Bar chart showing uninsured rates in Texas by race and ethnicity in 2024. Hispanic Texans had the highest uninsured rate (26.4%), followed by people of two or more races (24.1%) and non-Hispanic Black Texans (14.1%). Overall, 16.7% of Texans lacked health insurance, the highest uninsured rate among U.S. states.">
            <a:extLst>
              <a:ext uri="{FF2B5EF4-FFF2-40B4-BE49-F238E27FC236}">
                <a16:creationId xmlns:a16="http://schemas.microsoft.com/office/drawing/2014/main" id="{06EA4AA5-189A-9300-5EB9-89A8F0E3F63C}"/>
              </a:ext>
            </a:extLst>
          </p:cNvPr>
          <p:cNvGraphicFramePr>
            <a:graphicFrameLocks/>
          </p:cNvGraphicFramePr>
          <p:nvPr>
            <p:extLst>
              <p:ext uri="{D42A27DB-BD31-4B8C-83A1-F6EECF244321}">
                <p14:modId xmlns:p14="http://schemas.microsoft.com/office/powerpoint/2010/main" val="3830786245"/>
              </p:ext>
            </p:extLst>
          </p:nvPr>
        </p:nvGraphicFramePr>
        <p:xfrm>
          <a:off x="621793" y="1105370"/>
          <a:ext cx="8275320" cy="5002821"/>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B52C816E-4D32-847B-5CC0-4FC635D71029}"/>
              </a:ext>
            </a:extLst>
          </p:cNvPr>
          <p:cNvSpPr txBox="1"/>
          <p:nvPr/>
        </p:nvSpPr>
        <p:spPr>
          <a:xfrm>
            <a:off x="9273851" y="1159699"/>
            <a:ext cx="2770553" cy="34778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Arial"/>
                <a:ea typeface="+mn-ea"/>
                <a:cs typeface="+mn-cs"/>
              </a:rPr>
              <a:t>16.7% of Texans are without health insurance</a:t>
            </a:r>
            <a:endParaRPr kumimoji="0" lang="en-US" sz="2400" b="0" i="0" u="none" strike="noStrike" kern="1200" cap="none" spc="0" normalizeH="0" baseline="0" noProof="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Arial"/>
                <a:ea typeface="+mn-ea"/>
                <a:cs typeface="+mn-cs"/>
              </a:rPr>
              <a:t>TX has the highest uninsured rate in the US</a:t>
            </a:r>
            <a:endParaRPr kumimoji="0" lang="en-US" sz="2000" b="0" i="0" u="none" strike="noStrike" kern="1200" cap="none" spc="0" normalizeH="0" baseline="0" noProof="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6" name="Content Placeholder 5">
            <a:extLst>
              <a:ext uri="{FF2B5EF4-FFF2-40B4-BE49-F238E27FC236}">
                <a16:creationId xmlns:a16="http://schemas.microsoft.com/office/drawing/2014/main" id="{4A3FFAB9-42F4-0C9A-4942-7ECAA9436A21}"/>
              </a:ext>
            </a:extLst>
          </p:cNvPr>
          <p:cNvSpPr>
            <a:spLocks noGrp="1"/>
          </p:cNvSpPr>
          <p:nvPr>
            <p:ph sz="quarter" idx="13"/>
          </p:nvPr>
        </p:nvSpPr>
        <p:spPr/>
        <p:txBody>
          <a:bodyPr>
            <a:normAutofit/>
          </a:bodyPr>
          <a:lstStyle/>
          <a:p>
            <a:r>
              <a:rPr lang="en-US" sz="1000" b="1">
                <a:solidFill>
                  <a:schemeClr val="bg2">
                    <a:lumMod val="50000"/>
                  </a:schemeClr>
                </a:solidFill>
                <a:latin typeface="+mj-lt"/>
                <a:cs typeface="Arial" pitchFamily="34" charset="0"/>
              </a:rPr>
              <a:t>Source: </a:t>
            </a:r>
            <a:r>
              <a:rPr lang="en-US" sz="1000">
                <a:solidFill>
                  <a:schemeClr val="bg2">
                    <a:lumMod val="50000"/>
                  </a:schemeClr>
                </a:solidFill>
                <a:latin typeface="+mj-lt"/>
                <a:cs typeface="Arial" pitchFamily="34" charset="0"/>
              </a:rPr>
              <a:t>U.S. Census Bureau, American Community Survey, 2024 1-year estimates</a:t>
            </a:r>
          </a:p>
        </p:txBody>
      </p:sp>
    </p:spTree>
    <p:extLst>
      <p:ext uri="{BB962C8B-B14F-4D97-AF65-F5344CB8AC3E}">
        <p14:creationId xmlns:p14="http://schemas.microsoft.com/office/powerpoint/2010/main" val="35812287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423CD-C90E-6FAA-EC38-3B0F60FD4B0B}"/>
              </a:ext>
            </a:extLst>
          </p:cNvPr>
          <p:cNvSpPr>
            <a:spLocks noGrp="1"/>
          </p:cNvSpPr>
          <p:nvPr>
            <p:ph type="title"/>
          </p:nvPr>
        </p:nvSpPr>
        <p:spPr/>
        <p:txBody>
          <a:bodyPr/>
          <a:lstStyle/>
          <a:p>
            <a:r>
              <a:rPr lang="en-US" dirty="0"/>
              <a:t>Undergraduate College Enrollment in Texas</a:t>
            </a:r>
            <a:br>
              <a:rPr lang="en-US" dirty="0"/>
            </a:br>
            <a:r>
              <a:rPr lang="en-US" dirty="0"/>
              <a:t>and Selected States, 2014 and 2024</a:t>
            </a:r>
          </a:p>
        </p:txBody>
      </p:sp>
      <p:grpSp>
        <p:nvGrpSpPr>
          <p:cNvPr id="18" name="Group 17" descr="Bar chart comparing undergraduate college enrollment in 2014 and 2024 across California, New York, Florida, Illinois, Utah, and Texas. Enrollment declined in California, New York, Florida, and Illinois, increased in Utah, and rose slightly in Texas, which gained 18,177 students between 2014 and 2024.">
            <a:extLst>
              <a:ext uri="{FF2B5EF4-FFF2-40B4-BE49-F238E27FC236}">
                <a16:creationId xmlns:a16="http://schemas.microsoft.com/office/drawing/2014/main" id="{1A2C6F13-609D-7283-DCD3-5F0B777AAB08}"/>
              </a:ext>
            </a:extLst>
          </p:cNvPr>
          <p:cNvGrpSpPr/>
          <p:nvPr/>
        </p:nvGrpSpPr>
        <p:grpSpPr>
          <a:xfrm>
            <a:off x="1264580" y="1390150"/>
            <a:ext cx="9662840" cy="4672803"/>
            <a:chOff x="1264580" y="1205484"/>
            <a:chExt cx="9662840" cy="4672803"/>
          </a:xfrm>
        </p:grpSpPr>
        <p:sp>
          <p:nvSpPr>
            <p:cNvPr id="13" name="Rectangle 12">
              <a:extLst>
                <a:ext uri="{FF2B5EF4-FFF2-40B4-BE49-F238E27FC236}">
                  <a16:creationId xmlns:a16="http://schemas.microsoft.com/office/drawing/2014/main" id="{F658B7F8-9624-6BDC-B3F7-06F81CC3241F}"/>
                </a:ext>
              </a:extLst>
            </p:cNvPr>
            <p:cNvSpPr/>
            <p:nvPr/>
          </p:nvSpPr>
          <p:spPr>
            <a:xfrm>
              <a:off x="9396549" y="1574817"/>
              <a:ext cx="1402080" cy="3850624"/>
            </a:xfrm>
            <a:prstGeom prst="rect">
              <a:avLst/>
            </a:prstGeom>
            <a:solidFill>
              <a:srgbClr val="EBF8FF"/>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aphicFrame>
          <p:nvGraphicFramePr>
            <p:cNvPr id="5" name="Chart 4">
              <a:extLst>
                <a:ext uri="{FF2B5EF4-FFF2-40B4-BE49-F238E27FC236}">
                  <a16:creationId xmlns:a16="http://schemas.microsoft.com/office/drawing/2014/main" id="{EDEF00B9-B2BE-3B55-DB5B-7FD04D172DE8}"/>
                </a:ext>
              </a:extLst>
            </p:cNvPr>
            <p:cNvGraphicFramePr>
              <a:graphicFrameLocks/>
            </p:cNvGraphicFramePr>
            <p:nvPr/>
          </p:nvGraphicFramePr>
          <p:xfrm>
            <a:off x="1264580" y="1559991"/>
            <a:ext cx="9662840" cy="4318296"/>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EE3244EE-6B74-DA31-50E8-B614F29ABE8C}"/>
                </a:ext>
              </a:extLst>
            </p:cNvPr>
            <p:cNvSpPr txBox="1"/>
            <p:nvPr/>
          </p:nvSpPr>
          <p:spPr>
            <a:xfrm>
              <a:off x="2081348" y="1205484"/>
              <a:ext cx="1463039" cy="369332"/>
            </a:xfrm>
            <a:prstGeom prst="rect">
              <a:avLst/>
            </a:prstGeom>
            <a:solidFill>
              <a:schemeClr val="accent1">
                <a:lumMod val="20000"/>
                <a:lumOff val="80000"/>
              </a:schemeClr>
            </a:solidFill>
            <a:ln>
              <a:solidFill>
                <a:schemeClr val="bg2">
                  <a:lumMod val="75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California</a:t>
              </a:r>
            </a:p>
          </p:txBody>
        </p:sp>
        <p:sp>
          <p:nvSpPr>
            <p:cNvPr id="7" name="TextBox 6">
              <a:extLst>
                <a:ext uri="{FF2B5EF4-FFF2-40B4-BE49-F238E27FC236}">
                  <a16:creationId xmlns:a16="http://schemas.microsoft.com/office/drawing/2014/main" id="{50980CB4-1F1F-1485-AB84-FBE280E82CF9}"/>
                </a:ext>
              </a:extLst>
            </p:cNvPr>
            <p:cNvSpPr txBox="1"/>
            <p:nvPr/>
          </p:nvSpPr>
          <p:spPr>
            <a:xfrm>
              <a:off x="3544386" y="1205484"/>
              <a:ext cx="1463039" cy="369332"/>
            </a:xfrm>
            <a:prstGeom prst="rect">
              <a:avLst/>
            </a:prstGeom>
            <a:solidFill>
              <a:schemeClr val="accent1">
                <a:lumMod val="20000"/>
                <a:lumOff val="80000"/>
              </a:schemeClr>
            </a:solidFill>
            <a:ln>
              <a:solidFill>
                <a:schemeClr val="bg2">
                  <a:lumMod val="75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New York</a:t>
              </a:r>
            </a:p>
          </p:txBody>
        </p:sp>
        <p:sp>
          <p:nvSpPr>
            <p:cNvPr id="8" name="Rectangle 7">
              <a:extLst>
                <a:ext uri="{FF2B5EF4-FFF2-40B4-BE49-F238E27FC236}">
                  <a16:creationId xmlns:a16="http://schemas.microsoft.com/office/drawing/2014/main" id="{CE758719-FB08-A51D-B36A-17759FF41C4A}"/>
                </a:ext>
              </a:extLst>
            </p:cNvPr>
            <p:cNvSpPr/>
            <p:nvPr/>
          </p:nvSpPr>
          <p:spPr>
            <a:xfrm>
              <a:off x="2081349" y="1574817"/>
              <a:ext cx="1463040" cy="3850624"/>
            </a:xfrm>
            <a:prstGeom prst="rect">
              <a:avLst/>
            </a:prstGeom>
            <a:no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E5A72DB1-2447-C7F4-9E0F-DE8E7181CC3C}"/>
                </a:ext>
              </a:extLst>
            </p:cNvPr>
            <p:cNvSpPr/>
            <p:nvPr/>
          </p:nvSpPr>
          <p:spPr>
            <a:xfrm>
              <a:off x="3544389" y="1574817"/>
              <a:ext cx="1463040" cy="3850624"/>
            </a:xfrm>
            <a:prstGeom prst="rect">
              <a:avLst/>
            </a:prstGeom>
            <a:no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3D08A3AE-6905-27BD-E07C-601E8F1A04C3}"/>
                </a:ext>
              </a:extLst>
            </p:cNvPr>
            <p:cNvSpPr/>
            <p:nvPr/>
          </p:nvSpPr>
          <p:spPr>
            <a:xfrm>
              <a:off x="5007429" y="1574817"/>
              <a:ext cx="1463040" cy="3850624"/>
            </a:xfrm>
            <a:prstGeom prst="rect">
              <a:avLst/>
            </a:prstGeom>
            <a:no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40EF36C9-4C15-3541-BBC0-751703EF1577}"/>
                </a:ext>
              </a:extLst>
            </p:cNvPr>
            <p:cNvSpPr/>
            <p:nvPr/>
          </p:nvSpPr>
          <p:spPr>
            <a:xfrm>
              <a:off x="6470469" y="1574817"/>
              <a:ext cx="1463040" cy="3850624"/>
            </a:xfrm>
            <a:prstGeom prst="rect">
              <a:avLst/>
            </a:prstGeom>
            <a:no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A1EA50F4-A0FF-3337-696F-912527E76815}"/>
                </a:ext>
              </a:extLst>
            </p:cNvPr>
            <p:cNvSpPr/>
            <p:nvPr/>
          </p:nvSpPr>
          <p:spPr>
            <a:xfrm>
              <a:off x="7933509" y="1574817"/>
              <a:ext cx="1463040" cy="3850624"/>
            </a:xfrm>
            <a:prstGeom prst="rect">
              <a:avLst/>
            </a:prstGeom>
            <a:no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TextBox 13">
              <a:extLst>
                <a:ext uri="{FF2B5EF4-FFF2-40B4-BE49-F238E27FC236}">
                  <a16:creationId xmlns:a16="http://schemas.microsoft.com/office/drawing/2014/main" id="{3201050C-75F1-50DF-79B7-C97B2697EAFC}"/>
                </a:ext>
              </a:extLst>
            </p:cNvPr>
            <p:cNvSpPr txBox="1"/>
            <p:nvPr/>
          </p:nvSpPr>
          <p:spPr>
            <a:xfrm>
              <a:off x="5007428" y="1205484"/>
              <a:ext cx="1463039" cy="369332"/>
            </a:xfrm>
            <a:prstGeom prst="rect">
              <a:avLst/>
            </a:prstGeom>
            <a:solidFill>
              <a:schemeClr val="accent1">
                <a:lumMod val="20000"/>
                <a:lumOff val="80000"/>
              </a:schemeClr>
            </a:solidFill>
            <a:ln>
              <a:solidFill>
                <a:schemeClr val="bg2">
                  <a:lumMod val="75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Florida</a:t>
              </a:r>
            </a:p>
          </p:txBody>
        </p:sp>
        <p:sp>
          <p:nvSpPr>
            <p:cNvPr id="15" name="TextBox 14">
              <a:extLst>
                <a:ext uri="{FF2B5EF4-FFF2-40B4-BE49-F238E27FC236}">
                  <a16:creationId xmlns:a16="http://schemas.microsoft.com/office/drawing/2014/main" id="{8EBB44E3-31A4-0960-4F96-31019BDFBDC0}"/>
                </a:ext>
              </a:extLst>
            </p:cNvPr>
            <p:cNvSpPr txBox="1"/>
            <p:nvPr/>
          </p:nvSpPr>
          <p:spPr>
            <a:xfrm>
              <a:off x="6470475" y="1205484"/>
              <a:ext cx="1463039" cy="369332"/>
            </a:xfrm>
            <a:prstGeom prst="rect">
              <a:avLst/>
            </a:prstGeom>
            <a:solidFill>
              <a:schemeClr val="accent1">
                <a:lumMod val="20000"/>
                <a:lumOff val="80000"/>
              </a:schemeClr>
            </a:solidFill>
            <a:ln>
              <a:solidFill>
                <a:schemeClr val="bg2">
                  <a:lumMod val="75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Illinois</a:t>
              </a:r>
            </a:p>
          </p:txBody>
        </p:sp>
        <p:sp>
          <p:nvSpPr>
            <p:cNvPr id="16" name="TextBox 15">
              <a:extLst>
                <a:ext uri="{FF2B5EF4-FFF2-40B4-BE49-F238E27FC236}">
                  <a16:creationId xmlns:a16="http://schemas.microsoft.com/office/drawing/2014/main" id="{81E7676A-8E30-DBD8-559E-0FD2C95E5766}"/>
                </a:ext>
              </a:extLst>
            </p:cNvPr>
            <p:cNvSpPr txBox="1"/>
            <p:nvPr/>
          </p:nvSpPr>
          <p:spPr>
            <a:xfrm>
              <a:off x="7933506" y="1205484"/>
              <a:ext cx="1463039" cy="369332"/>
            </a:xfrm>
            <a:prstGeom prst="rect">
              <a:avLst/>
            </a:prstGeom>
            <a:solidFill>
              <a:schemeClr val="accent1">
                <a:lumMod val="20000"/>
                <a:lumOff val="80000"/>
              </a:schemeClr>
            </a:solidFill>
            <a:ln>
              <a:solidFill>
                <a:schemeClr val="bg2">
                  <a:lumMod val="75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Utah</a:t>
              </a:r>
            </a:p>
          </p:txBody>
        </p:sp>
        <p:sp>
          <p:nvSpPr>
            <p:cNvPr id="17" name="TextBox 16">
              <a:extLst>
                <a:ext uri="{FF2B5EF4-FFF2-40B4-BE49-F238E27FC236}">
                  <a16:creationId xmlns:a16="http://schemas.microsoft.com/office/drawing/2014/main" id="{E6BC1EC8-B353-CC50-F8EE-53CDDCEBFA53}"/>
                </a:ext>
              </a:extLst>
            </p:cNvPr>
            <p:cNvSpPr txBox="1"/>
            <p:nvPr/>
          </p:nvSpPr>
          <p:spPr>
            <a:xfrm>
              <a:off x="9396542" y="1205484"/>
              <a:ext cx="1402087" cy="369332"/>
            </a:xfrm>
            <a:prstGeom prst="rect">
              <a:avLst/>
            </a:prstGeom>
            <a:solidFill>
              <a:schemeClr val="accent1"/>
            </a:solidFill>
            <a:ln>
              <a:solidFill>
                <a:schemeClr val="bg2">
                  <a:lumMod val="75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ptos" panose="02110004020202020204"/>
                  <a:ea typeface="+mn-ea"/>
                  <a:cs typeface="+mn-cs"/>
                </a:rPr>
                <a:t>Texas</a:t>
              </a:r>
            </a:p>
          </p:txBody>
        </p:sp>
      </p:grpSp>
      <p:sp>
        <p:nvSpPr>
          <p:cNvPr id="4" name="Content Placeholder 3">
            <a:extLst>
              <a:ext uri="{FF2B5EF4-FFF2-40B4-BE49-F238E27FC236}">
                <a16:creationId xmlns:a16="http://schemas.microsoft.com/office/drawing/2014/main" id="{99F7C9F9-C350-ADFA-0B9A-AA4C0B7FDE15}"/>
              </a:ext>
            </a:extLst>
          </p:cNvPr>
          <p:cNvSpPr>
            <a:spLocks noGrp="1"/>
          </p:cNvSpPr>
          <p:nvPr>
            <p:ph sz="quarter" idx="13"/>
          </p:nvPr>
        </p:nvSpPr>
        <p:spPr/>
        <p:txBody>
          <a:bodyPr/>
          <a:lstStyle/>
          <a:p>
            <a:r>
              <a:rPr lang="en-US" b="1" dirty="0"/>
              <a:t>Source: </a:t>
            </a:r>
            <a:r>
              <a:rPr lang="en-US" dirty="0"/>
              <a:t>U.S. Census Bureau, American Community Survey Estimates, 1-Year, 2014 and 2024</a:t>
            </a:r>
          </a:p>
        </p:txBody>
      </p:sp>
      <p:sp>
        <p:nvSpPr>
          <p:cNvPr id="3" name="Slide Number Placeholder 2">
            <a:extLst>
              <a:ext uri="{FF2B5EF4-FFF2-40B4-BE49-F238E27FC236}">
                <a16:creationId xmlns:a16="http://schemas.microsoft.com/office/drawing/2014/main" id="{3DFAA141-3FF1-6C10-E2D2-E2CEF0637FD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041240-ECAE-4494-9DAC-38E9F7D3A8CC}"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096076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CDFFD-BF7B-F449-93B5-C4B1A62B96A0}"/>
              </a:ext>
            </a:extLst>
          </p:cNvPr>
          <p:cNvSpPr>
            <a:spLocks noGrp="1"/>
          </p:cNvSpPr>
          <p:nvPr>
            <p:ph type="title"/>
          </p:nvPr>
        </p:nvSpPr>
        <p:spPr/>
        <p:txBody>
          <a:bodyPr/>
          <a:lstStyle/>
          <a:p>
            <a:r>
              <a:rPr lang="en-US" dirty="0"/>
              <a:t>Top Five Commodity Exports in Texas, 2024</a:t>
            </a:r>
          </a:p>
        </p:txBody>
      </p:sp>
      <p:graphicFrame>
        <p:nvGraphicFramePr>
          <p:cNvPr id="5" name="Content Placeholder 4" descr="Commodites table and Texas ranking">
            <a:extLst>
              <a:ext uri="{FF2B5EF4-FFF2-40B4-BE49-F238E27FC236}">
                <a16:creationId xmlns:a16="http://schemas.microsoft.com/office/drawing/2014/main" id="{FF3BAC79-CDD4-D31E-925F-872A000179AA}"/>
              </a:ext>
            </a:extLst>
          </p:cNvPr>
          <p:cNvGraphicFramePr>
            <a:graphicFrameLocks noGrp="1"/>
          </p:cNvGraphicFramePr>
          <p:nvPr>
            <p:ph idx="1"/>
            <p:extLst>
              <p:ext uri="{D42A27DB-BD31-4B8C-83A1-F6EECF244321}">
                <p14:modId xmlns:p14="http://schemas.microsoft.com/office/powerpoint/2010/main" val="2010128877"/>
              </p:ext>
            </p:extLst>
          </p:nvPr>
        </p:nvGraphicFramePr>
        <p:xfrm>
          <a:off x="838201" y="1191208"/>
          <a:ext cx="10515597" cy="4635672"/>
        </p:xfrm>
        <a:graphic>
          <a:graphicData uri="http://schemas.openxmlformats.org/drawingml/2006/table">
            <a:tbl>
              <a:tblPr firstRow="1" bandRow="1">
                <a:tableStyleId>{5C22544A-7EE6-4342-B048-85BDC9FD1C3A}</a:tableStyleId>
              </a:tblPr>
              <a:tblGrid>
                <a:gridCol w="2171700">
                  <a:extLst>
                    <a:ext uri="{9D8B030D-6E8A-4147-A177-3AD203B41FA5}">
                      <a16:colId xmlns:a16="http://schemas.microsoft.com/office/drawing/2014/main" val="4204728233"/>
                    </a:ext>
                  </a:extLst>
                </a:gridCol>
                <a:gridCol w="5737860">
                  <a:extLst>
                    <a:ext uri="{9D8B030D-6E8A-4147-A177-3AD203B41FA5}">
                      <a16:colId xmlns:a16="http://schemas.microsoft.com/office/drawing/2014/main" val="772297811"/>
                    </a:ext>
                  </a:extLst>
                </a:gridCol>
                <a:gridCol w="2606037">
                  <a:extLst>
                    <a:ext uri="{9D8B030D-6E8A-4147-A177-3AD203B41FA5}">
                      <a16:colId xmlns:a16="http://schemas.microsoft.com/office/drawing/2014/main" val="3124815826"/>
                    </a:ext>
                  </a:extLst>
                </a:gridCol>
              </a:tblGrid>
              <a:tr h="772612">
                <a:tc>
                  <a:txBody>
                    <a:bodyPr/>
                    <a:lstStyle/>
                    <a:p>
                      <a:pPr algn="ctr"/>
                      <a:r>
                        <a:rPr lang="en-US" sz="2000" dirty="0">
                          <a:solidFill>
                            <a:schemeClr val="tx1"/>
                          </a:solidFill>
                        </a:rPr>
                        <a:t>Texas Ranking</a:t>
                      </a:r>
                    </a:p>
                  </a:txBody>
                  <a:tcPr anchor="ctr">
                    <a:solidFill>
                      <a:schemeClr val="tx2">
                        <a:lumMod val="25000"/>
                        <a:lumOff val="75000"/>
                      </a:schemeClr>
                    </a:solidFill>
                  </a:tcPr>
                </a:tc>
                <a:tc>
                  <a:txBody>
                    <a:bodyPr/>
                    <a:lstStyle/>
                    <a:p>
                      <a:pPr algn="ctr"/>
                      <a:r>
                        <a:rPr lang="en-US" sz="2000" dirty="0">
                          <a:solidFill>
                            <a:schemeClr val="tx1"/>
                          </a:solidFill>
                        </a:rPr>
                        <a:t>Commodities</a:t>
                      </a:r>
                    </a:p>
                  </a:txBody>
                  <a:tcPr anchor="ctr">
                    <a:solidFill>
                      <a:schemeClr val="tx2">
                        <a:lumMod val="25000"/>
                        <a:lumOff val="75000"/>
                      </a:schemeClr>
                    </a:solidFill>
                  </a:tcPr>
                </a:tc>
                <a:tc>
                  <a:txBody>
                    <a:bodyPr/>
                    <a:lstStyle/>
                    <a:p>
                      <a:pPr algn="ctr"/>
                      <a:r>
                        <a:rPr lang="en-US" sz="2000" dirty="0">
                          <a:solidFill>
                            <a:schemeClr val="tx1"/>
                          </a:solidFill>
                        </a:rPr>
                        <a:t>Annual Earnings</a:t>
                      </a:r>
                    </a:p>
                    <a:p>
                      <a:pPr algn="ctr"/>
                      <a:r>
                        <a:rPr lang="en-US" sz="2000" dirty="0">
                          <a:solidFill>
                            <a:schemeClr val="tx1"/>
                          </a:solidFill>
                        </a:rPr>
                        <a:t>(million U.S. dollars)</a:t>
                      </a:r>
                    </a:p>
                  </a:txBody>
                  <a:tcPr anchor="ctr">
                    <a:solidFill>
                      <a:schemeClr val="tx2">
                        <a:lumMod val="25000"/>
                        <a:lumOff val="75000"/>
                      </a:schemeClr>
                    </a:solidFill>
                  </a:tcPr>
                </a:tc>
                <a:extLst>
                  <a:ext uri="{0D108BD9-81ED-4DB2-BD59-A6C34878D82A}">
                    <a16:rowId xmlns:a16="http://schemas.microsoft.com/office/drawing/2014/main" val="3279399999"/>
                  </a:ext>
                </a:extLst>
              </a:tr>
              <a:tr h="772612">
                <a:tc>
                  <a:txBody>
                    <a:bodyPr/>
                    <a:lstStyle/>
                    <a:p>
                      <a:pPr algn="ctr"/>
                      <a:r>
                        <a:rPr lang="en-US" sz="3000" b="1" dirty="0">
                          <a:latin typeface="+mj-lt"/>
                        </a:rPr>
                        <a:t>1</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ptos Display" panose="02110004020202020204"/>
                          <a:ea typeface="+mn-ea"/>
                          <a:cs typeface="+mn-cs"/>
                        </a:rPr>
                        <a:t>           Beef and veal</a:t>
                      </a:r>
                      <a:endParaRPr kumimoji="0" lang="en-US" sz="2800" b="0" i="0" u="none" strike="noStrike" kern="1200" cap="none" spc="0" normalizeH="0" baseline="0" noProof="0" dirty="0">
                        <a:ln>
                          <a:noFill/>
                        </a:ln>
                        <a:solidFill>
                          <a:prstClr val="black"/>
                        </a:solidFill>
                        <a:effectLst/>
                        <a:uLnTx/>
                        <a:uFillTx/>
                        <a:latin typeface="Aptos Display" panose="02110004020202020204"/>
                        <a:ea typeface="+mn-ea"/>
                        <a:cs typeface="+mn-cs"/>
                      </a:endParaRPr>
                    </a:p>
                  </a:txBody>
                  <a:tcPr anchor="ctr">
                    <a:solidFill>
                      <a:schemeClr val="bg1"/>
                    </a:solidFill>
                  </a:tcPr>
                </a:tc>
                <a:tc>
                  <a:txBody>
                    <a:bodyPr/>
                    <a:lstStyle/>
                    <a:p>
                      <a:pPr algn="r"/>
                      <a:r>
                        <a:rPr lang="en-US" sz="3000" b="1" dirty="0">
                          <a:latin typeface="+mj-lt"/>
                        </a:rPr>
                        <a:t>$1,272</a:t>
                      </a:r>
                    </a:p>
                  </a:txBody>
                  <a:tcPr anchor="ctr">
                    <a:solidFill>
                      <a:schemeClr val="bg1"/>
                    </a:solidFill>
                  </a:tcPr>
                </a:tc>
                <a:extLst>
                  <a:ext uri="{0D108BD9-81ED-4DB2-BD59-A6C34878D82A}">
                    <a16:rowId xmlns:a16="http://schemas.microsoft.com/office/drawing/2014/main" val="2091350609"/>
                  </a:ext>
                </a:extLst>
              </a:tr>
              <a:tr h="772612">
                <a:tc>
                  <a:txBody>
                    <a:bodyPr/>
                    <a:lstStyle/>
                    <a:p>
                      <a:pPr algn="ctr"/>
                      <a:r>
                        <a:rPr lang="en-US" sz="3000" b="1" dirty="0">
                          <a:latin typeface="+mj-lt"/>
                        </a:rPr>
                        <a:t>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ptos Display" panose="02110004020202020204"/>
                          <a:ea typeface="+mn-ea"/>
                          <a:cs typeface="+mn-cs"/>
                        </a:rPr>
                        <a:t>           Cotton</a:t>
                      </a:r>
                      <a:endParaRPr kumimoji="0" lang="en-US" sz="2800" b="0" i="0" u="none" strike="noStrike" kern="1200" cap="none" spc="0" normalizeH="0" baseline="0" noProof="0" dirty="0">
                        <a:ln>
                          <a:noFill/>
                        </a:ln>
                        <a:solidFill>
                          <a:prstClr val="black"/>
                        </a:solidFill>
                        <a:effectLst/>
                        <a:uLnTx/>
                        <a:uFillTx/>
                        <a:latin typeface="Aptos Display" panose="02110004020202020204"/>
                        <a:ea typeface="+mn-ea"/>
                        <a:cs typeface="+mn-cs"/>
                      </a:endParaRPr>
                    </a:p>
                  </a:txBody>
                  <a:tcPr anchor="ctr"/>
                </a:tc>
                <a:tc>
                  <a:txBody>
                    <a:bodyPr/>
                    <a:lstStyle/>
                    <a:p>
                      <a:pPr algn="r"/>
                      <a:r>
                        <a:rPr lang="en-US" sz="3000" b="1" dirty="0">
                          <a:latin typeface="+mj-lt"/>
                        </a:rPr>
                        <a:t>$1,130</a:t>
                      </a:r>
                    </a:p>
                  </a:txBody>
                  <a:tcPr anchor="ctr"/>
                </a:tc>
                <a:extLst>
                  <a:ext uri="{0D108BD9-81ED-4DB2-BD59-A6C34878D82A}">
                    <a16:rowId xmlns:a16="http://schemas.microsoft.com/office/drawing/2014/main" val="22512607"/>
                  </a:ext>
                </a:extLst>
              </a:tr>
              <a:tr h="772612">
                <a:tc>
                  <a:txBody>
                    <a:bodyPr/>
                    <a:lstStyle/>
                    <a:p>
                      <a:pPr algn="ctr"/>
                      <a:r>
                        <a:rPr lang="en-US" sz="3000" b="1" dirty="0">
                          <a:latin typeface="+mj-lt"/>
                        </a:rPr>
                        <a:t>3</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ptos Display" panose="02110004020202020204"/>
                          <a:ea typeface="+mn-ea"/>
                          <a:cs typeface="+mn-cs"/>
                        </a:rPr>
                        <a:t>           Other plant products</a:t>
                      </a:r>
                      <a:endParaRPr kumimoji="0" lang="en-US" sz="2800" b="0" i="0" u="none" strike="noStrike" kern="1200" cap="none" spc="0" normalizeH="0" baseline="0" noProof="0" dirty="0">
                        <a:ln>
                          <a:noFill/>
                        </a:ln>
                        <a:solidFill>
                          <a:prstClr val="black"/>
                        </a:solidFill>
                        <a:effectLst/>
                        <a:uLnTx/>
                        <a:uFillTx/>
                        <a:latin typeface="Aptos Display" panose="02110004020202020204"/>
                        <a:ea typeface="+mn-ea"/>
                        <a:cs typeface="+mn-cs"/>
                      </a:endParaRPr>
                    </a:p>
                  </a:txBody>
                  <a:tcPr anchor="ctr">
                    <a:solidFill>
                      <a:schemeClr val="bg1"/>
                    </a:solidFill>
                  </a:tcPr>
                </a:tc>
                <a:tc>
                  <a:txBody>
                    <a:bodyPr/>
                    <a:lstStyle/>
                    <a:p>
                      <a:pPr algn="r"/>
                      <a:r>
                        <a:rPr lang="en-US" sz="3000" b="1" dirty="0">
                          <a:latin typeface="+mj-lt"/>
                        </a:rPr>
                        <a:t>$1,016</a:t>
                      </a:r>
                    </a:p>
                  </a:txBody>
                  <a:tcPr anchor="ctr">
                    <a:solidFill>
                      <a:schemeClr val="bg1"/>
                    </a:solidFill>
                  </a:tcPr>
                </a:tc>
                <a:extLst>
                  <a:ext uri="{0D108BD9-81ED-4DB2-BD59-A6C34878D82A}">
                    <a16:rowId xmlns:a16="http://schemas.microsoft.com/office/drawing/2014/main" val="121072304"/>
                  </a:ext>
                </a:extLst>
              </a:tr>
              <a:tr h="772612">
                <a:tc>
                  <a:txBody>
                    <a:bodyPr/>
                    <a:lstStyle/>
                    <a:p>
                      <a:pPr algn="ctr"/>
                      <a:r>
                        <a:rPr lang="en-US" sz="3000" b="1" dirty="0">
                          <a:latin typeface="+mj-lt"/>
                        </a:rPr>
                        <a:t>4</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mn-lt"/>
                          <a:ea typeface="+mn-ea"/>
                          <a:cs typeface="+mn-cs"/>
                        </a:rPr>
                        <a:t>          Dairy products</a:t>
                      </a:r>
                      <a:endParaRPr kumimoji="0" lang="en-US" sz="2800" b="0" i="0" u="none" strike="noStrike" kern="1200" cap="none" spc="0" normalizeH="0" baseline="0" noProof="0" dirty="0">
                        <a:ln>
                          <a:noFill/>
                        </a:ln>
                        <a:solidFill>
                          <a:prstClr val="black"/>
                        </a:solidFill>
                        <a:effectLst/>
                        <a:uLnTx/>
                        <a:uFillTx/>
                        <a:latin typeface="Aptos Display" panose="02110004020202020204"/>
                        <a:ea typeface="+mn-ea"/>
                        <a:cs typeface="+mn-cs"/>
                      </a:endParaRPr>
                    </a:p>
                  </a:txBody>
                  <a:tcPr anchor="ctr"/>
                </a:tc>
                <a:tc>
                  <a:txBody>
                    <a:bodyPr/>
                    <a:lstStyle/>
                    <a:p>
                      <a:pPr algn="r"/>
                      <a:r>
                        <a:rPr lang="en-US" sz="3000" b="1" dirty="0">
                          <a:latin typeface="+mj-lt"/>
                        </a:rPr>
                        <a:t>$642</a:t>
                      </a:r>
                    </a:p>
                  </a:txBody>
                  <a:tcPr anchor="ctr"/>
                </a:tc>
                <a:extLst>
                  <a:ext uri="{0D108BD9-81ED-4DB2-BD59-A6C34878D82A}">
                    <a16:rowId xmlns:a16="http://schemas.microsoft.com/office/drawing/2014/main" val="86856984"/>
                  </a:ext>
                </a:extLst>
              </a:tr>
              <a:tr h="772612">
                <a:tc>
                  <a:txBody>
                    <a:bodyPr/>
                    <a:lstStyle/>
                    <a:p>
                      <a:pPr algn="ctr"/>
                      <a:r>
                        <a:rPr lang="en-US" sz="3000" b="1" dirty="0">
                          <a:latin typeface="+mj-lt"/>
                        </a:rPr>
                        <a:t>5</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mn-lt"/>
                          <a:ea typeface="+mn-ea"/>
                          <a:cs typeface="+mn-cs"/>
                        </a:rPr>
                        <a:t>          Feeds and other feed grains</a:t>
                      </a:r>
                      <a:endParaRPr kumimoji="0" lang="en-US" sz="2800" b="0" i="0" u="none" strike="noStrike" kern="1200" cap="none" spc="0" normalizeH="0" baseline="0" noProof="0" dirty="0">
                        <a:ln>
                          <a:noFill/>
                        </a:ln>
                        <a:solidFill>
                          <a:prstClr val="black"/>
                        </a:solidFill>
                        <a:effectLst/>
                        <a:uLnTx/>
                        <a:uFillTx/>
                        <a:latin typeface="Aptos Display" panose="02110004020202020204"/>
                        <a:ea typeface="+mn-ea"/>
                        <a:cs typeface="+mn-cs"/>
                      </a:endParaRPr>
                    </a:p>
                  </a:txBody>
                  <a:tcPr anchor="ctr">
                    <a:solidFill>
                      <a:schemeClr val="bg1"/>
                    </a:solidFill>
                  </a:tcPr>
                </a:tc>
                <a:tc>
                  <a:txBody>
                    <a:bodyPr/>
                    <a:lstStyle/>
                    <a:p>
                      <a:pPr algn="r"/>
                      <a:r>
                        <a:rPr lang="en-US" sz="3000" b="1" dirty="0">
                          <a:latin typeface="+mj-lt"/>
                        </a:rPr>
                        <a:t>$379</a:t>
                      </a:r>
                    </a:p>
                  </a:txBody>
                  <a:tcPr anchor="ctr">
                    <a:solidFill>
                      <a:schemeClr val="bg1"/>
                    </a:solidFill>
                  </a:tcPr>
                </a:tc>
                <a:extLst>
                  <a:ext uri="{0D108BD9-81ED-4DB2-BD59-A6C34878D82A}">
                    <a16:rowId xmlns:a16="http://schemas.microsoft.com/office/drawing/2014/main" val="27973091"/>
                  </a:ext>
                </a:extLst>
              </a:tr>
            </a:tbl>
          </a:graphicData>
        </a:graphic>
      </p:graphicFrame>
      <p:pic>
        <p:nvPicPr>
          <p:cNvPr id="7" name="Picture 6">
            <a:extLst>
              <a:ext uri="{FF2B5EF4-FFF2-40B4-BE49-F238E27FC236}">
                <a16:creationId xmlns:a16="http://schemas.microsoft.com/office/drawing/2014/main" id="{4CA214B4-0B19-69DA-57AD-586CB12B291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4149" y="1933060"/>
            <a:ext cx="776198" cy="3893820"/>
          </a:xfrm>
          <a:prstGeom prst="rect">
            <a:avLst/>
          </a:prstGeom>
        </p:spPr>
      </p:pic>
      <p:sp>
        <p:nvSpPr>
          <p:cNvPr id="4" name="Content Placeholder 3">
            <a:extLst>
              <a:ext uri="{FF2B5EF4-FFF2-40B4-BE49-F238E27FC236}">
                <a16:creationId xmlns:a16="http://schemas.microsoft.com/office/drawing/2014/main" id="{BC90690D-3630-CEEF-583A-CBD972034170}"/>
              </a:ext>
            </a:extLst>
          </p:cNvPr>
          <p:cNvSpPr>
            <a:spLocks noGrp="1"/>
          </p:cNvSpPr>
          <p:nvPr>
            <p:ph sz="quarter" idx="13"/>
          </p:nvPr>
        </p:nvSpPr>
        <p:spPr/>
        <p:txBody>
          <a:bodyPr/>
          <a:lstStyle/>
          <a:p>
            <a:r>
              <a:rPr lang="en-US" b="1" dirty="0"/>
              <a:t>Source: </a:t>
            </a:r>
            <a:r>
              <a:rPr lang="en-US" dirty="0"/>
              <a:t>USDA Economic Research Service, 2024 Annual State Agricultural Exports</a:t>
            </a:r>
          </a:p>
        </p:txBody>
      </p:sp>
    </p:spTree>
    <p:extLst>
      <p:ext uri="{BB962C8B-B14F-4D97-AF65-F5344CB8AC3E}">
        <p14:creationId xmlns:p14="http://schemas.microsoft.com/office/powerpoint/2010/main" val="15381690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C2107-7FB2-4ACE-BC7E-6206A4F75D01}"/>
              </a:ext>
            </a:extLst>
          </p:cNvPr>
          <p:cNvSpPr>
            <a:spLocks noGrp="1"/>
          </p:cNvSpPr>
          <p:nvPr>
            <p:ph type="ctrTitle"/>
          </p:nvPr>
        </p:nvSpPr>
        <p:spPr>
          <a:xfrm>
            <a:off x="621440" y="3319096"/>
            <a:ext cx="9688198" cy="2025308"/>
          </a:xfrm>
        </p:spPr>
        <p:txBody>
          <a:bodyPr>
            <a:normAutofit fontScale="90000"/>
          </a:bodyPr>
          <a:lstStyle/>
          <a:p>
            <a:pPr marL="0" indent="0"/>
            <a:r>
              <a:rPr lang="en-US" sz="5400" dirty="0"/>
              <a:t>Social and Economic Characteristics</a:t>
            </a:r>
            <a:br>
              <a:rPr lang="en-US" sz="5400" dirty="0"/>
            </a:br>
            <a:br>
              <a:rPr lang="en-US" sz="5400" dirty="0"/>
            </a:br>
            <a:r>
              <a:rPr lang="en-US" sz="4900" dirty="0"/>
              <a:t>Heart of Texas COG</a:t>
            </a:r>
          </a:p>
        </p:txBody>
      </p:sp>
    </p:spTree>
    <p:extLst>
      <p:ext uri="{BB962C8B-B14F-4D97-AF65-F5344CB8AC3E}">
        <p14:creationId xmlns:p14="http://schemas.microsoft.com/office/powerpoint/2010/main" val="8273142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445AA1E-6F4C-D642-B541-044AF0589D38}"/>
              </a:ext>
            </a:extLst>
          </p:cNvPr>
          <p:cNvSpPr txBox="1">
            <a:spLocks noGrp="1"/>
          </p:cNvSpPr>
          <p:nvPr>
            <p:ph type="title" idx="4294967295"/>
          </p:nvPr>
        </p:nvSpPr>
        <p:spPr>
          <a:xfrm>
            <a:off x="507498" y="0"/>
            <a:ext cx="10515600" cy="102389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200" b="1" i="0" u="none" strike="noStrike" kern="1200" cap="none" spc="0" normalizeH="0" baseline="0" noProof="0" dirty="0">
                <a:ln>
                  <a:noFill/>
                </a:ln>
                <a:solidFill>
                  <a:schemeClr val="tx1"/>
                </a:solidFill>
                <a:effectLst/>
                <a:uLnTx/>
                <a:uFillTx/>
                <a:latin typeface="+mn-lt"/>
                <a:ea typeface="+mj-ea"/>
                <a:cs typeface="Arial" panose="020B0604020202020204" pitchFamily="34" charset="0"/>
              </a:rPr>
              <a:t>Heart of Texas COG Counties 2000-2020</a:t>
            </a:r>
          </a:p>
        </p:txBody>
      </p:sp>
      <p:sp>
        <p:nvSpPr>
          <p:cNvPr id="10" name="TextBox 9">
            <a:extLst>
              <a:ext uri="{FF2B5EF4-FFF2-40B4-BE49-F238E27FC236}">
                <a16:creationId xmlns:a16="http://schemas.microsoft.com/office/drawing/2014/main" id="{FC8AD8EE-811C-0E82-B4E8-D86CF0EF374E}"/>
              </a:ext>
            </a:extLst>
          </p:cNvPr>
          <p:cNvSpPr txBox="1"/>
          <p:nvPr/>
        </p:nvSpPr>
        <p:spPr>
          <a:xfrm>
            <a:off x="1429955" y="1115775"/>
            <a:ext cx="2423885" cy="954107"/>
          </a:xfrm>
          <a:prstGeom prst="rect">
            <a:avLst/>
          </a:prstGeom>
          <a:noFill/>
        </p:spPr>
        <p:txBody>
          <a:bodyPr wrap="square" rtlCol="0">
            <a:spAutoFit/>
          </a:bodyPr>
          <a:lstStyle/>
          <a:p>
            <a:pPr algn="ctr"/>
            <a:r>
              <a:rPr lang="en-US" sz="2800" b="1" dirty="0"/>
              <a:t>2000</a:t>
            </a:r>
          </a:p>
          <a:p>
            <a:pPr algn="ctr"/>
            <a:r>
              <a:rPr lang="en-US" sz="2800" b="1" dirty="0"/>
              <a:t>Pop. 321,536 </a:t>
            </a:r>
          </a:p>
        </p:txBody>
      </p:sp>
      <p:sp>
        <p:nvSpPr>
          <p:cNvPr id="14" name="TextBox 13">
            <a:extLst>
              <a:ext uri="{FF2B5EF4-FFF2-40B4-BE49-F238E27FC236}">
                <a16:creationId xmlns:a16="http://schemas.microsoft.com/office/drawing/2014/main" id="{E3E1CF98-A060-6993-B60F-D4E9BAC12C56}"/>
              </a:ext>
            </a:extLst>
          </p:cNvPr>
          <p:cNvSpPr txBox="1"/>
          <p:nvPr/>
        </p:nvSpPr>
        <p:spPr>
          <a:xfrm>
            <a:off x="4908273" y="1074424"/>
            <a:ext cx="2423885" cy="954107"/>
          </a:xfrm>
          <a:prstGeom prst="rect">
            <a:avLst/>
          </a:prstGeom>
          <a:noFill/>
        </p:spPr>
        <p:txBody>
          <a:bodyPr wrap="square" rtlCol="0">
            <a:spAutoFit/>
          </a:bodyPr>
          <a:lstStyle/>
          <a:p>
            <a:pPr algn="ctr"/>
            <a:r>
              <a:rPr lang="en-US" sz="2800" b="1" dirty="0"/>
              <a:t>2010</a:t>
            </a:r>
          </a:p>
          <a:p>
            <a:pPr algn="ctr"/>
            <a:r>
              <a:rPr lang="en-US" sz="2800" b="1" dirty="0"/>
              <a:t>Pop. 349,273 </a:t>
            </a:r>
          </a:p>
        </p:txBody>
      </p:sp>
      <p:sp>
        <p:nvSpPr>
          <p:cNvPr id="13" name="TextBox 12">
            <a:extLst>
              <a:ext uri="{FF2B5EF4-FFF2-40B4-BE49-F238E27FC236}">
                <a16:creationId xmlns:a16="http://schemas.microsoft.com/office/drawing/2014/main" id="{C1E11420-E131-184A-1637-17E073F793DC}"/>
              </a:ext>
            </a:extLst>
          </p:cNvPr>
          <p:cNvSpPr txBox="1"/>
          <p:nvPr/>
        </p:nvSpPr>
        <p:spPr>
          <a:xfrm>
            <a:off x="8272172" y="1074424"/>
            <a:ext cx="2423885" cy="954107"/>
          </a:xfrm>
          <a:prstGeom prst="rect">
            <a:avLst/>
          </a:prstGeom>
          <a:noFill/>
        </p:spPr>
        <p:txBody>
          <a:bodyPr wrap="square" rtlCol="0">
            <a:spAutoFit/>
          </a:bodyPr>
          <a:lstStyle/>
          <a:p>
            <a:pPr algn="ctr"/>
            <a:r>
              <a:rPr lang="en-US" sz="2800" b="1" dirty="0"/>
              <a:t>2020</a:t>
            </a:r>
          </a:p>
          <a:p>
            <a:pPr algn="ctr"/>
            <a:r>
              <a:rPr lang="en-US" sz="2800" b="1" dirty="0"/>
              <a:t>Pop. 373,237 </a:t>
            </a:r>
          </a:p>
        </p:txBody>
      </p:sp>
      <p:pic>
        <p:nvPicPr>
          <p:cNvPr id="6" name="Picture 5" descr="Three pie charts showing the racial and ethnic composition of Heart of Texas COG counties in 2000, 2010, and 2020. The population grew from 321,536 in 2000 to 373,237 in 2020, while the Hispanic share increased from 16.2% to 24.6% and the non-Hispanic White share declined from 67.0% to 56.7%. A note indicates the population reached 389,934 in 2025, a 4.5% increase since 2020.">
            <a:extLst>
              <a:ext uri="{FF2B5EF4-FFF2-40B4-BE49-F238E27FC236}">
                <a16:creationId xmlns:a16="http://schemas.microsoft.com/office/drawing/2014/main" id="{92502C79-B2A4-84E9-F337-CF4023A042BF}"/>
              </a:ext>
            </a:extLst>
          </p:cNvPr>
          <p:cNvPicPr>
            <a:picLocks noChangeAspect="1"/>
          </p:cNvPicPr>
          <p:nvPr/>
        </p:nvPicPr>
        <p:blipFill>
          <a:blip r:embed="rId3"/>
          <a:stretch>
            <a:fillRect/>
          </a:stretch>
        </p:blipFill>
        <p:spPr>
          <a:xfrm>
            <a:off x="507498" y="1987180"/>
            <a:ext cx="10524194" cy="3851938"/>
          </a:xfrm>
          <a:prstGeom prst="rect">
            <a:avLst/>
          </a:prstGeom>
        </p:spPr>
      </p:pic>
      <p:sp>
        <p:nvSpPr>
          <p:cNvPr id="5" name="TextBox 4">
            <a:extLst>
              <a:ext uri="{FF2B5EF4-FFF2-40B4-BE49-F238E27FC236}">
                <a16:creationId xmlns:a16="http://schemas.microsoft.com/office/drawing/2014/main" id="{3D83C928-BF6F-FA27-009C-EFAD36909A17}"/>
              </a:ext>
            </a:extLst>
          </p:cNvPr>
          <p:cNvSpPr txBox="1"/>
          <p:nvPr/>
        </p:nvSpPr>
        <p:spPr>
          <a:xfrm>
            <a:off x="8491818" y="5952455"/>
            <a:ext cx="2965076" cy="646331"/>
          </a:xfrm>
          <a:prstGeom prst="rect">
            <a:avLst/>
          </a:prstGeom>
          <a:noFill/>
          <a:ln w="38100">
            <a:solidFill>
              <a:srgbClr val="FF0000"/>
            </a:solidFill>
          </a:ln>
        </p:spPr>
        <p:txBody>
          <a:bodyPr wrap="square" rtlCol="0">
            <a:spAutoFit/>
          </a:bodyPr>
          <a:lstStyle/>
          <a:p>
            <a:r>
              <a:rPr lang="en-US" b="1" dirty="0"/>
              <a:t>2025 Pop. 389,934</a:t>
            </a:r>
          </a:p>
          <a:p>
            <a:r>
              <a:rPr lang="en-US" b="1" dirty="0"/>
              <a:t>4.5% increase from 2020</a:t>
            </a:r>
          </a:p>
        </p:txBody>
      </p:sp>
      <p:sp>
        <p:nvSpPr>
          <p:cNvPr id="2" name="TextBox 1">
            <a:extLst>
              <a:ext uri="{FF2B5EF4-FFF2-40B4-BE49-F238E27FC236}">
                <a16:creationId xmlns:a16="http://schemas.microsoft.com/office/drawing/2014/main" id="{17ED7B45-DAB3-2F39-214D-5E77F26DBF4A}"/>
              </a:ext>
            </a:extLst>
          </p:cNvPr>
          <p:cNvSpPr txBox="1"/>
          <p:nvPr/>
        </p:nvSpPr>
        <p:spPr>
          <a:xfrm>
            <a:off x="1074056" y="6408057"/>
            <a:ext cx="5857903" cy="492443"/>
          </a:xfrm>
          <a:prstGeom prst="rect">
            <a:avLst/>
          </a:prstGeom>
          <a:noFill/>
        </p:spPr>
        <p:txBody>
          <a:bodyPr wrap="square" rtlCol="0">
            <a:spAutoFit/>
          </a:bodyPr>
          <a:lstStyle/>
          <a:p>
            <a:r>
              <a:rPr lang="en-US" sz="800" b="1" kern="1200" dirty="0">
                <a:solidFill>
                  <a:schemeClr val="bg1">
                    <a:lumMod val="50000"/>
                  </a:schemeClr>
                </a:solidFill>
                <a:latin typeface="+mn-lt"/>
                <a:ea typeface="+mn-ea"/>
                <a:cs typeface="+mn-cs"/>
              </a:rPr>
              <a:t>Source</a:t>
            </a:r>
            <a:r>
              <a:rPr lang="en-US" sz="800" kern="1200" dirty="0">
                <a:solidFill>
                  <a:schemeClr val="bg1">
                    <a:lumMod val="50000"/>
                  </a:schemeClr>
                </a:solidFill>
                <a:latin typeface="+mn-lt"/>
                <a:ea typeface="+mn-ea"/>
                <a:cs typeface="+mn-cs"/>
              </a:rPr>
              <a:t>: U.S. Census Bureau, Decennial Census P.L. 94-171 Redistricting Data, Vintage 2025 Population Estimates</a:t>
            </a:r>
          </a:p>
          <a:p>
            <a:endParaRPr lang="en-US" dirty="0"/>
          </a:p>
        </p:txBody>
      </p:sp>
    </p:spTree>
    <p:extLst>
      <p:ext uri="{BB962C8B-B14F-4D97-AF65-F5344CB8AC3E}">
        <p14:creationId xmlns:p14="http://schemas.microsoft.com/office/powerpoint/2010/main" val="1231764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9972D-4EF5-124F-B628-C7956A4BD192}"/>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45B25EBF-62A6-9527-DB47-9ADC6507A237}"/>
              </a:ext>
            </a:extLst>
          </p:cNvPr>
          <p:cNvSpPr txBox="1">
            <a:spLocks noGrp="1"/>
          </p:cNvSpPr>
          <p:nvPr>
            <p:ph type="title" idx="4294967295"/>
          </p:nvPr>
        </p:nvSpPr>
        <p:spPr>
          <a:xfrm>
            <a:off x="507498" y="0"/>
            <a:ext cx="10515600" cy="102389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200" b="1" i="0" u="none" strike="noStrike" kern="1200" cap="none" spc="0" normalizeH="0" baseline="0" noProof="0" dirty="0">
                <a:ln>
                  <a:noFill/>
                </a:ln>
                <a:solidFill>
                  <a:schemeClr val="tx1"/>
                </a:solidFill>
                <a:effectLst/>
                <a:uLnTx/>
                <a:uFillTx/>
                <a:latin typeface="+mn-lt"/>
                <a:ea typeface="+mj-ea"/>
                <a:cs typeface="Arial" panose="020B0604020202020204" pitchFamily="34" charset="0"/>
              </a:rPr>
              <a:t>McLennan County 2000-2020</a:t>
            </a:r>
          </a:p>
        </p:txBody>
      </p:sp>
      <p:sp>
        <p:nvSpPr>
          <p:cNvPr id="10" name="TextBox 9">
            <a:extLst>
              <a:ext uri="{FF2B5EF4-FFF2-40B4-BE49-F238E27FC236}">
                <a16:creationId xmlns:a16="http://schemas.microsoft.com/office/drawing/2014/main" id="{CD1BB48A-F644-1D2F-ED2D-986C63FAAD49}"/>
              </a:ext>
            </a:extLst>
          </p:cNvPr>
          <p:cNvSpPr txBox="1"/>
          <p:nvPr/>
        </p:nvSpPr>
        <p:spPr>
          <a:xfrm>
            <a:off x="1429955" y="1115775"/>
            <a:ext cx="2423885" cy="954107"/>
          </a:xfrm>
          <a:prstGeom prst="rect">
            <a:avLst/>
          </a:prstGeom>
          <a:noFill/>
        </p:spPr>
        <p:txBody>
          <a:bodyPr wrap="square" rtlCol="0">
            <a:spAutoFit/>
          </a:bodyPr>
          <a:lstStyle/>
          <a:p>
            <a:pPr algn="ctr"/>
            <a:r>
              <a:rPr lang="en-US" sz="2800" b="1" dirty="0"/>
              <a:t>2000</a:t>
            </a:r>
          </a:p>
          <a:p>
            <a:pPr algn="ctr"/>
            <a:r>
              <a:rPr lang="en-US" sz="2800" b="1" dirty="0"/>
              <a:t>Pop. 213,517 </a:t>
            </a:r>
          </a:p>
        </p:txBody>
      </p:sp>
      <p:sp>
        <p:nvSpPr>
          <p:cNvPr id="14" name="TextBox 13">
            <a:extLst>
              <a:ext uri="{FF2B5EF4-FFF2-40B4-BE49-F238E27FC236}">
                <a16:creationId xmlns:a16="http://schemas.microsoft.com/office/drawing/2014/main" id="{C3B6DF1D-D7A5-83F7-7C0D-871B302322BD}"/>
              </a:ext>
            </a:extLst>
          </p:cNvPr>
          <p:cNvSpPr txBox="1"/>
          <p:nvPr/>
        </p:nvSpPr>
        <p:spPr>
          <a:xfrm>
            <a:off x="4908273" y="1074424"/>
            <a:ext cx="2423885" cy="954107"/>
          </a:xfrm>
          <a:prstGeom prst="rect">
            <a:avLst/>
          </a:prstGeom>
          <a:noFill/>
        </p:spPr>
        <p:txBody>
          <a:bodyPr wrap="square" rtlCol="0">
            <a:spAutoFit/>
          </a:bodyPr>
          <a:lstStyle/>
          <a:p>
            <a:pPr algn="ctr"/>
            <a:r>
              <a:rPr lang="en-US" sz="2800" b="1" dirty="0"/>
              <a:t>2010</a:t>
            </a:r>
          </a:p>
          <a:p>
            <a:pPr algn="ctr"/>
            <a:r>
              <a:rPr lang="en-US" sz="2800" b="1" dirty="0"/>
              <a:t>Pop. 234,906 </a:t>
            </a:r>
          </a:p>
        </p:txBody>
      </p:sp>
      <p:sp>
        <p:nvSpPr>
          <p:cNvPr id="13" name="TextBox 12">
            <a:extLst>
              <a:ext uri="{FF2B5EF4-FFF2-40B4-BE49-F238E27FC236}">
                <a16:creationId xmlns:a16="http://schemas.microsoft.com/office/drawing/2014/main" id="{00ED92E2-1757-8987-43A5-648BF0307A85}"/>
              </a:ext>
            </a:extLst>
          </p:cNvPr>
          <p:cNvSpPr txBox="1"/>
          <p:nvPr/>
        </p:nvSpPr>
        <p:spPr>
          <a:xfrm>
            <a:off x="8272172" y="1074424"/>
            <a:ext cx="2423885" cy="954107"/>
          </a:xfrm>
          <a:prstGeom prst="rect">
            <a:avLst/>
          </a:prstGeom>
          <a:noFill/>
        </p:spPr>
        <p:txBody>
          <a:bodyPr wrap="square" rtlCol="0">
            <a:spAutoFit/>
          </a:bodyPr>
          <a:lstStyle/>
          <a:p>
            <a:pPr algn="ctr"/>
            <a:r>
              <a:rPr lang="en-US" sz="2800" b="1" dirty="0"/>
              <a:t>2020</a:t>
            </a:r>
          </a:p>
          <a:p>
            <a:pPr algn="ctr"/>
            <a:r>
              <a:rPr lang="en-US" sz="2800" b="1" dirty="0"/>
              <a:t>Pop. 260,579</a:t>
            </a:r>
          </a:p>
        </p:txBody>
      </p:sp>
      <p:pic>
        <p:nvPicPr>
          <p:cNvPr id="7" name="Picture 6" descr="Three pie charts showing the racial and ethnic composition of McLennan County in 2000, 2010, and 2020. The population grew from 213,517 in 2000 to 260,579 in 2020, while the Hispanic share increased from 17.9% to 26.3% and the non-Hispanic White share declined from 64.6% to 53.6%. A note indicates the population reached 272,020 in 2025, a 4.4% increase since 2020.">
            <a:extLst>
              <a:ext uri="{FF2B5EF4-FFF2-40B4-BE49-F238E27FC236}">
                <a16:creationId xmlns:a16="http://schemas.microsoft.com/office/drawing/2014/main" id="{231D711E-A9D8-298E-8116-95BFC8FBA04C}"/>
              </a:ext>
            </a:extLst>
          </p:cNvPr>
          <p:cNvPicPr>
            <a:picLocks noChangeAspect="1"/>
          </p:cNvPicPr>
          <p:nvPr/>
        </p:nvPicPr>
        <p:blipFill>
          <a:blip r:embed="rId3"/>
          <a:stretch>
            <a:fillRect/>
          </a:stretch>
        </p:blipFill>
        <p:spPr>
          <a:xfrm>
            <a:off x="507498" y="2203118"/>
            <a:ext cx="10518669" cy="3580458"/>
          </a:xfrm>
          <a:prstGeom prst="rect">
            <a:avLst/>
          </a:prstGeom>
        </p:spPr>
      </p:pic>
      <p:sp>
        <p:nvSpPr>
          <p:cNvPr id="5" name="TextBox 4">
            <a:extLst>
              <a:ext uri="{FF2B5EF4-FFF2-40B4-BE49-F238E27FC236}">
                <a16:creationId xmlns:a16="http://schemas.microsoft.com/office/drawing/2014/main" id="{5165CDC3-1114-ED26-F5AA-DEB4707D68F7}"/>
              </a:ext>
            </a:extLst>
          </p:cNvPr>
          <p:cNvSpPr txBox="1"/>
          <p:nvPr/>
        </p:nvSpPr>
        <p:spPr>
          <a:xfrm>
            <a:off x="8491818" y="5952455"/>
            <a:ext cx="2965076" cy="646331"/>
          </a:xfrm>
          <a:prstGeom prst="rect">
            <a:avLst/>
          </a:prstGeom>
          <a:noFill/>
          <a:ln w="38100">
            <a:solidFill>
              <a:srgbClr val="FF0000"/>
            </a:solidFill>
          </a:ln>
        </p:spPr>
        <p:txBody>
          <a:bodyPr wrap="square" rtlCol="0">
            <a:spAutoFit/>
          </a:bodyPr>
          <a:lstStyle/>
          <a:p>
            <a:r>
              <a:rPr lang="en-US" b="1" dirty="0"/>
              <a:t>2025 Pop. 272,020</a:t>
            </a:r>
          </a:p>
          <a:p>
            <a:r>
              <a:rPr lang="en-US" b="1" dirty="0"/>
              <a:t>4.4% increase from 2020</a:t>
            </a:r>
          </a:p>
        </p:txBody>
      </p:sp>
      <p:sp>
        <p:nvSpPr>
          <p:cNvPr id="2" name="TextBox 1">
            <a:extLst>
              <a:ext uri="{FF2B5EF4-FFF2-40B4-BE49-F238E27FC236}">
                <a16:creationId xmlns:a16="http://schemas.microsoft.com/office/drawing/2014/main" id="{1A4377AB-2914-7C2D-DEB2-B49690A771A9}"/>
              </a:ext>
            </a:extLst>
          </p:cNvPr>
          <p:cNvSpPr txBox="1"/>
          <p:nvPr/>
        </p:nvSpPr>
        <p:spPr>
          <a:xfrm>
            <a:off x="1074056" y="6408057"/>
            <a:ext cx="5857903" cy="492443"/>
          </a:xfrm>
          <a:prstGeom prst="rect">
            <a:avLst/>
          </a:prstGeom>
          <a:noFill/>
        </p:spPr>
        <p:txBody>
          <a:bodyPr wrap="square" rtlCol="0">
            <a:spAutoFit/>
          </a:bodyPr>
          <a:lstStyle/>
          <a:p>
            <a:r>
              <a:rPr lang="en-US" sz="800" b="1" kern="1200" dirty="0">
                <a:solidFill>
                  <a:schemeClr val="bg1">
                    <a:lumMod val="50000"/>
                  </a:schemeClr>
                </a:solidFill>
                <a:latin typeface="+mn-lt"/>
                <a:ea typeface="+mn-ea"/>
                <a:cs typeface="+mn-cs"/>
              </a:rPr>
              <a:t>Source</a:t>
            </a:r>
            <a:r>
              <a:rPr lang="en-US" sz="800" kern="1200" dirty="0">
                <a:solidFill>
                  <a:schemeClr val="bg1">
                    <a:lumMod val="50000"/>
                  </a:schemeClr>
                </a:solidFill>
                <a:latin typeface="+mn-lt"/>
                <a:ea typeface="+mn-ea"/>
                <a:cs typeface="+mn-cs"/>
              </a:rPr>
              <a:t>: U.S. Census Bureau, Decennial Census P.L. 94-171 Redistricting Data, Vintage 2025 Population Estimates</a:t>
            </a:r>
          </a:p>
          <a:p>
            <a:endParaRPr lang="en-US" dirty="0"/>
          </a:p>
        </p:txBody>
      </p:sp>
    </p:spTree>
    <p:extLst>
      <p:ext uri="{BB962C8B-B14F-4D97-AF65-F5344CB8AC3E}">
        <p14:creationId xmlns:p14="http://schemas.microsoft.com/office/powerpoint/2010/main" val="9032959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BA8F19-F485-179F-5AD7-208F31FB6343}"/>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9C608B35-3BBD-E6C0-5E13-B78AE15D69F8}"/>
              </a:ext>
            </a:extLst>
          </p:cNvPr>
          <p:cNvSpPr>
            <a:spLocks noGrp="1"/>
          </p:cNvSpPr>
          <p:nvPr>
            <p:ph type="title"/>
          </p:nvPr>
        </p:nvSpPr>
        <p:spPr>
          <a:xfrm>
            <a:off x="0" y="116114"/>
            <a:ext cx="12192000" cy="995153"/>
          </a:xfrm>
        </p:spPr>
        <p:txBody>
          <a:bodyPr anchor="ctr">
            <a:normAutofit/>
          </a:bodyPr>
          <a:lstStyle/>
          <a:p>
            <a:r>
              <a:rPr lang="en-US" dirty="0"/>
              <a:t>Heart of Texas COG, Selected Demographic Indicators</a:t>
            </a:r>
          </a:p>
        </p:txBody>
      </p:sp>
      <p:graphicFrame>
        <p:nvGraphicFramePr>
          <p:cNvPr id="2" name="Table 1">
            <a:extLst>
              <a:ext uri="{FF2B5EF4-FFF2-40B4-BE49-F238E27FC236}">
                <a16:creationId xmlns:a16="http://schemas.microsoft.com/office/drawing/2014/main" id="{5D1AC502-46D6-E7E3-5E4E-443CAE00865B}"/>
              </a:ext>
            </a:extLst>
          </p:cNvPr>
          <p:cNvGraphicFramePr>
            <a:graphicFrameLocks noGrp="1"/>
          </p:cNvGraphicFramePr>
          <p:nvPr>
            <p:extLst>
              <p:ext uri="{D42A27DB-BD31-4B8C-83A1-F6EECF244321}">
                <p14:modId xmlns:p14="http://schemas.microsoft.com/office/powerpoint/2010/main" val="665220548"/>
              </p:ext>
            </p:extLst>
          </p:nvPr>
        </p:nvGraphicFramePr>
        <p:xfrm>
          <a:off x="771211" y="1264877"/>
          <a:ext cx="10649577" cy="4328245"/>
        </p:xfrm>
        <a:graphic>
          <a:graphicData uri="http://schemas.openxmlformats.org/drawingml/2006/table">
            <a:tbl>
              <a:tblPr firstRow="1" bandRow="1">
                <a:tableStyleId>{6E25E649-3F16-4E02-A733-19D2CDBF48F0}</a:tableStyleId>
              </a:tblPr>
              <a:tblGrid>
                <a:gridCol w="1226056">
                  <a:extLst>
                    <a:ext uri="{9D8B030D-6E8A-4147-A177-3AD203B41FA5}">
                      <a16:colId xmlns:a16="http://schemas.microsoft.com/office/drawing/2014/main" val="3083564778"/>
                    </a:ext>
                  </a:extLst>
                </a:gridCol>
                <a:gridCol w="1457010">
                  <a:extLst>
                    <a:ext uri="{9D8B030D-6E8A-4147-A177-3AD203B41FA5}">
                      <a16:colId xmlns:a16="http://schemas.microsoft.com/office/drawing/2014/main" val="4067524597"/>
                    </a:ext>
                  </a:extLst>
                </a:gridCol>
                <a:gridCol w="1681827">
                  <a:extLst>
                    <a:ext uri="{9D8B030D-6E8A-4147-A177-3AD203B41FA5}">
                      <a16:colId xmlns:a16="http://schemas.microsoft.com/office/drawing/2014/main" val="37727760"/>
                    </a:ext>
                  </a:extLst>
                </a:gridCol>
                <a:gridCol w="1392515">
                  <a:extLst>
                    <a:ext uri="{9D8B030D-6E8A-4147-A177-3AD203B41FA5}">
                      <a16:colId xmlns:a16="http://schemas.microsoft.com/office/drawing/2014/main" val="3218986590"/>
                    </a:ext>
                  </a:extLst>
                </a:gridCol>
                <a:gridCol w="1443056">
                  <a:extLst>
                    <a:ext uri="{9D8B030D-6E8A-4147-A177-3AD203B41FA5}">
                      <a16:colId xmlns:a16="http://schemas.microsoft.com/office/drawing/2014/main" val="4084357463"/>
                    </a:ext>
                  </a:extLst>
                </a:gridCol>
                <a:gridCol w="867525">
                  <a:extLst>
                    <a:ext uri="{9D8B030D-6E8A-4147-A177-3AD203B41FA5}">
                      <a16:colId xmlns:a16="http://schemas.microsoft.com/office/drawing/2014/main" val="3973794283"/>
                    </a:ext>
                  </a:extLst>
                </a:gridCol>
                <a:gridCol w="1195754">
                  <a:extLst>
                    <a:ext uri="{9D8B030D-6E8A-4147-A177-3AD203B41FA5}">
                      <a16:colId xmlns:a16="http://schemas.microsoft.com/office/drawing/2014/main" val="997874074"/>
                    </a:ext>
                  </a:extLst>
                </a:gridCol>
                <a:gridCol w="1385834">
                  <a:extLst>
                    <a:ext uri="{9D8B030D-6E8A-4147-A177-3AD203B41FA5}">
                      <a16:colId xmlns:a16="http://schemas.microsoft.com/office/drawing/2014/main" val="3576003188"/>
                    </a:ext>
                  </a:extLst>
                </a:gridCol>
              </a:tblGrid>
              <a:tr h="878423">
                <a:tc>
                  <a:txBody>
                    <a:bodyPr/>
                    <a:lstStyle/>
                    <a:p>
                      <a:pPr algn="ctr" fontAlgn="b"/>
                      <a:r>
                        <a:rPr lang="en-US" sz="1400" u="none" strike="noStrike" dirty="0">
                          <a:effectLst/>
                        </a:rPr>
                        <a:t>County</a:t>
                      </a:r>
                      <a:endParaRPr lang="en-US" sz="1400" b="1" i="0" u="none" strike="noStrike" dirty="0">
                        <a:solidFill>
                          <a:srgbClr val="000000"/>
                        </a:solidFill>
                        <a:effectLst/>
                        <a:latin typeface="Aptos Narrow" panose="020B0004020202020204" pitchFamily="34" charset="0"/>
                      </a:endParaRPr>
                    </a:p>
                  </a:txBody>
                  <a:tcPr marL="4369" marR="4369" marT="4369" marB="0" anchor="ctr">
                    <a:lnL>
                      <a:noFill/>
                    </a:lnL>
                    <a:lnR w="12700" cap="flat" cmpd="sng" algn="ctr">
                      <a:solidFill>
                        <a:schemeClr val="bg1"/>
                      </a:solid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tcPr>
                </a:tc>
                <a:tc>
                  <a:txBody>
                    <a:bodyPr/>
                    <a:lstStyle/>
                    <a:p>
                      <a:pPr algn="ctr" fontAlgn="b"/>
                      <a:r>
                        <a:rPr lang="en-US" sz="1400" u="none" strike="noStrike" dirty="0">
                          <a:effectLst/>
                        </a:rPr>
                        <a:t>Median Household Income</a:t>
                      </a:r>
                      <a:endParaRPr lang="en-US" sz="1400" b="1" i="0" u="none" strike="noStrike" dirty="0">
                        <a:solidFill>
                          <a:srgbClr val="000000"/>
                        </a:solidFill>
                        <a:effectLst/>
                        <a:latin typeface="Aptos Narrow" panose="020B0004020202020204" pitchFamily="34" charset="0"/>
                      </a:endParaRPr>
                    </a:p>
                  </a:txBody>
                  <a:tcPr marL="4369" marR="4369" marT="4369"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tcPr>
                </a:tc>
                <a:tc>
                  <a:txBody>
                    <a:bodyPr/>
                    <a:lstStyle/>
                    <a:p>
                      <a:pPr algn="ctr" fontAlgn="b"/>
                      <a:r>
                        <a:rPr lang="en-US" sz="1400" u="none" strike="noStrike" dirty="0">
                          <a:effectLst/>
                        </a:rPr>
                        <a:t>Percent HH on Food Stamp/SNAP benefits </a:t>
                      </a:r>
                      <a:endParaRPr lang="en-US" sz="1400" b="1" i="0" u="none" strike="noStrike" dirty="0">
                        <a:solidFill>
                          <a:srgbClr val="000000"/>
                        </a:solidFill>
                        <a:effectLst/>
                        <a:latin typeface="Aptos Narrow" panose="020B0004020202020204" pitchFamily="34" charset="0"/>
                      </a:endParaRPr>
                    </a:p>
                  </a:txBody>
                  <a:tcPr marL="4369" marR="4369" marT="4369"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tcPr>
                </a:tc>
                <a:tc>
                  <a:txBody>
                    <a:bodyPr/>
                    <a:lstStyle/>
                    <a:p>
                      <a:pPr algn="ctr" fontAlgn="b"/>
                      <a:r>
                        <a:rPr lang="en-US" sz="1400" u="none" strike="noStrike" dirty="0">
                          <a:effectLst/>
                        </a:rPr>
                        <a:t>Percent with no health insurance</a:t>
                      </a:r>
                      <a:endParaRPr lang="en-US" sz="1400" b="1" i="0" u="none" strike="noStrike" dirty="0">
                        <a:solidFill>
                          <a:srgbClr val="000000"/>
                        </a:solidFill>
                        <a:effectLst/>
                        <a:latin typeface="Aptos Narrow" panose="020B0004020202020204" pitchFamily="34" charset="0"/>
                      </a:endParaRPr>
                    </a:p>
                  </a:txBody>
                  <a:tcPr marL="4369" marR="4369" marT="4369"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tcPr>
                </a:tc>
                <a:tc>
                  <a:txBody>
                    <a:bodyPr/>
                    <a:lstStyle/>
                    <a:p>
                      <a:pPr algn="ctr" fontAlgn="b"/>
                      <a:r>
                        <a:rPr lang="en-US" sz="1400" u="none" strike="noStrike" dirty="0">
                          <a:effectLst/>
                        </a:rPr>
                        <a:t>Percent with income below poverty level</a:t>
                      </a:r>
                      <a:endParaRPr lang="en-US" sz="1400" b="1" i="0" u="none" strike="noStrike" dirty="0">
                        <a:solidFill>
                          <a:srgbClr val="000000"/>
                        </a:solidFill>
                        <a:effectLst/>
                        <a:latin typeface="Aptos Narrow" panose="020B0004020202020204" pitchFamily="34" charset="0"/>
                      </a:endParaRPr>
                    </a:p>
                  </a:txBody>
                  <a:tcPr marL="4369" marR="4369" marT="4369"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tcPr>
                </a:tc>
                <a:tc>
                  <a:txBody>
                    <a:bodyPr/>
                    <a:lstStyle/>
                    <a:p>
                      <a:pPr algn="ctr" fontAlgn="b"/>
                      <a:r>
                        <a:rPr lang="en-US" sz="1400" u="none" strike="noStrike" dirty="0">
                          <a:effectLst/>
                        </a:rPr>
                        <a:t>Median Age</a:t>
                      </a:r>
                      <a:endParaRPr lang="en-US" sz="1400" b="1" i="0" u="none" strike="noStrike" dirty="0">
                        <a:solidFill>
                          <a:srgbClr val="000000"/>
                        </a:solidFill>
                        <a:effectLst/>
                        <a:latin typeface="Aptos Narrow" panose="020B0004020202020204" pitchFamily="34" charset="0"/>
                      </a:endParaRPr>
                    </a:p>
                  </a:txBody>
                  <a:tcPr marL="4369" marR="4369" marT="4369"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tcPr>
                </a:tc>
                <a:tc>
                  <a:txBody>
                    <a:bodyPr/>
                    <a:lstStyle/>
                    <a:p>
                      <a:pPr algn="ctr" fontAlgn="b"/>
                      <a:r>
                        <a:rPr lang="en-US" sz="1400" u="none" strike="noStrike" dirty="0">
                          <a:effectLst/>
                        </a:rPr>
                        <a:t>Percent under age 18</a:t>
                      </a:r>
                      <a:endParaRPr lang="en-US" sz="1400" b="1" i="0" u="none" strike="noStrike" dirty="0">
                        <a:solidFill>
                          <a:srgbClr val="000000"/>
                        </a:solidFill>
                        <a:effectLst/>
                        <a:latin typeface="Aptos Narrow" panose="020B0004020202020204" pitchFamily="34" charset="0"/>
                      </a:endParaRPr>
                    </a:p>
                  </a:txBody>
                  <a:tcPr marL="4369" marR="4369" marT="4369"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tcPr>
                </a:tc>
                <a:tc>
                  <a:txBody>
                    <a:bodyPr/>
                    <a:lstStyle/>
                    <a:p>
                      <a:pPr algn="ctr" fontAlgn="b"/>
                      <a:r>
                        <a:rPr lang="en-US" sz="1400" u="none" strike="noStrike" dirty="0">
                          <a:effectLst/>
                        </a:rPr>
                        <a:t>Percent age 65 and older</a:t>
                      </a:r>
                      <a:endParaRPr lang="en-US" sz="1400" b="1" i="0" u="none" strike="noStrike" dirty="0">
                        <a:solidFill>
                          <a:srgbClr val="000000"/>
                        </a:solidFill>
                        <a:effectLst/>
                        <a:latin typeface="Aptos Narrow" panose="020B0004020202020204" pitchFamily="34" charset="0"/>
                      </a:endParaRPr>
                    </a:p>
                  </a:txBody>
                  <a:tcPr marL="4369" marR="4369" marT="4369" marB="0" anchor="ctr">
                    <a:lnL w="12700" cap="flat" cmpd="sng" algn="ctr">
                      <a:solidFill>
                        <a:schemeClr val="bg1"/>
                      </a:solidFill>
                      <a:prstDash val="solid"/>
                      <a:round/>
                      <a:headEnd type="none" w="med" len="med"/>
                      <a:tailEnd type="none" w="med" len="med"/>
                    </a:lnL>
                    <a:lnR>
                      <a:noFill/>
                    </a:lnR>
                    <a:lnT w="25400" cmpd="sng">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2485342933"/>
                  </a:ext>
                </a:extLst>
              </a:tr>
              <a:tr h="408556">
                <a:tc>
                  <a:txBody>
                    <a:bodyPr/>
                    <a:lstStyle/>
                    <a:p>
                      <a:pPr algn="ctr" fontAlgn="b"/>
                      <a:r>
                        <a:rPr lang="en-US" sz="1400" b="0" i="0" u="none" strike="noStrike" dirty="0">
                          <a:solidFill>
                            <a:srgbClr val="000000"/>
                          </a:solidFill>
                          <a:effectLst/>
                          <a:latin typeface="+mj-lt"/>
                        </a:rPr>
                        <a:t>Bosque </a:t>
                      </a:r>
                    </a:p>
                  </a:txBody>
                  <a:tcPr marL="9525" marR="9525" marT="9525" marB="0" anchor="ctr">
                    <a:lnL>
                      <a:noFill/>
                    </a:lnL>
                    <a:lnR w="12700" cap="flat" cmpd="sng" algn="ctr">
                      <a:solidFill>
                        <a:schemeClr val="bg1"/>
                      </a:solidFill>
                      <a:prstDash val="solid"/>
                      <a:round/>
                      <a:headEnd type="none" w="med" len="med"/>
                      <a:tailEnd type="none" w="med" len="med"/>
                    </a:lnR>
                    <a:lnT w="25400" cmpd="sng">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$68,914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5400" cmpd="sng">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10.4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5400" cmpd="sng">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17.6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5400" cmpd="sng">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9.3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5400" cmpd="sng">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46.2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5400" cmpd="sng">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20.8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5400" cmpd="sng">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25.6</a:t>
                      </a:r>
                    </a:p>
                  </a:txBody>
                  <a:tcPr marL="9525" marR="9525" marT="9525" marB="0" anchor="ctr">
                    <a:lnL w="12700" cap="flat" cmpd="sng" algn="ctr">
                      <a:solidFill>
                        <a:schemeClr val="bg1"/>
                      </a:solidFill>
                      <a:prstDash val="solid"/>
                      <a:round/>
                      <a:headEnd type="none" w="med" len="med"/>
                      <a:tailEnd type="none" w="med" len="med"/>
                    </a:lnL>
                    <a:lnR>
                      <a:noFill/>
                    </a:lnR>
                    <a:lnT w="25400" cmpd="sng">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706267990"/>
                  </a:ext>
                </a:extLst>
              </a:tr>
              <a:tr h="408556">
                <a:tc>
                  <a:txBody>
                    <a:bodyPr/>
                    <a:lstStyle/>
                    <a:p>
                      <a:pPr algn="ctr" fontAlgn="b"/>
                      <a:r>
                        <a:rPr lang="en-US" sz="1400" b="0" i="0" u="none" strike="noStrike">
                          <a:solidFill>
                            <a:srgbClr val="000000"/>
                          </a:solidFill>
                          <a:effectLst/>
                          <a:latin typeface="+mj-lt"/>
                        </a:rPr>
                        <a:t>Falls </a:t>
                      </a:r>
                    </a:p>
                  </a:txBody>
                  <a:tcPr marL="9525" marR="9525" marT="9525" marB="0" anchor="ctr">
                    <a:lnL>
                      <a:noFill/>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$57,247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13.2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16.9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14.7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40.6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21.0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19.3</a:t>
                      </a:r>
                    </a:p>
                  </a:txBody>
                  <a:tcPr marL="9525" marR="9525" marT="9525" marB="0" anchor="ctr">
                    <a:lnL w="12700" cap="flat" cmpd="sng" algn="ctr">
                      <a:solidFill>
                        <a:schemeClr val="bg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61688461"/>
                  </a:ext>
                </a:extLst>
              </a:tr>
              <a:tr h="408556">
                <a:tc>
                  <a:txBody>
                    <a:bodyPr/>
                    <a:lstStyle/>
                    <a:p>
                      <a:pPr algn="ctr" fontAlgn="b"/>
                      <a:r>
                        <a:rPr lang="en-US" sz="1400" b="0" i="0" u="none" strike="noStrike">
                          <a:solidFill>
                            <a:srgbClr val="000000"/>
                          </a:solidFill>
                          <a:effectLst/>
                          <a:latin typeface="+mj-lt"/>
                        </a:rPr>
                        <a:t>Freestone </a:t>
                      </a:r>
                    </a:p>
                  </a:txBody>
                  <a:tcPr marL="9525" marR="9525" marT="9525" marB="0" anchor="ctr">
                    <a:lnL>
                      <a:noFill/>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$59,960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14.8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12.6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12.3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41.1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22.6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20.1</a:t>
                      </a:r>
                    </a:p>
                  </a:txBody>
                  <a:tcPr marL="9525" marR="9525" marT="9525" marB="0" anchor="ctr">
                    <a:lnL w="12700" cap="flat" cmpd="sng" algn="ctr">
                      <a:solidFill>
                        <a:schemeClr val="bg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327567052"/>
                  </a:ext>
                </a:extLst>
              </a:tr>
              <a:tr h="408556">
                <a:tc>
                  <a:txBody>
                    <a:bodyPr/>
                    <a:lstStyle/>
                    <a:p>
                      <a:pPr algn="ctr" fontAlgn="b"/>
                      <a:r>
                        <a:rPr lang="en-US" sz="1400" b="0" i="0" u="none" strike="noStrike">
                          <a:solidFill>
                            <a:srgbClr val="000000"/>
                          </a:solidFill>
                          <a:effectLst/>
                          <a:latin typeface="+mj-lt"/>
                        </a:rPr>
                        <a:t>Hill </a:t>
                      </a:r>
                    </a:p>
                  </a:txBody>
                  <a:tcPr marL="9525" marR="9525" marT="9525" marB="0" anchor="ctr">
                    <a:lnL>
                      <a:noFill/>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$64,591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11.1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18.6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14.7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41.0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23.1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20.4</a:t>
                      </a:r>
                    </a:p>
                  </a:txBody>
                  <a:tcPr marL="9525" marR="9525" marT="9525" marB="0" anchor="ctr">
                    <a:lnL w="12700" cap="flat" cmpd="sng" algn="ctr">
                      <a:solidFill>
                        <a:schemeClr val="bg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113192172"/>
                  </a:ext>
                </a:extLst>
              </a:tr>
              <a:tr h="408556">
                <a:tc>
                  <a:txBody>
                    <a:bodyPr/>
                    <a:lstStyle/>
                    <a:p>
                      <a:pPr algn="ctr" fontAlgn="b"/>
                      <a:r>
                        <a:rPr lang="en-US" sz="1400" b="0" i="0" u="none" strike="noStrike">
                          <a:solidFill>
                            <a:srgbClr val="000000"/>
                          </a:solidFill>
                          <a:effectLst/>
                          <a:latin typeface="+mj-lt"/>
                        </a:rPr>
                        <a:t>Limestone </a:t>
                      </a:r>
                    </a:p>
                  </a:txBody>
                  <a:tcPr marL="9525" marR="9525" marT="9525" marB="0" anchor="ctr">
                    <a:lnL>
                      <a:noFill/>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$60,573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16.6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17.7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17.1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41.9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22.4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20.9</a:t>
                      </a:r>
                    </a:p>
                  </a:txBody>
                  <a:tcPr marL="9525" marR="9525" marT="9525" marB="0" anchor="ctr">
                    <a:lnL w="12700" cap="flat" cmpd="sng" algn="ctr">
                      <a:solidFill>
                        <a:schemeClr val="bg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83126725"/>
                  </a:ext>
                </a:extLst>
              </a:tr>
              <a:tr h="408556">
                <a:tc>
                  <a:txBody>
                    <a:bodyPr/>
                    <a:lstStyle/>
                    <a:p>
                      <a:pPr algn="ctr" fontAlgn="b"/>
                      <a:r>
                        <a:rPr lang="en-US" sz="1400" b="0" i="0" u="none" strike="noStrike">
                          <a:solidFill>
                            <a:srgbClr val="000000"/>
                          </a:solidFill>
                          <a:effectLst/>
                          <a:latin typeface="+mj-lt"/>
                        </a:rPr>
                        <a:t>McLennan </a:t>
                      </a:r>
                    </a:p>
                  </a:txBody>
                  <a:tcPr marL="9525" marR="9525" marT="9525" marB="0" anchor="ctr">
                    <a:lnL>
                      <a:noFill/>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$68,446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12.1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14.3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17.0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33.8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24.0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0" i="0" u="none" strike="noStrike" dirty="0">
                          <a:solidFill>
                            <a:schemeClr val="tx1"/>
                          </a:solidFill>
                          <a:effectLst/>
                          <a:latin typeface="+mj-lt"/>
                        </a:rPr>
                        <a:t>15.3</a:t>
                      </a:r>
                    </a:p>
                  </a:txBody>
                  <a:tcPr marL="9525" marR="9525" marT="9525" marB="0" anchor="ctr">
                    <a:lnL w="12700" cap="flat" cmpd="sng" algn="ctr">
                      <a:solidFill>
                        <a:schemeClr val="bg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348236787"/>
                  </a:ext>
                </a:extLst>
              </a:tr>
              <a:tr h="589930">
                <a:tc>
                  <a:txBody>
                    <a:bodyPr/>
                    <a:lstStyle/>
                    <a:p>
                      <a:pPr algn="ctr" fontAlgn="b"/>
                      <a:r>
                        <a:rPr lang="en-US" sz="1400" b="1" i="0" u="none" strike="noStrike" dirty="0">
                          <a:solidFill>
                            <a:srgbClr val="000000"/>
                          </a:solidFill>
                          <a:effectLst/>
                          <a:latin typeface="+mj-lt"/>
                        </a:rPr>
                        <a:t>Heart of Texas Region</a:t>
                      </a:r>
                    </a:p>
                  </a:txBody>
                  <a:tcPr marL="9525" marR="9525" marT="9525" marB="0" anchor="ctr">
                    <a:lnL>
                      <a:noFill/>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endParaRPr lang="en-US" sz="1400" b="1" i="0" u="none" strike="noStrike" dirty="0">
                        <a:solidFill>
                          <a:schemeClr val="tx1"/>
                        </a:solidFill>
                        <a:effectLst/>
                        <a:latin typeface="+mj-lt"/>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buNone/>
                      </a:pPr>
                      <a:r>
                        <a:rPr lang="en-US" sz="1400" b="1" i="0" u="none" strike="noStrike" dirty="0">
                          <a:solidFill>
                            <a:schemeClr val="tx1"/>
                          </a:solidFill>
                          <a:effectLst/>
                          <a:latin typeface="Aptos Narrow" panose="020B0004020202020204" pitchFamily="34" charset="0"/>
                        </a:rPr>
                        <a:t>13.0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buNone/>
                      </a:pPr>
                      <a:r>
                        <a:rPr lang="en-US" sz="1400" b="1" i="0" u="none" strike="noStrike" dirty="0">
                          <a:solidFill>
                            <a:schemeClr val="tx1"/>
                          </a:solidFill>
                          <a:effectLst/>
                          <a:latin typeface="Aptos Narrow" panose="020B0004020202020204" pitchFamily="34" charset="0"/>
                        </a:rPr>
                        <a:t>16.3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buNone/>
                      </a:pPr>
                      <a:r>
                        <a:rPr lang="en-US" sz="1400" b="1" i="0" u="none" strike="noStrike" dirty="0">
                          <a:solidFill>
                            <a:schemeClr val="tx1"/>
                          </a:solidFill>
                          <a:effectLst/>
                          <a:latin typeface="Aptos Narrow" panose="020B0004020202020204" pitchFamily="34" charset="0"/>
                        </a:rPr>
                        <a:t>14.2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endParaRPr lang="en-US" sz="1400" b="1" i="0" u="none" strike="noStrike" dirty="0">
                        <a:solidFill>
                          <a:schemeClr val="tx1"/>
                        </a:solidFill>
                        <a:effectLst/>
                        <a:latin typeface="+mj-lt"/>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1" i="0" u="none" strike="noStrike" dirty="0">
                          <a:solidFill>
                            <a:schemeClr val="tx1"/>
                          </a:solidFill>
                          <a:effectLst/>
                          <a:latin typeface="+mj-lt"/>
                        </a:rPr>
                        <a:t>22.3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400" b="1" i="0" u="none" strike="noStrike" dirty="0">
                          <a:solidFill>
                            <a:schemeClr val="tx1"/>
                          </a:solidFill>
                          <a:effectLst/>
                          <a:latin typeface="+mj-lt"/>
                        </a:rPr>
                        <a:t>20.3</a:t>
                      </a:r>
                    </a:p>
                  </a:txBody>
                  <a:tcPr marL="9525" marR="9525" marT="9525" marB="0" anchor="ctr">
                    <a:lnL w="12700" cap="flat" cmpd="sng" algn="ctr">
                      <a:solidFill>
                        <a:schemeClr val="bg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961551773"/>
                  </a:ext>
                </a:extLst>
              </a:tr>
              <a:tr h="408556">
                <a:tc>
                  <a:txBody>
                    <a:bodyPr/>
                    <a:lstStyle/>
                    <a:p>
                      <a:pPr algn="ctr" fontAlgn="b"/>
                      <a:r>
                        <a:rPr lang="en-US" sz="1400" b="1" i="0" u="none" strike="noStrike" dirty="0">
                          <a:solidFill>
                            <a:srgbClr val="000000"/>
                          </a:solidFill>
                          <a:effectLst/>
                          <a:latin typeface="+mj-lt"/>
                        </a:rPr>
                        <a:t>TEXAS</a:t>
                      </a:r>
                    </a:p>
                  </a:txBody>
                  <a:tcPr marL="9525" marR="9525" marT="9525" marB="0" anchor="ctr">
                    <a:lnL>
                      <a:noFill/>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ctr" fontAlgn="b"/>
                      <a:r>
                        <a:rPr lang="en-US" sz="1400" b="1" i="0" kern="1200" dirty="0">
                          <a:solidFill>
                            <a:schemeClr val="tx1"/>
                          </a:solidFill>
                          <a:effectLst/>
                          <a:latin typeface="+mn-lt"/>
                          <a:ea typeface="+mn-ea"/>
                          <a:cs typeface="+mn-cs"/>
                        </a:rPr>
                        <a:t>$79,721</a:t>
                      </a:r>
                      <a:endParaRPr lang="en-US" sz="1100" b="1" i="0" u="none" strike="noStrike" dirty="0">
                        <a:solidFill>
                          <a:schemeClr val="tx1"/>
                        </a:solidFill>
                        <a:effectLst/>
                        <a:latin typeface="+mj-lt"/>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ctr" fontAlgn="b"/>
                      <a:r>
                        <a:rPr lang="en-US" sz="1400" b="1" i="0" u="none" strike="noStrike" dirty="0">
                          <a:solidFill>
                            <a:schemeClr val="tx1"/>
                          </a:solidFill>
                          <a:effectLst/>
                          <a:latin typeface="+mj-lt"/>
                        </a:rPr>
                        <a:t>11.4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ctr" fontAlgn="b"/>
                      <a:r>
                        <a:rPr lang="en-US" sz="1400" b="1" i="0" u="none" strike="noStrike" dirty="0">
                          <a:solidFill>
                            <a:schemeClr val="tx1"/>
                          </a:solidFill>
                          <a:effectLst/>
                          <a:latin typeface="+mj-lt"/>
                        </a:rPr>
                        <a:t>16.7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ctr" fontAlgn="b"/>
                      <a:r>
                        <a:rPr lang="en-US" sz="1400" b="1" i="0" u="none" strike="noStrike" dirty="0">
                          <a:solidFill>
                            <a:schemeClr val="tx1"/>
                          </a:solidFill>
                          <a:effectLst/>
                          <a:latin typeface="+mj-lt"/>
                        </a:rPr>
                        <a:t>13.4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ctr" fontAlgn="b"/>
                      <a:r>
                        <a:rPr lang="en-US" sz="1400" b="1" i="0" u="none" strike="noStrike" dirty="0">
                          <a:solidFill>
                            <a:schemeClr val="tx1"/>
                          </a:solidFill>
                          <a:effectLst/>
                          <a:latin typeface="+mj-lt"/>
                        </a:rPr>
                        <a:t>35.9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ctr" fontAlgn="b"/>
                      <a:r>
                        <a:rPr lang="en-US" sz="1400" b="1" i="0" u="none" strike="noStrike" dirty="0">
                          <a:solidFill>
                            <a:schemeClr val="tx1"/>
                          </a:solidFill>
                          <a:effectLst/>
                          <a:latin typeface="+mj-lt"/>
                        </a:rPr>
                        <a:t>25.0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ctr" fontAlgn="b"/>
                      <a:r>
                        <a:rPr lang="en-US" sz="1400" b="1" i="0" u="none" strike="noStrike" dirty="0">
                          <a:solidFill>
                            <a:schemeClr val="tx1"/>
                          </a:solidFill>
                          <a:effectLst/>
                          <a:latin typeface="+mj-lt"/>
                        </a:rPr>
                        <a:t>13.4</a:t>
                      </a:r>
                    </a:p>
                  </a:txBody>
                  <a:tcPr marL="9525" marR="9525" marT="9525" marB="0" anchor="ctr">
                    <a:lnL w="12700" cap="flat" cmpd="sng" algn="ctr">
                      <a:solidFill>
                        <a:schemeClr val="bg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924018800"/>
                  </a:ext>
                </a:extLst>
              </a:tr>
            </a:tbl>
          </a:graphicData>
        </a:graphic>
      </p:graphicFrame>
      <p:sp>
        <p:nvSpPr>
          <p:cNvPr id="10" name="Content Placeholder 3">
            <a:extLst>
              <a:ext uri="{FF2B5EF4-FFF2-40B4-BE49-F238E27FC236}">
                <a16:creationId xmlns:a16="http://schemas.microsoft.com/office/drawing/2014/main" id="{5D6C908B-6B91-89A8-3697-B7BFA9C16F75}"/>
              </a:ext>
            </a:extLst>
          </p:cNvPr>
          <p:cNvSpPr>
            <a:spLocks noGrp="1"/>
          </p:cNvSpPr>
          <p:nvPr>
            <p:ph sz="quarter" idx="13"/>
          </p:nvPr>
        </p:nvSpPr>
        <p:spPr>
          <a:xfrm>
            <a:off x="179388" y="6356350"/>
            <a:ext cx="9459912" cy="365125"/>
          </a:xfrm>
        </p:spPr>
        <p:txBody>
          <a:bodyPr anchor="ctr">
            <a:normAutofit/>
          </a:bodyPr>
          <a:lstStyle/>
          <a:p>
            <a:r>
              <a:rPr lang="en-US" sz="1100" b="1" dirty="0"/>
              <a:t>Source: </a:t>
            </a:r>
            <a:r>
              <a:rPr lang="en-US" sz="1100" dirty="0"/>
              <a:t>U.S. Census Bureau, 2024 ACS 5-Year Estimates Data Profiles</a:t>
            </a:r>
          </a:p>
        </p:txBody>
      </p:sp>
    </p:spTree>
    <p:extLst>
      <p:ext uri="{BB962C8B-B14F-4D97-AF65-F5344CB8AC3E}">
        <p14:creationId xmlns:p14="http://schemas.microsoft.com/office/powerpoint/2010/main" val="35987764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F7C40AF-8D25-30F4-1C48-2A37965A8C7A}"/>
              </a:ext>
            </a:extLst>
          </p:cNvPr>
          <p:cNvSpPr>
            <a:spLocks noGrp="1"/>
          </p:cNvSpPr>
          <p:nvPr>
            <p:ph type="title"/>
          </p:nvPr>
        </p:nvSpPr>
        <p:spPr/>
        <p:txBody>
          <a:bodyPr/>
          <a:lstStyle/>
          <a:p>
            <a:r>
              <a:rPr lang="en-US" dirty="0"/>
              <a:t>Population Projections of Heart of Texas COG Counties, 2020-2060</a:t>
            </a:r>
          </a:p>
        </p:txBody>
      </p:sp>
      <p:graphicFrame>
        <p:nvGraphicFramePr>
          <p:cNvPr id="6" name="Content Placeholder 5">
            <a:extLst>
              <a:ext uri="{FF2B5EF4-FFF2-40B4-BE49-F238E27FC236}">
                <a16:creationId xmlns:a16="http://schemas.microsoft.com/office/drawing/2014/main" id="{37245A04-8FB7-6379-D763-BC9CC4EC864D}"/>
              </a:ext>
            </a:extLst>
          </p:cNvPr>
          <p:cNvGraphicFramePr>
            <a:graphicFrameLocks noGrp="1"/>
          </p:cNvGraphicFramePr>
          <p:nvPr>
            <p:ph sz="quarter" idx="13"/>
          </p:nvPr>
        </p:nvGraphicFramePr>
        <p:xfrm>
          <a:off x="969264" y="1243584"/>
          <a:ext cx="10281807" cy="4791458"/>
        </p:xfrm>
        <a:graphic>
          <a:graphicData uri="http://schemas.openxmlformats.org/drawingml/2006/table">
            <a:tbl>
              <a:tblPr firstRow="1" bandRow="1">
                <a:tableStyleId>{5C22544A-7EE6-4342-B048-85BDC9FD1C3A}</a:tableStyleId>
              </a:tblPr>
              <a:tblGrid>
                <a:gridCol w="1470303">
                  <a:extLst>
                    <a:ext uri="{9D8B030D-6E8A-4147-A177-3AD203B41FA5}">
                      <a16:colId xmlns:a16="http://schemas.microsoft.com/office/drawing/2014/main" val="2290509699"/>
                    </a:ext>
                  </a:extLst>
                </a:gridCol>
                <a:gridCol w="1100148">
                  <a:extLst>
                    <a:ext uri="{9D8B030D-6E8A-4147-A177-3AD203B41FA5}">
                      <a16:colId xmlns:a16="http://schemas.microsoft.com/office/drawing/2014/main" val="1866044804"/>
                    </a:ext>
                  </a:extLst>
                </a:gridCol>
                <a:gridCol w="1285226">
                  <a:extLst>
                    <a:ext uri="{9D8B030D-6E8A-4147-A177-3AD203B41FA5}">
                      <a16:colId xmlns:a16="http://schemas.microsoft.com/office/drawing/2014/main" val="2774831577"/>
                    </a:ext>
                  </a:extLst>
                </a:gridCol>
                <a:gridCol w="1285226">
                  <a:extLst>
                    <a:ext uri="{9D8B030D-6E8A-4147-A177-3AD203B41FA5}">
                      <a16:colId xmlns:a16="http://schemas.microsoft.com/office/drawing/2014/main" val="4239894627"/>
                    </a:ext>
                  </a:extLst>
                </a:gridCol>
                <a:gridCol w="1285226">
                  <a:extLst>
                    <a:ext uri="{9D8B030D-6E8A-4147-A177-3AD203B41FA5}">
                      <a16:colId xmlns:a16="http://schemas.microsoft.com/office/drawing/2014/main" val="3378571718"/>
                    </a:ext>
                  </a:extLst>
                </a:gridCol>
                <a:gridCol w="1285226">
                  <a:extLst>
                    <a:ext uri="{9D8B030D-6E8A-4147-A177-3AD203B41FA5}">
                      <a16:colId xmlns:a16="http://schemas.microsoft.com/office/drawing/2014/main" val="891063127"/>
                    </a:ext>
                  </a:extLst>
                </a:gridCol>
                <a:gridCol w="1285226">
                  <a:extLst>
                    <a:ext uri="{9D8B030D-6E8A-4147-A177-3AD203B41FA5}">
                      <a16:colId xmlns:a16="http://schemas.microsoft.com/office/drawing/2014/main" val="1494598014"/>
                    </a:ext>
                  </a:extLst>
                </a:gridCol>
                <a:gridCol w="1285226">
                  <a:extLst>
                    <a:ext uri="{9D8B030D-6E8A-4147-A177-3AD203B41FA5}">
                      <a16:colId xmlns:a16="http://schemas.microsoft.com/office/drawing/2014/main" val="3314822533"/>
                    </a:ext>
                  </a:extLst>
                </a:gridCol>
              </a:tblGrid>
              <a:tr h="1256276">
                <a:tc>
                  <a:txBody>
                    <a:bodyPr/>
                    <a:lstStyle/>
                    <a:p>
                      <a:pPr algn="ctr" fontAlgn="ctr">
                        <a:buNone/>
                      </a:pPr>
                      <a:r>
                        <a:rPr lang="en-US" b="1" dirty="0">
                          <a:effectLst/>
                        </a:rPr>
                        <a:t>Name</a:t>
                      </a:r>
                    </a:p>
                  </a:txBody>
                  <a:tcPr marL="95250" marR="95250" marT="95250" marB="95250" anchor="ctr"/>
                </a:tc>
                <a:tc>
                  <a:txBody>
                    <a:bodyPr/>
                    <a:lstStyle/>
                    <a:p>
                      <a:pPr algn="ctr" fontAlgn="ctr">
                        <a:buNone/>
                      </a:pPr>
                      <a:r>
                        <a:rPr lang="en-US" b="1" dirty="0">
                          <a:effectLst/>
                        </a:rPr>
                        <a:t>2020</a:t>
                      </a:r>
                      <a:br>
                        <a:rPr lang="en-US" b="1" dirty="0">
                          <a:effectLst/>
                        </a:rPr>
                      </a:br>
                      <a:r>
                        <a:rPr lang="en-US" b="1" dirty="0">
                          <a:effectLst/>
                        </a:rPr>
                        <a:t>April</a:t>
                      </a:r>
                    </a:p>
                  </a:txBody>
                  <a:tcPr marL="95250" marR="95250" marT="95250" marB="95250" anchor="ctr"/>
                </a:tc>
                <a:tc>
                  <a:txBody>
                    <a:bodyPr/>
                    <a:lstStyle/>
                    <a:p>
                      <a:pPr algn="ctr" fontAlgn="ctr">
                        <a:buNone/>
                      </a:pPr>
                      <a:r>
                        <a:rPr lang="en-US" b="1" dirty="0">
                          <a:effectLst/>
                        </a:rPr>
                        <a:t>2030</a:t>
                      </a:r>
                      <a:br>
                        <a:rPr lang="en-US" b="1" dirty="0">
                          <a:effectLst/>
                        </a:rPr>
                      </a:br>
                      <a:r>
                        <a:rPr lang="en-US" b="1" dirty="0">
                          <a:effectLst/>
                        </a:rPr>
                        <a:t>July</a:t>
                      </a:r>
                    </a:p>
                  </a:txBody>
                  <a:tcPr marL="95250" marR="95250" marT="95250" marB="95250" anchor="ctr"/>
                </a:tc>
                <a:tc>
                  <a:txBody>
                    <a:bodyPr/>
                    <a:lstStyle/>
                    <a:p>
                      <a:pPr algn="ctr" fontAlgn="ctr">
                        <a:buNone/>
                      </a:pPr>
                      <a:r>
                        <a:rPr lang="en-US" b="1" dirty="0">
                          <a:effectLst/>
                        </a:rPr>
                        <a:t>2040</a:t>
                      </a:r>
                      <a:br>
                        <a:rPr lang="en-US" b="1" dirty="0">
                          <a:effectLst/>
                        </a:rPr>
                      </a:br>
                      <a:r>
                        <a:rPr lang="en-US" b="1" dirty="0">
                          <a:effectLst/>
                        </a:rPr>
                        <a:t>July</a:t>
                      </a:r>
                    </a:p>
                  </a:txBody>
                  <a:tcPr marL="95250" marR="95250" marT="95250" marB="95250" anchor="ctr"/>
                </a:tc>
                <a:tc>
                  <a:txBody>
                    <a:bodyPr/>
                    <a:lstStyle/>
                    <a:p>
                      <a:pPr algn="ctr" fontAlgn="ctr">
                        <a:buNone/>
                      </a:pPr>
                      <a:r>
                        <a:rPr lang="en-US" b="1" dirty="0">
                          <a:effectLst/>
                        </a:rPr>
                        <a:t>2050</a:t>
                      </a:r>
                      <a:br>
                        <a:rPr lang="en-US" b="1" dirty="0">
                          <a:effectLst/>
                        </a:rPr>
                      </a:br>
                      <a:r>
                        <a:rPr lang="en-US" b="1" dirty="0">
                          <a:effectLst/>
                        </a:rPr>
                        <a:t>July</a:t>
                      </a:r>
                    </a:p>
                  </a:txBody>
                  <a:tcPr marL="95250" marR="95250" marT="95250" marB="95250" anchor="ctr"/>
                </a:tc>
                <a:tc>
                  <a:txBody>
                    <a:bodyPr/>
                    <a:lstStyle/>
                    <a:p>
                      <a:pPr algn="ctr" fontAlgn="ctr">
                        <a:buNone/>
                      </a:pPr>
                      <a:r>
                        <a:rPr lang="en-US" b="1" dirty="0">
                          <a:effectLst/>
                        </a:rPr>
                        <a:t>2060</a:t>
                      </a:r>
                      <a:br>
                        <a:rPr lang="en-US" b="1" dirty="0">
                          <a:effectLst/>
                        </a:rPr>
                      </a:br>
                      <a:r>
                        <a:rPr lang="en-US" b="1" dirty="0">
                          <a:effectLst/>
                        </a:rPr>
                        <a:t>July</a:t>
                      </a:r>
                    </a:p>
                  </a:txBody>
                  <a:tcPr marL="95250" marR="95250" marT="95250" marB="95250" anchor="ctr"/>
                </a:tc>
                <a:tc>
                  <a:txBody>
                    <a:bodyPr/>
                    <a:lstStyle/>
                    <a:p>
                      <a:pPr algn="ctr" fontAlgn="ctr">
                        <a:buNone/>
                      </a:pPr>
                      <a:r>
                        <a:rPr lang="en-US" b="1" dirty="0">
                          <a:effectLst/>
                        </a:rPr>
                        <a:t>Change</a:t>
                      </a:r>
                      <a:br>
                        <a:rPr lang="en-US" b="1" dirty="0">
                          <a:effectLst/>
                        </a:rPr>
                      </a:br>
                      <a:r>
                        <a:rPr lang="en-US" b="1" dirty="0">
                          <a:effectLst/>
                        </a:rPr>
                        <a:t>2020-2060</a:t>
                      </a:r>
                    </a:p>
                  </a:txBody>
                  <a:tcPr marL="95250" marR="95250" marT="95250" marB="95250" anchor="ctr"/>
                </a:tc>
                <a:tc>
                  <a:txBody>
                    <a:bodyPr/>
                    <a:lstStyle/>
                    <a:p>
                      <a:pPr algn="ctr" fontAlgn="ctr">
                        <a:buNone/>
                      </a:pPr>
                      <a:r>
                        <a:rPr lang="en-US" b="1" dirty="0">
                          <a:effectLst/>
                        </a:rPr>
                        <a:t>%Change</a:t>
                      </a:r>
                      <a:br>
                        <a:rPr lang="en-US" b="1" dirty="0">
                          <a:effectLst/>
                        </a:rPr>
                      </a:br>
                      <a:r>
                        <a:rPr lang="en-US" b="1" dirty="0">
                          <a:effectLst/>
                        </a:rPr>
                        <a:t>2020-2060</a:t>
                      </a:r>
                    </a:p>
                  </a:txBody>
                  <a:tcPr marL="95250" marR="95250" marT="95250" marB="95250" anchor="ctr"/>
                </a:tc>
                <a:extLst>
                  <a:ext uri="{0D108BD9-81ED-4DB2-BD59-A6C34878D82A}">
                    <a16:rowId xmlns:a16="http://schemas.microsoft.com/office/drawing/2014/main" val="1646634914"/>
                  </a:ext>
                </a:extLst>
              </a:tr>
              <a:tr h="589197">
                <a:tc>
                  <a:txBody>
                    <a:bodyPr/>
                    <a:lstStyle/>
                    <a:p>
                      <a:r>
                        <a:rPr lang="en-US" dirty="0">
                          <a:latin typeface="+mj-lt"/>
                        </a:rPr>
                        <a:t>Bosque</a:t>
                      </a:r>
                    </a:p>
                  </a:txBody>
                  <a:tcPr anchor="ctr">
                    <a:solidFill>
                      <a:schemeClr val="bg1"/>
                    </a:solidFill>
                  </a:tcPr>
                </a:tc>
                <a:tc>
                  <a:txBody>
                    <a:bodyPr/>
                    <a:lstStyle/>
                    <a:p>
                      <a:pPr algn="r">
                        <a:buNone/>
                      </a:pPr>
                      <a:r>
                        <a:rPr lang="en-US" dirty="0">
                          <a:effectLst/>
                          <a:latin typeface="+mj-lt"/>
                        </a:rPr>
                        <a:t>18,235</a:t>
                      </a:r>
                    </a:p>
                  </a:txBody>
                  <a:tcPr marL="95250" marR="95250" marT="76200" marB="76200" anchor="ctr">
                    <a:solidFill>
                      <a:schemeClr val="bg1"/>
                    </a:solidFill>
                  </a:tcPr>
                </a:tc>
                <a:tc>
                  <a:txBody>
                    <a:bodyPr/>
                    <a:lstStyle/>
                    <a:p>
                      <a:pPr algn="r">
                        <a:buNone/>
                      </a:pPr>
                      <a:r>
                        <a:rPr lang="en-US" dirty="0">
                          <a:effectLst/>
                          <a:latin typeface="+mj-lt"/>
                        </a:rPr>
                        <a:t>19,190</a:t>
                      </a:r>
                    </a:p>
                  </a:txBody>
                  <a:tcPr marL="95250" marR="95250" marT="76200" marB="76200" anchor="ctr">
                    <a:solidFill>
                      <a:schemeClr val="bg1"/>
                    </a:solidFill>
                  </a:tcPr>
                </a:tc>
                <a:tc>
                  <a:txBody>
                    <a:bodyPr/>
                    <a:lstStyle/>
                    <a:p>
                      <a:pPr algn="r">
                        <a:buNone/>
                      </a:pPr>
                      <a:r>
                        <a:rPr lang="en-US" dirty="0">
                          <a:effectLst/>
                          <a:latin typeface="+mj-lt"/>
                        </a:rPr>
                        <a:t>19,299</a:t>
                      </a:r>
                    </a:p>
                  </a:txBody>
                  <a:tcPr marL="95250" marR="95250" marT="76200" marB="76200" anchor="ctr">
                    <a:solidFill>
                      <a:schemeClr val="bg1"/>
                    </a:solidFill>
                  </a:tcPr>
                </a:tc>
                <a:tc>
                  <a:txBody>
                    <a:bodyPr/>
                    <a:lstStyle/>
                    <a:p>
                      <a:pPr algn="r">
                        <a:buNone/>
                      </a:pPr>
                      <a:r>
                        <a:rPr lang="en-US" dirty="0">
                          <a:effectLst/>
                          <a:latin typeface="+mj-lt"/>
                        </a:rPr>
                        <a:t>19,243</a:t>
                      </a:r>
                    </a:p>
                  </a:txBody>
                  <a:tcPr marL="95250" marR="95250" marT="76200" marB="76200" anchor="ctr">
                    <a:solidFill>
                      <a:schemeClr val="bg1"/>
                    </a:solidFill>
                  </a:tcPr>
                </a:tc>
                <a:tc>
                  <a:txBody>
                    <a:bodyPr/>
                    <a:lstStyle/>
                    <a:p>
                      <a:pPr algn="r">
                        <a:buNone/>
                      </a:pPr>
                      <a:r>
                        <a:rPr lang="en-US" dirty="0">
                          <a:effectLst/>
                          <a:latin typeface="+mj-lt"/>
                        </a:rPr>
                        <a:t>19,334</a:t>
                      </a:r>
                    </a:p>
                  </a:txBody>
                  <a:tcPr marL="95250" marR="95250" marT="76200" marB="76200" anchor="ctr">
                    <a:solidFill>
                      <a:schemeClr val="bg1"/>
                    </a:solidFill>
                  </a:tcPr>
                </a:tc>
                <a:tc>
                  <a:txBody>
                    <a:bodyPr/>
                    <a:lstStyle/>
                    <a:p>
                      <a:pPr algn="r">
                        <a:buNone/>
                      </a:pPr>
                      <a:r>
                        <a:rPr lang="en-US">
                          <a:effectLst/>
                          <a:latin typeface="+mj-lt"/>
                        </a:rPr>
                        <a:t>1,099</a:t>
                      </a:r>
                    </a:p>
                  </a:txBody>
                  <a:tcPr marL="95250" marR="95250" marT="76200" marB="76200" anchor="ctr">
                    <a:solidFill>
                      <a:schemeClr val="bg1"/>
                    </a:solidFill>
                  </a:tcPr>
                </a:tc>
                <a:tc>
                  <a:txBody>
                    <a:bodyPr/>
                    <a:lstStyle/>
                    <a:p>
                      <a:pPr algn="r">
                        <a:buNone/>
                      </a:pPr>
                      <a:r>
                        <a:rPr lang="en-US" dirty="0">
                          <a:effectLst/>
                          <a:latin typeface="+mj-lt"/>
                        </a:rPr>
                        <a:t>6.0%</a:t>
                      </a:r>
                    </a:p>
                  </a:txBody>
                  <a:tcPr marL="95250" marR="95250" marT="76200" marB="76200" anchor="ctr">
                    <a:solidFill>
                      <a:schemeClr val="bg1"/>
                    </a:solidFill>
                  </a:tcPr>
                </a:tc>
                <a:extLst>
                  <a:ext uri="{0D108BD9-81ED-4DB2-BD59-A6C34878D82A}">
                    <a16:rowId xmlns:a16="http://schemas.microsoft.com/office/drawing/2014/main" val="2929296628"/>
                  </a:ext>
                </a:extLst>
              </a:tr>
              <a:tr h="589197">
                <a:tc>
                  <a:txBody>
                    <a:bodyPr/>
                    <a:lstStyle/>
                    <a:p>
                      <a:r>
                        <a:rPr lang="en-US" dirty="0">
                          <a:latin typeface="+mj-lt"/>
                        </a:rPr>
                        <a:t>Falls</a:t>
                      </a:r>
                    </a:p>
                  </a:txBody>
                  <a:tcPr anchor="ctr"/>
                </a:tc>
                <a:tc>
                  <a:txBody>
                    <a:bodyPr/>
                    <a:lstStyle/>
                    <a:p>
                      <a:pPr algn="r">
                        <a:buNone/>
                      </a:pPr>
                      <a:r>
                        <a:rPr lang="en-US" dirty="0">
                          <a:effectLst/>
                          <a:latin typeface="+mj-lt"/>
                        </a:rPr>
                        <a:t>16,968</a:t>
                      </a:r>
                    </a:p>
                  </a:txBody>
                  <a:tcPr marL="95250" marR="95250" marT="76200" marB="76200" anchor="ctr"/>
                </a:tc>
                <a:tc>
                  <a:txBody>
                    <a:bodyPr/>
                    <a:lstStyle/>
                    <a:p>
                      <a:pPr algn="r">
                        <a:buNone/>
                      </a:pPr>
                      <a:r>
                        <a:rPr lang="en-US" dirty="0">
                          <a:effectLst/>
                          <a:latin typeface="+mj-lt"/>
                        </a:rPr>
                        <a:t>17,106</a:t>
                      </a:r>
                    </a:p>
                  </a:txBody>
                  <a:tcPr marL="95250" marR="95250" marT="76200" marB="76200" anchor="ctr"/>
                </a:tc>
                <a:tc>
                  <a:txBody>
                    <a:bodyPr/>
                    <a:lstStyle/>
                    <a:p>
                      <a:pPr algn="r">
                        <a:buNone/>
                      </a:pPr>
                      <a:r>
                        <a:rPr lang="en-US">
                          <a:effectLst/>
                          <a:latin typeface="+mj-lt"/>
                        </a:rPr>
                        <a:t>15,912</a:t>
                      </a:r>
                    </a:p>
                  </a:txBody>
                  <a:tcPr marL="95250" marR="95250" marT="76200" marB="76200" anchor="ctr"/>
                </a:tc>
                <a:tc>
                  <a:txBody>
                    <a:bodyPr/>
                    <a:lstStyle/>
                    <a:p>
                      <a:pPr algn="r">
                        <a:buNone/>
                      </a:pPr>
                      <a:r>
                        <a:rPr lang="en-US">
                          <a:effectLst/>
                          <a:latin typeface="+mj-lt"/>
                        </a:rPr>
                        <a:t>14,705</a:t>
                      </a:r>
                    </a:p>
                  </a:txBody>
                  <a:tcPr marL="95250" marR="95250" marT="76200" marB="76200" anchor="ctr"/>
                </a:tc>
                <a:tc>
                  <a:txBody>
                    <a:bodyPr/>
                    <a:lstStyle/>
                    <a:p>
                      <a:pPr algn="r">
                        <a:buNone/>
                      </a:pPr>
                      <a:r>
                        <a:rPr lang="en-US">
                          <a:effectLst/>
                          <a:latin typeface="+mj-lt"/>
                        </a:rPr>
                        <a:t>13,656</a:t>
                      </a:r>
                    </a:p>
                  </a:txBody>
                  <a:tcPr marL="95250" marR="95250" marT="76200" marB="76200" anchor="ctr"/>
                </a:tc>
                <a:tc>
                  <a:txBody>
                    <a:bodyPr/>
                    <a:lstStyle/>
                    <a:p>
                      <a:pPr algn="r">
                        <a:buNone/>
                      </a:pPr>
                      <a:r>
                        <a:rPr lang="en-US">
                          <a:effectLst/>
                          <a:latin typeface="+mj-lt"/>
                        </a:rPr>
                        <a:t>-3,312</a:t>
                      </a:r>
                    </a:p>
                  </a:txBody>
                  <a:tcPr marL="95250" marR="95250" marT="76200" marB="76200" anchor="ctr"/>
                </a:tc>
                <a:tc>
                  <a:txBody>
                    <a:bodyPr/>
                    <a:lstStyle/>
                    <a:p>
                      <a:pPr algn="r">
                        <a:buNone/>
                      </a:pPr>
                      <a:r>
                        <a:rPr lang="en-US" dirty="0">
                          <a:effectLst/>
                          <a:latin typeface="+mj-lt"/>
                        </a:rPr>
                        <a:t>-19.5%</a:t>
                      </a:r>
                    </a:p>
                  </a:txBody>
                  <a:tcPr marL="95250" marR="95250" marT="76200" marB="76200" anchor="ctr"/>
                </a:tc>
                <a:extLst>
                  <a:ext uri="{0D108BD9-81ED-4DB2-BD59-A6C34878D82A}">
                    <a16:rowId xmlns:a16="http://schemas.microsoft.com/office/drawing/2014/main" val="3787438857"/>
                  </a:ext>
                </a:extLst>
              </a:tr>
              <a:tr h="589197">
                <a:tc>
                  <a:txBody>
                    <a:bodyPr/>
                    <a:lstStyle/>
                    <a:p>
                      <a:r>
                        <a:rPr lang="en-US" dirty="0">
                          <a:latin typeface="+mj-lt"/>
                        </a:rPr>
                        <a:t>Freestone</a:t>
                      </a:r>
                    </a:p>
                  </a:txBody>
                  <a:tcPr anchor="ctr">
                    <a:solidFill>
                      <a:schemeClr val="bg1"/>
                    </a:solidFill>
                  </a:tcPr>
                </a:tc>
                <a:tc>
                  <a:txBody>
                    <a:bodyPr/>
                    <a:lstStyle/>
                    <a:p>
                      <a:pPr algn="r">
                        <a:buNone/>
                      </a:pPr>
                      <a:r>
                        <a:rPr lang="en-US" dirty="0">
                          <a:effectLst/>
                          <a:latin typeface="+mj-lt"/>
                        </a:rPr>
                        <a:t>19,435</a:t>
                      </a:r>
                    </a:p>
                  </a:txBody>
                  <a:tcPr marL="95250" marR="95250" marT="76200" marB="76200" anchor="ctr">
                    <a:solidFill>
                      <a:schemeClr val="bg1"/>
                    </a:solidFill>
                  </a:tcPr>
                </a:tc>
                <a:tc>
                  <a:txBody>
                    <a:bodyPr/>
                    <a:lstStyle/>
                    <a:p>
                      <a:pPr algn="r">
                        <a:buNone/>
                      </a:pPr>
                      <a:r>
                        <a:rPr lang="en-US" dirty="0">
                          <a:effectLst/>
                          <a:latin typeface="+mj-lt"/>
                        </a:rPr>
                        <a:t>20,504</a:t>
                      </a:r>
                    </a:p>
                  </a:txBody>
                  <a:tcPr marL="95250" marR="95250" marT="76200" marB="76200" anchor="ctr">
                    <a:solidFill>
                      <a:schemeClr val="bg1"/>
                    </a:solidFill>
                  </a:tcPr>
                </a:tc>
                <a:tc>
                  <a:txBody>
                    <a:bodyPr/>
                    <a:lstStyle/>
                    <a:p>
                      <a:pPr algn="r">
                        <a:buNone/>
                      </a:pPr>
                      <a:r>
                        <a:rPr lang="en-US" dirty="0">
                          <a:effectLst/>
                          <a:latin typeface="+mj-lt"/>
                        </a:rPr>
                        <a:t>20,073</a:t>
                      </a:r>
                    </a:p>
                  </a:txBody>
                  <a:tcPr marL="95250" marR="95250" marT="76200" marB="76200" anchor="ctr">
                    <a:solidFill>
                      <a:schemeClr val="bg1"/>
                    </a:solidFill>
                  </a:tcPr>
                </a:tc>
                <a:tc>
                  <a:txBody>
                    <a:bodyPr/>
                    <a:lstStyle/>
                    <a:p>
                      <a:pPr algn="r">
                        <a:buNone/>
                      </a:pPr>
                      <a:r>
                        <a:rPr lang="en-US">
                          <a:effectLst/>
                          <a:latin typeface="+mj-lt"/>
                        </a:rPr>
                        <a:t>19,301</a:t>
                      </a:r>
                    </a:p>
                  </a:txBody>
                  <a:tcPr marL="95250" marR="95250" marT="76200" marB="76200" anchor="ctr">
                    <a:solidFill>
                      <a:schemeClr val="bg1"/>
                    </a:solidFill>
                  </a:tcPr>
                </a:tc>
                <a:tc>
                  <a:txBody>
                    <a:bodyPr/>
                    <a:lstStyle/>
                    <a:p>
                      <a:pPr algn="r">
                        <a:buNone/>
                      </a:pPr>
                      <a:r>
                        <a:rPr lang="en-US">
                          <a:effectLst/>
                          <a:latin typeface="+mj-lt"/>
                        </a:rPr>
                        <a:t>18,501</a:t>
                      </a:r>
                    </a:p>
                  </a:txBody>
                  <a:tcPr marL="95250" marR="95250" marT="76200" marB="76200" anchor="ctr">
                    <a:solidFill>
                      <a:schemeClr val="bg1"/>
                    </a:solidFill>
                  </a:tcPr>
                </a:tc>
                <a:tc>
                  <a:txBody>
                    <a:bodyPr/>
                    <a:lstStyle/>
                    <a:p>
                      <a:pPr algn="r">
                        <a:buNone/>
                      </a:pPr>
                      <a:r>
                        <a:rPr lang="en-US">
                          <a:effectLst/>
                          <a:latin typeface="+mj-lt"/>
                        </a:rPr>
                        <a:t>-934</a:t>
                      </a:r>
                    </a:p>
                  </a:txBody>
                  <a:tcPr marL="95250" marR="95250" marT="76200" marB="76200" anchor="ctr">
                    <a:solidFill>
                      <a:schemeClr val="bg1"/>
                    </a:solidFill>
                  </a:tcPr>
                </a:tc>
                <a:tc>
                  <a:txBody>
                    <a:bodyPr/>
                    <a:lstStyle/>
                    <a:p>
                      <a:pPr algn="r">
                        <a:buNone/>
                      </a:pPr>
                      <a:r>
                        <a:rPr lang="en-US" dirty="0">
                          <a:effectLst/>
                          <a:latin typeface="+mj-lt"/>
                        </a:rPr>
                        <a:t>-4.8%</a:t>
                      </a:r>
                    </a:p>
                  </a:txBody>
                  <a:tcPr marL="95250" marR="95250" marT="76200" marB="76200" anchor="ctr">
                    <a:solidFill>
                      <a:schemeClr val="bg1"/>
                    </a:solidFill>
                  </a:tcPr>
                </a:tc>
                <a:extLst>
                  <a:ext uri="{0D108BD9-81ED-4DB2-BD59-A6C34878D82A}">
                    <a16:rowId xmlns:a16="http://schemas.microsoft.com/office/drawing/2014/main" val="1138820604"/>
                  </a:ext>
                </a:extLst>
              </a:tr>
              <a:tr h="589197">
                <a:tc>
                  <a:txBody>
                    <a:bodyPr/>
                    <a:lstStyle/>
                    <a:p>
                      <a:r>
                        <a:rPr lang="en-US" dirty="0">
                          <a:latin typeface="+mj-lt"/>
                        </a:rPr>
                        <a:t>Hill</a:t>
                      </a:r>
                    </a:p>
                  </a:txBody>
                  <a:tcPr anchor="ctr"/>
                </a:tc>
                <a:tc>
                  <a:txBody>
                    <a:bodyPr/>
                    <a:lstStyle/>
                    <a:p>
                      <a:pPr algn="r">
                        <a:buNone/>
                      </a:pPr>
                      <a:r>
                        <a:rPr lang="en-US" dirty="0">
                          <a:effectLst/>
                          <a:latin typeface="+mj-lt"/>
                        </a:rPr>
                        <a:t>35,874</a:t>
                      </a:r>
                    </a:p>
                  </a:txBody>
                  <a:tcPr marL="95250" marR="95250" marT="76200" marB="76200" anchor="ctr"/>
                </a:tc>
                <a:tc>
                  <a:txBody>
                    <a:bodyPr/>
                    <a:lstStyle/>
                    <a:p>
                      <a:pPr algn="r">
                        <a:buNone/>
                      </a:pPr>
                      <a:r>
                        <a:rPr lang="en-US">
                          <a:effectLst/>
                          <a:latin typeface="+mj-lt"/>
                        </a:rPr>
                        <a:t>39,839</a:t>
                      </a:r>
                    </a:p>
                  </a:txBody>
                  <a:tcPr marL="95250" marR="95250" marT="76200" marB="76200" anchor="ctr"/>
                </a:tc>
                <a:tc>
                  <a:txBody>
                    <a:bodyPr/>
                    <a:lstStyle/>
                    <a:p>
                      <a:pPr algn="r">
                        <a:buNone/>
                      </a:pPr>
                      <a:r>
                        <a:rPr lang="en-US" dirty="0">
                          <a:effectLst/>
                          <a:latin typeface="+mj-lt"/>
                        </a:rPr>
                        <a:t>41,057</a:t>
                      </a:r>
                    </a:p>
                  </a:txBody>
                  <a:tcPr marL="95250" marR="95250" marT="76200" marB="76200" anchor="ctr"/>
                </a:tc>
                <a:tc>
                  <a:txBody>
                    <a:bodyPr/>
                    <a:lstStyle/>
                    <a:p>
                      <a:pPr algn="r">
                        <a:buNone/>
                      </a:pPr>
                      <a:r>
                        <a:rPr lang="en-US">
                          <a:effectLst/>
                          <a:latin typeface="+mj-lt"/>
                        </a:rPr>
                        <a:t>41,559</a:t>
                      </a:r>
                    </a:p>
                  </a:txBody>
                  <a:tcPr marL="95250" marR="95250" marT="76200" marB="76200" anchor="ctr"/>
                </a:tc>
                <a:tc>
                  <a:txBody>
                    <a:bodyPr/>
                    <a:lstStyle/>
                    <a:p>
                      <a:pPr algn="r">
                        <a:buNone/>
                      </a:pPr>
                      <a:r>
                        <a:rPr lang="en-US">
                          <a:effectLst/>
                          <a:latin typeface="+mj-lt"/>
                        </a:rPr>
                        <a:t>42,019</a:t>
                      </a:r>
                    </a:p>
                  </a:txBody>
                  <a:tcPr marL="95250" marR="95250" marT="76200" marB="76200" anchor="ctr"/>
                </a:tc>
                <a:tc>
                  <a:txBody>
                    <a:bodyPr/>
                    <a:lstStyle/>
                    <a:p>
                      <a:pPr algn="r">
                        <a:buNone/>
                      </a:pPr>
                      <a:r>
                        <a:rPr lang="en-US">
                          <a:effectLst/>
                          <a:latin typeface="+mj-lt"/>
                        </a:rPr>
                        <a:t>6,145</a:t>
                      </a:r>
                    </a:p>
                  </a:txBody>
                  <a:tcPr marL="95250" marR="95250" marT="76200" marB="76200" anchor="ctr"/>
                </a:tc>
                <a:tc>
                  <a:txBody>
                    <a:bodyPr/>
                    <a:lstStyle/>
                    <a:p>
                      <a:pPr algn="r">
                        <a:buNone/>
                      </a:pPr>
                      <a:r>
                        <a:rPr lang="en-US" dirty="0">
                          <a:effectLst/>
                          <a:latin typeface="+mj-lt"/>
                        </a:rPr>
                        <a:t>17.1%</a:t>
                      </a:r>
                    </a:p>
                  </a:txBody>
                  <a:tcPr marL="95250" marR="95250" marT="76200" marB="76200" anchor="ctr"/>
                </a:tc>
                <a:extLst>
                  <a:ext uri="{0D108BD9-81ED-4DB2-BD59-A6C34878D82A}">
                    <a16:rowId xmlns:a16="http://schemas.microsoft.com/office/drawing/2014/main" val="2247739059"/>
                  </a:ext>
                </a:extLst>
              </a:tr>
              <a:tr h="589197">
                <a:tc>
                  <a:txBody>
                    <a:bodyPr/>
                    <a:lstStyle/>
                    <a:p>
                      <a:r>
                        <a:rPr lang="en-US" dirty="0">
                          <a:latin typeface="+mj-lt"/>
                        </a:rPr>
                        <a:t>Limestone</a:t>
                      </a:r>
                    </a:p>
                  </a:txBody>
                  <a:tcPr anchor="ctr">
                    <a:solidFill>
                      <a:schemeClr val="bg1"/>
                    </a:solidFill>
                  </a:tcPr>
                </a:tc>
                <a:tc>
                  <a:txBody>
                    <a:bodyPr/>
                    <a:lstStyle/>
                    <a:p>
                      <a:pPr algn="r">
                        <a:buNone/>
                      </a:pPr>
                      <a:r>
                        <a:rPr lang="en-US" dirty="0">
                          <a:effectLst/>
                          <a:latin typeface="+mj-lt"/>
                        </a:rPr>
                        <a:t>22,146</a:t>
                      </a:r>
                    </a:p>
                  </a:txBody>
                  <a:tcPr marL="95250" marR="95250" marT="76200" marB="76200" anchor="ctr">
                    <a:solidFill>
                      <a:schemeClr val="bg1"/>
                    </a:solidFill>
                  </a:tcPr>
                </a:tc>
                <a:tc>
                  <a:txBody>
                    <a:bodyPr/>
                    <a:lstStyle/>
                    <a:p>
                      <a:pPr algn="r">
                        <a:buNone/>
                      </a:pPr>
                      <a:r>
                        <a:rPr lang="en-US">
                          <a:effectLst/>
                          <a:latin typeface="+mj-lt"/>
                        </a:rPr>
                        <a:t>22,030</a:t>
                      </a:r>
                    </a:p>
                  </a:txBody>
                  <a:tcPr marL="95250" marR="95250" marT="76200" marB="76200" anchor="ctr">
                    <a:solidFill>
                      <a:schemeClr val="bg1"/>
                    </a:solidFill>
                  </a:tcPr>
                </a:tc>
                <a:tc>
                  <a:txBody>
                    <a:bodyPr/>
                    <a:lstStyle/>
                    <a:p>
                      <a:pPr algn="r">
                        <a:buNone/>
                      </a:pPr>
                      <a:r>
                        <a:rPr lang="en-US" dirty="0">
                          <a:effectLst/>
                          <a:latin typeface="+mj-lt"/>
                        </a:rPr>
                        <a:t>20,935</a:t>
                      </a:r>
                    </a:p>
                  </a:txBody>
                  <a:tcPr marL="95250" marR="95250" marT="76200" marB="76200" anchor="ctr">
                    <a:solidFill>
                      <a:schemeClr val="bg1"/>
                    </a:solidFill>
                  </a:tcPr>
                </a:tc>
                <a:tc>
                  <a:txBody>
                    <a:bodyPr/>
                    <a:lstStyle/>
                    <a:p>
                      <a:pPr algn="r">
                        <a:buNone/>
                      </a:pPr>
                      <a:r>
                        <a:rPr lang="en-US" dirty="0">
                          <a:effectLst/>
                          <a:latin typeface="+mj-lt"/>
                        </a:rPr>
                        <a:t>19,818</a:t>
                      </a:r>
                    </a:p>
                  </a:txBody>
                  <a:tcPr marL="95250" marR="95250" marT="76200" marB="76200" anchor="ctr">
                    <a:solidFill>
                      <a:schemeClr val="bg1"/>
                    </a:solidFill>
                  </a:tcPr>
                </a:tc>
                <a:tc>
                  <a:txBody>
                    <a:bodyPr/>
                    <a:lstStyle/>
                    <a:p>
                      <a:pPr algn="r">
                        <a:buNone/>
                      </a:pPr>
                      <a:r>
                        <a:rPr lang="en-US" dirty="0">
                          <a:effectLst/>
                          <a:latin typeface="+mj-lt"/>
                        </a:rPr>
                        <a:t>19,027</a:t>
                      </a:r>
                    </a:p>
                  </a:txBody>
                  <a:tcPr marL="95250" marR="95250" marT="76200" marB="76200" anchor="ctr">
                    <a:solidFill>
                      <a:schemeClr val="bg1"/>
                    </a:solidFill>
                  </a:tcPr>
                </a:tc>
                <a:tc>
                  <a:txBody>
                    <a:bodyPr/>
                    <a:lstStyle/>
                    <a:p>
                      <a:pPr algn="r">
                        <a:buNone/>
                      </a:pPr>
                      <a:r>
                        <a:rPr lang="en-US">
                          <a:effectLst/>
                          <a:latin typeface="+mj-lt"/>
                        </a:rPr>
                        <a:t>-3,119</a:t>
                      </a:r>
                    </a:p>
                  </a:txBody>
                  <a:tcPr marL="95250" marR="95250" marT="76200" marB="76200" anchor="ctr">
                    <a:solidFill>
                      <a:schemeClr val="bg1"/>
                    </a:solidFill>
                  </a:tcPr>
                </a:tc>
                <a:tc>
                  <a:txBody>
                    <a:bodyPr/>
                    <a:lstStyle/>
                    <a:p>
                      <a:pPr algn="r">
                        <a:buNone/>
                      </a:pPr>
                      <a:r>
                        <a:rPr lang="en-US" dirty="0">
                          <a:effectLst/>
                          <a:latin typeface="+mj-lt"/>
                        </a:rPr>
                        <a:t>-14.1%</a:t>
                      </a:r>
                    </a:p>
                  </a:txBody>
                  <a:tcPr marL="95250" marR="95250" marT="76200" marB="76200" anchor="ctr">
                    <a:solidFill>
                      <a:schemeClr val="bg1"/>
                    </a:solidFill>
                  </a:tcPr>
                </a:tc>
                <a:extLst>
                  <a:ext uri="{0D108BD9-81ED-4DB2-BD59-A6C34878D82A}">
                    <a16:rowId xmlns:a16="http://schemas.microsoft.com/office/drawing/2014/main" val="3077430557"/>
                  </a:ext>
                </a:extLst>
              </a:tr>
              <a:tr h="589197">
                <a:tc>
                  <a:txBody>
                    <a:bodyPr/>
                    <a:lstStyle/>
                    <a:p>
                      <a:r>
                        <a:rPr lang="en-US" dirty="0">
                          <a:latin typeface="+mj-lt"/>
                        </a:rPr>
                        <a:t>McLennan</a:t>
                      </a:r>
                    </a:p>
                  </a:txBody>
                  <a:tcPr anchor="ctr"/>
                </a:tc>
                <a:tc>
                  <a:txBody>
                    <a:bodyPr/>
                    <a:lstStyle/>
                    <a:p>
                      <a:pPr algn="r">
                        <a:buNone/>
                      </a:pPr>
                      <a:r>
                        <a:rPr lang="en-US" dirty="0">
                          <a:effectLst/>
                          <a:latin typeface="+mj-lt"/>
                        </a:rPr>
                        <a:t>260,579</a:t>
                      </a:r>
                    </a:p>
                  </a:txBody>
                  <a:tcPr marL="95250" marR="95250" marT="76200" marB="76200" anchor="ctr"/>
                </a:tc>
                <a:tc>
                  <a:txBody>
                    <a:bodyPr/>
                    <a:lstStyle/>
                    <a:p>
                      <a:pPr algn="r">
                        <a:buNone/>
                      </a:pPr>
                      <a:r>
                        <a:rPr lang="en-US">
                          <a:effectLst/>
                          <a:latin typeface="+mj-lt"/>
                        </a:rPr>
                        <a:t>283,691</a:t>
                      </a:r>
                    </a:p>
                  </a:txBody>
                  <a:tcPr marL="95250" marR="95250" marT="76200" marB="76200" anchor="ctr"/>
                </a:tc>
                <a:tc>
                  <a:txBody>
                    <a:bodyPr/>
                    <a:lstStyle/>
                    <a:p>
                      <a:pPr algn="r">
                        <a:buNone/>
                      </a:pPr>
                      <a:r>
                        <a:rPr lang="en-US">
                          <a:effectLst/>
                          <a:latin typeface="+mj-lt"/>
                        </a:rPr>
                        <a:t>303,752</a:t>
                      </a:r>
                    </a:p>
                  </a:txBody>
                  <a:tcPr marL="95250" marR="95250" marT="76200" marB="76200" anchor="ctr"/>
                </a:tc>
                <a:tc>
                  <a:txBody>
                    <a:bodyPr/>
                    <a:lstStyle/>
                    <a:p>
                      <a:pPr algn="r">
                        <a:buNone/>
                      </a:pPr>
                      <a:r>
                        <a:rPr lang="en-US">
                          <a:effectLst/>
                          <a:latin typeface="+mj-lt"/>
                        </a:rPr>
                        <a:t>320,275</a:t>
                      </a:r>
                    </a:p>
                  </a:txBody>
                  <a:tcPr marL="95250" marR="95250" marT="76200" marB="76200" anchor="ctr"/>
                </a:tc>
                <a:tc>
                  <a:txBody>
                    <a:bodyPr/>
                    <a:lstStyle/>
                    <a:p>
                      <a:pPr algn="r">
                        <a:buNone/>
                      </a:pPr>
                      <a:r>
                        <a:rPr lang="en-US" dirty="0">
                          <a:effectLst/>
                          <a:latin typeface="+mj-lt"/>
                        </a:rPr>
                        <a:t>333,808</a:t>
                      </a:r>
                    </a:p>
                  </a:txBody>
                  <a:tcPr marL="95250" marR="95250" marT="76200" marB="76200" anchor="ctr"/>
                </a:tc>
                <a:tc>
                  <a:txBody>
                    <a:bodyPr/>
                    <a:lstStyle/>
                    <a:p>
                      <a:pPr algn="r">
                        <a:buNone/>
                      </a:pPr>
                      <a:r>
                        <a:rPr lang="en-US" dirty="0">
                          <a:effectLst/>
                          <a:latin typeface="+mj-lt"/>
                        </a:rPr>
                        <a:t>73,229</a:t>
                      </a:r>
                    </a:p>
                  </a:txBody>
                  <a:tcPr marL="95250" marR="95250" marT="76200" marB="76200" anchor="ctr"/>
                </a:tc>
                <a:tc>
                  <a:txBody>
                    <a:bodyPr/>
                    <a:lstStyle/>
                    <a:p>
                      <a:pPr algn="r">
                        <a:buNone/>
                      </a:pPr>
                      <a:r>
                        <a:rPr lang="en-US" dirty="0">
                          <a:effectLst/>
                          <a:latin typeface="+mj-lt"/>
                        </a:rPr>
                        <a:t>28.1%</a:t>
                      </a:r>
                    </a:p>
                  </a:txBody>
                  <a:tcPr marL="95250" marR="95250" marT="76200" marB="76200" anchor="ctr"/>
                </a:tc>
                <a:extLst>
                  <a:ext uri="{0D108BD9-81ED-4DB2-BD59-A6C34878D82A}">
                    <a16:rowId xmlns:a16="http://schemas.microsoft.com/office/drawing/2014/main" val="1430724950"/>
                  </a:ext>
                </a:extLst>
              </a:tr>
            </a:tbl>
          </a:graphicData>
        </a:graphic>
      </p:graphicFrame>
      <p:sp>
        <p:nvSpPr>
          <p:cNvPr id="8" name="Content Placeholder 3">
            <a:extLst>
              <a:ext uri="{FF2B5EF4-FFF2-40B4-BE49-F238E27FC236}">
                <a16:creationId xmlns:a16="http://schemas.microsoft.com/office/drawing/2014/main" id="{4C2C6B65-B0E8-3199-C9CB-016B6EEB4F1A}"/>
              </a:ext>
            </a:extLst>
          </p:cNvPr>
          <p:cNvSpPr txBox="1">
            <a:spLocks/>
          </p:cNvSpPr>
          <p:nvPr/>
        </p:nvSpPr>
        <p:spPr>
          <a:xfrm>
            <a:off x="179388" y="6356350"/>
            <a:ext cx="9459912" cy="365125"/>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000" kern="1200">
                <a:solidFill>
                  <a:schemeClr val="bg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100" b="1" dirty="0"/>
              <a:t>Source: </a:t>
            </a:r>
            <a:r>
              <a:rPr lang="en-US" sz="1100" dirty="0"/>
              <a:t>Texas Demographic Center, Vintage 2024 Projections</a:t>
            </a:r>
          </a:p>
        </p:txBody>
      </p:sp>
    </p:spTree>
    <p:extLst>
      <p:ext uri="{BB962C8B-B14F-4D97-AF65-F5344CB8AC3E}">
        <p14:creationId xmlns:p14="http://schemas.microsoft.com/office/powerpoint/2010/main" val="20406407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EE6E0B9-E16B-8629-401F-36CA9C7AA50D}"/>
              </a:ext>
            </a:extLst>
          </p:cNvPr>
          <p:cNvSpPr>
            <a:spLocks noGrp="1"/>
          </p:cNvSpPr>
          <p:nvPr>
            <p:ph type="title"/>
          </p:nvPr>
        </p:nvSpPr>
        <p:spPr/>
        <p:txBody>
          <a:bodyPr/>
          <a:lstStyle/>
          <a:p>
            <a:r>
              <a:rPr lang="en-US" dirty="0"/>
              <a:t>Population Projections Heart of Texas COG Counties, 2020-2060</a:t>
            </a:r>
          </a:p>
        </p:txBody>
      </p:sp>
      <p:graphicFrame>
        <p:nvGraphicFramePr>
          <p:cNvPr id="7" name="Content Placeholder 6" descr="Line chart showing population projections for Heart of Texas COG counties from 2020 to 2060. McLennan County is projected to grow the most, from about 261,000 to 335,000 residents, while Bosque, Hill, and Limestone counties show modest growth and Falls and Freestone counties remain relatively stable or decline slightly.">
            <a:extLst>
              <a:ext uri="{FF2B5EF4-FFF2-40B4-BE49-F238E27FC236}">
                <a16:creationId xmlns:a16="http://schemas.microsoft.com/office/drawing/2014/main" id="{61E2E8A8-1AA0-5950-E4DA-4A8504F30948}"/>
              </a:ext>
            </a:extLst>
          </p:cNvPr>
          <p:cNvGraphicFramePr>
            <a:graphicFrameLocks noGrp="1"/>
          </p:cNvGraphicFramePr>
          <p:nvPr>
            <p:ph idx="1"/>
            <p:extLst>
              <p:ext uri="{D42A27DB-BD31-4B8C-83A1-F6EECF244321}">
                <p14:modId xmlns:p14="http://schemas.microsoft.com/office/powerpoint/2010/main" val="136579645"/>
              </p:ext>
            </p:extLst>
          </p:nvPr>
        </p:nvGraphicFramePr>
        <p:xfrm>
          <a:off x="838200" y="1443038"/>
          <a:ext cx="10515600" cy="4351337"/>
        </p:xfrm>
        <a:graphic>
          <a:graphicData uri="http://schemas.openxmlformats.org/drawingml/2006/chart">
            <c:chart xmlns:c="http://schemas.openxmlformats.org/drawingml/2006/chart" xmlns:r="http://schemas.openxmlformats.org/officeDocument/2006/relationships" r:id="rId2"/>
          </a:graphicData>
        </a:graphic>
      </p:graphicFrame>
      <p:sp>
        <p:nvSpPr>
          <p:cNvPr id="3" name="Content Placeholder 2">
            <a:extLst>
              <a:ext uri="{FF2B5EF4-FFF2-40B4-BE49-F238E27FC236}">
                <a16:creationId xmlns:a16="http://schemas.microsoft.com/office/drawing/2014/main" id="{A9A6DBB7-A324-A6E9-67C8-C4CCD72F0E86}"/>
              </a:ext>
            </a:extLst>
          </p:cNvPr>
          <p:cNvSpPr>
            <a:spLocks noGrp="1"/>
          </p:cNvSpPr>
          <p:nvPr>
            <p:ph sz="quarter" idx="13"/>
          </p:nvPr>
        </p:nvSpPr>
        <p:spPr/>
        <p:txBody>
          <a:bodyPr/>
          <a:lstStyle/>
          <a:p>
            <a:r>
              <a:rPr lang="en-US" b="1" dirty="0"/>
              <a:t>Source: </a:t>
            </a:r>
            <a:r>
              <a:rPr lang="en-US" dirty="0"/>
              <a:t>Texas Demographic Center, Vintage 2024 Projections</a:t>
            </a:r>
          </a:p>
        </p:txBody>
      </p:sp>
    </p:spTree>
    <p:extLst>
      <p:ext uri="{BB962C8B-B14F-4D97-AF65-F5344CB8AC3E}">
        <p14:creationId xmlns:p14="http://schemas.microsoft.com/office/powerpoint/2010/main" val="8463956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7897C-8D98-A7BD-0439-CF00D5FF6096}"/>
              </a:ext>
            </a:extLst>
          </p:cNvPr>
          <p:cNvSpPr>
            <a:spLocks noGrp="1"/>
          </p:cNvSpPr>
          <p:nvPr>
            <p:ph type="title"/>
          </p:nvPr>
        </p:nvSpPr>
        <p:spPr/>
        <p:txBody>
          <a:bodyPr/>
          <a:lstStyle/>
          <a:p>
            <a:pPr algn="ctr"/>
            <a:r>
              <a:rPr lang="en-US" dirty="0"/>
              <a:t>McLennan County</a:t>
            </a:r>
            <a:br>
              <a:rPr lang="en-US" dirty="0"/>
            </a:br>
            <a:r>
              <a:rPr lang="en-US" dirty="0"/>
              <a:t>Population Pyramid</a:t>
            </a:r>
          </a:p>
        </p:txBody>
      </p:sp>
      <p:sp>
        <p:nvSpPr>
          <p:cNvPr id="3" name="Content Placeholder 2">
            <a:extLst>
              <a:ext uri="{FF2B5EF4-FFF2-40B4-BE49-F238E27FC236}">
                <a16:creationId xmlns:a16="http://schemas.microsoft.com/office/drawing/2014/main" id="{DC302E79-F0F7-868F-5C8E-512370A26D33}"/>
              </a:ext>
            </a:extLst>
          </p:cNvPr>
          <p:cNvSpPr>
            <a:spLocks noGrp="1"/>
          </p:cNvSpPr>
          <p:nvPr>
            <p:ph sz="quarter" idx="13"/>
          </p:nvPr>
        </p:nvSpPr>
        <p:spPr/>
        <p:txBody>
          <a:bodyPr/>
          <a:lstStyle/>
          <a:p>
            <a:r>
              <a:rPr lang="en-US" dirty="0"/>
              <a:t>Largest age group is between 20-24 years</a:t>
            </a:r>
          </a:p>
        </p:txBody>
      </p:sp>
      <p:sp>
        <p:nvSpPr>
          <p:cNvPr id="7" name="TextBox 6">
            <a:extLst>
              <a:ext uri="{FF2B5EF4-FFF2-40B4-BE49-F238E27FC236}">
                <a16:creationId xmlns:a16="http://schemas.microsoft.com/office/drawing/2014/main" id="{20551151-45E0-A647-8B74-97632D2AC91F}"/>
              </a:ext>
            </a:extLst>
          </p:cNvPr>
          <p:cNvSpPr txBox="1"/>
          <p:nvPr/>
        </p:nvSpPr>
        <p:spPr>
          <a:xfrm>
            <a:off x="266700" y="5835491"/>
            <a:ext cx="4702629" cy="492443"/>
          </a:xfrm>
          <a:prstGeom prst="rect">
            <a:avLst/>
          </a:prstGeom>
          <a:noFill/>
        </p:spPr>
        <p:txBody>
          <a:bodyPr wrap="square" rtlCol="0">
            <a:spAutoFit/>
          </a:bodyPr>
          <a:lstStyle/>
          <a:p>
            <a:r>
              <a:rPr lang="en-US" sz="800" b="1" kern="1200" dirty="0">
                <a:solidFill>
                  <a:schemeClr val="bg1">
                    <a:lumMod val="50000"/>
                  </a:schemeClr>
                </a:solidFill>
                <a:latin typeface="+mn-lt"/>
                <a:ea typeface="+mn-ea"/>
                <a:cs typeface="+mn-cs"/>
              </a:rPr>
              <a:t>Source</a:t>
            </a:r>
            <a:r>
              <a:rPr lang="en-US" sz="800" kern="1200" dirty="0">
                <a:solidFill>
                  <a:schemeClr val="bg1">
                    <a:lumMod val="50000"/>
                  </a:schemeClr>
                </a:solidFill>
                <a:latin typeface="+mn-lt"/>
                <a:ea typeface="+mn-ea"/>
                <a:cs typeface="+mn-cs"/>
              </a:rPr>
              <a:t>: U.S. Census Bureau, 2024 ACS 5-year Estimates</a:t>
            </a:r>
          </a:p>
          <a:p>
            <a:endParaRPr lang="en-US" dirty="0"/>
          </a:p>
        </p:txBody>
      </p:sp>
      <p:pic>
        <p:nvPicPr>
          <p:cNvPr id="9" name="Picture 8" descr="Population pyramid for McLennan County, Texas, showing the age and sex distribution of residents. The largest age groups are ages 20 to 24 and 15 to 19, while older age groups gradually decrease in size. Females outnumber males in most age groups ages 65 and older.">
            <a:extLst>
              <a:ext uri="{FF2B5EF4-FFF2-40B4-BE49-F238E27FC236}">
                <a16:creationId xmlns:a16="http://schemas.microsoft.com/office/drawing/2014/main" id="{1A3CD408-7E93-F11B-658E-71B3585A4156}"/>
              </a:ext>
            </a:extLst>
          </p:cNvPr>
          <p:cNvPicPr>
            <a:picLocks noChangeAspect="1"/>
          </p:cNvPicPr>
          <p:nvPr/>
        </p:nvPicPr>
        <p:blipFill>
          <a:blip r:embed="rId2"/>
          <a:stretch>
            <a:fillRect/>
          </a:stretch>
        </p:blipFill>
        <p:spPr>
          <a:xfrm>
            <a:off x="4780480" y="319022"/>
            <a:ext cx="6966666" cy="6353921"/>
          </a:xfrm>
          <a:prstGeom prst="rect">
            <a:avLst/>
          </a:prstGeom>
        </p:spPr>
      </p:pic>
    </p:spTree>
    <p:extLst>
      <p:ext uri="{BB962C8B-B14F-4D97-AF65-F5344CB8AC3E}">
        <p14:creationId xmlns:p14="http://schemas.microsoft.com/office/powerpoint/2010/main" val="206359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F9BC9263-E68B-BC8D-3C6F-5014284DED08}"/>
              </a:ext>
            </a:extLst>
          </p:cNvPr>
          <p:cNvSpPr>
            <a:spLocks noGrp="1"/>
          </p:cNvSpPr>
          <p:nvPr>
            <p:ph type="title" idx="4294967295"/>
          </p:nvPr>
        </p:nvSpPr>
        <p:spPr>
          <a:xfrm>
            <a:off x="838198" y="-1820542"/>
            <a:ext cx="10515600" cy="1325563"/>
          </a:xfrm>
        </p:spPr>
        <p:txBody>
          <a:bodyPr vert="horz" lIns="91440" tIns="45720" rIns="91440" bIns="45720" rtlCol="0" anchor="b">
            <a:normAutofit/>
          </a:bodyPr>
          <a:lstStyle/>
          <a:p>
            <a:r>
              <a:rPr lang="en-US"/>
              <a:t>New 2025 Estimates Show Texas Growth but at Slower Rate</a:t>
            </a:r>
          </a:p>
        </p:txBody>
      </p:sp>
      <p:pic>
        <p:nvPicPr>
          <p:cNvPr id="30" name="Picture 29" descr="Picture of woman holding hand of a child. ">
            <a:extLst>
              <a:ext uri="{FF2B5EF4-FFF2-40B4-BE49-F238E27FC236}">
                <a16:creationId xmlns:a16="http://schemas.microsoft.com/office/drawing/2014/main" id="{A29A9137-7EEB-88B2-8FC8-784C5A7D5C5D}"/>
              </a:ext>
            </a:extLst>
          </p:cNvPr>
          <p:cNvPicPr>
            <a:picLocks noChangeAspect="1"/>
          </p:cNvPicPr>
          <p:nvPr/>
        </p:nvPicPr>
        <p:blipFill>
          <a:blip r:embed="rId2">
            <a:extLst>
              <a:ext uri="{28A0092B-C50C-407E-A947-70E740481C1C}">
                <a14:useLocalDpi xmlns:a14="http://schemas.microsoft.com/office/drawing/2010/main" val="0"/>
              </a:ext>
            </a:extLst>
          </a:blip>
          <a:srcRect l="52816" r="6495"/>
          <a:stretch>
            <a:fillRect/>
          </a:stretch>
        </p:blipFill>
        <p:spPr>
          <a:xfrm>
            <a:off x="0" y="0"/>
            <a:ext cx="4187320" cy="6859697"/>
          </a:xfrm>
          <a:prstGeom prst="rect">
            <a:avLst/>
          </a:prstGeom>
        </p:spPr>
      </p:pic>
      <p:grpSp>
        <p:nvGrpSpPr>
          <p:cNvPr id="24" name="Group 23" descr="Infographic stating that Texas’s total population in 2025 is 31.7 million, reflecting growth from 2024 of a 391,000 person increase, equivalent to a 1.2 percent population increase, labeled as newly released data.">
            <a:extLst>
              <a:ext uri="{FF2B5EF4-FFF2-40B4-BE49-F238E27FC236}">
                <a16:creationId xmlns:a16="http://schemas.microsoft.com/office/drawing/2014/main" id="{2E9EA217-9AF2-003E-3A5A-B3D0F19CA6A3}"/>
              </a:ext>
            </a:extLst>
          </p:cNvPr>
          <p:cNvGrpSpPr/>
          <p:nvPr/>
        </p:nvGrpSpPr>
        <p:grpSpPr>
          <a:xfrm>
            <a:off x="5381417" y="821992"/>
            <a:ext cx="5972381" cy="3766067"/>
            <a:chOff x="3109809" y="761999"/>
            <a:chExt cx="5972381" cy="3766067"/>
          </a:xfrm>
        </p:grpSpPr>
        <p:sp>
          <p:nvSpPr>
            <p:cNvPr id="2" name="TextBox 1">
              <a:extLst>
                <a:ext uri="{FF2B5EF4-FFF2-40B4-BE49-F238E27FC236}">
                  <a16:creationId xmlns:a16="http://schemas.microsoft.com/office/drawing/2014/main" id="{D670B7C9-A630-F7CC-58F9-32D46EE26C6E}"/>
                </a:ext>
              </a:extLst>
            </p:cNvPr>
            <p:cNvSpPr txBox="1"/>
            <p:nvPr/>
          </p:nvSpPr>
          <p:spPr>
            <a:xfrm>
              <a:off x="5196953" y="974739"/>
              <a:ext cx="1832553" cy="307777"/>
            </a:xfrm>
            <a:prstGeom prst="rect">
              <a:avLst/>
            </a:prstGeom>
            <a:solidFill>
              <a:srgbClr val="011689"/>
            </a:solidFill>
          </p:spPr>
          <p:txBody>
            <a:bodyPr wrap="none" rtlCol="0" anchor="ctr">
              <a:spAutoFit/>
            </a:bodyPr>
            <a:lstStyle/>
            <a:p>
              <a:pPr algn="ctr"/>
              <a:r>
                <a:rPr lang="en-US" sz="1400">
                  <a:solidFill>
                    <a:schemeClr val="bg1"/>
                  </a:solidFill>
                </a:rPr>
                <a:t>Newly Released Data</a:t>
              </a:r>
            </a:p>
          </p:txBody>
        </p:sp>
        <p:sp>
          <p:nvSpPr>
            <p:cNvPr id="3" name="TextBox 2">
              <a:extLst>
                <a:ext uri="{FF2B5EF4-FFF2-40B4-BE49-F238E27FC236}">
                  <a16:creationId xmlns:a16="http://schemas.microsoft.com/office/drawing/2014/main" id="{61E951B3-096D-67D6-D2F3-82AF129AF0E3}"/>
                </a:ext>
              </a:extLst>
            </p:cNvPr>
            <p:cNvSpPr txBox="1"/>
            <p:nvPr/>
          </p:nvSpPr>
          <p:spPr>
            <a:xfrm>
              <a:off x="4084207" y="1441872"/>
              <a:ext cx="4073590" cy="512167"/>
            </a:xfrm>
            <a:prstGeom prst="rect">
              <a:avLst/>
            </a:prstGeom>
            <a:noFill/>
          </p:spPr>
          <p:txBody>
            <a:bodyPr wrap="square" rtlCol="0">
              <a:spAutoFit/>
            </a:bodyPr>
            <a:lstStyle/>
            <a:p>
              <a:pPr algn="ctr"/>
              <a:r>
                <a:rPr lang="en-US" sz="2000" b="1">
                  <a:latin typeface="+mj-lt"/>
                </a:rPr>
                <a:t>Texas Total Population 2025</a:t>
              </a:r>
            </a:p>
          </p:txBody>
        </p:sp>
        <p:sp>
          <p:nvSpPr>
            <p:cNvPr id="4" name="TextBox 3">
              <a:extLst>
                <a:ext uri="{FF2B5EF4-FFF2-40B4-BE49-F238E27FC236}">
                  <a16:creationId xmlns:a16="http://schemas.microsoft.com/office/drawing/2014/main" id="{50D3D9A9-4A6E-8E7B-CD76-300FE73429E0}"/>
                </a:ext>
              </a:extLst>
            </p:cNvPr>
            <p:cNvSpPr txBox="1"/>
            <p:nvPr/>
          </p:nvSpPr>
          <p:spPr>
            <a:xfrm>
              <a:off x="4099878" y="1760869"/>
              <a:ext cx="4073590" cy="1300116"/>
            </a:xfrm>
            <a:prstGeom prst="rect">
              <a:avLst/>
            </a:prstGeom>
            <a:noFill/>
          </p:spPr>
          <p:txBody>
            <a:bodyPr wrap="square" rtlCol="0">
              <a:spAutoFit/>
            </a:bodyPr>
            <a:lstStyle/>
            <a:p>
              <a:pPr algn="ctr"/>
              <a:r>
                <a:rPr lang="en-US" sz="6000" b="1" err="1">
                  <a:latin typeface="+mj-lt"/>
                </a:rPr>
                <a:t>31.7M</a:t>
              </a:r>
              <a:endParaRPr lang="en-US" sz="6000" b="1">
                <a:latin typeface="+mj-lt"/>
              </a:endParaRPr>
            </a:p>
          </p:txBody>
        </p:sp>
        <p:sp>
          <p:nvSpPr>
            <p:cNvPr id="5" name="TextBox 4">
              <a:extLst>
                <a:ext uri="{FF2B5EF4-FFF2-40B4-BE49-F238E27FC236}">
                  <a16:creationId xmlns:a16="http://schemas.microsoft.com/office/drawing/2014/main" id="{63669DD2-C305-2771-3143-9C63B25FF777}"/>
                </a:ext>
              </a:extLst>
            </p:cNvPr>
            <p:cNvSpPr txBox="1"/>
            <p:nvPr/>
          </p:nvSpPr>
          <p:spPr>
            <a:xfrm>
              <a:off x="3109809" y="3006498"/>
              <a:ext cx="2607683" cy="1063731"/>
            </a:xfrm>
            <a:prstGeom prst="rect">
              <a:avLst/>
            </a:prstGeom>
            <a:noFill/>
          </p:spPr>
          <p:txBody>
            <a:bodyPr wrap="square" rtlCol="0">
              <a:spAutoFit/>
            </a:bodyPr>
            <a:lstStyle/>
            <a:p>
              <a:pPr algn="ctr"/>
              <a:r>
                <a:rPr lang="en-US" sz="4800" b="1" err="1">
                  <a:latin typeface="+mj-lt"/>
                </a:rPr>
                <a:t>391K</a:t>
              </a:r>
              <a:endParaRPr lang="en-US" sz="4800" b="1">
                <a:latin typeface="+mj-lt"/>
              </a:endParaRPr>
            </a:p>
          </p:txBody>
        </p:sp>
        <p:sp>
          <p:nvSpPr>
            <p:cNvPr id="6" name="TextBox 5">
              <a:extLst>
                <a:ext uri="{FF2B5EF4-FFF2-40B4-BE49-F238E27FC236}">
                  <a16:creationId xmlns:a16="http://schemas.microsoft.com/office/drawing/2014/main" id="{4BF11005-1431-D042-2AFF-BEA5561BDFDE}"/>
                </a:ext>
              </a:extLst>
            </p:cNvPr>
            <p:cNvSpPr txBox="1"/>
            <p:nvPr/>
          </p:nvSpPr>
          <p:spPr>
            <a:xfrm>
              <a:off x="5896139" y="3000251"/>
              <a:ext cx="2607683" cy="1063731"/>
            </a:xfrm>
            <a:prstGeom prst="rect">
              <a:avLst/>
            </a:prstGeom>
            <a:noFill/>
          </p:spPr>
          <p:txBody>
            <a:bodyPr wrap="square" rtlCol="0">
              <a:spAutoFit/>
            </a:bodyPr>
            <a:lstStyle/>
            <a:p>
              <a:pPr algn="ctr"/>
              <a:r>
                <a:rPr lang="en-US" sz="4800" b="1">
                  <a:latin typeface="+mj-lt"/>
                </a:rPr>
                <a:t>1.2%</a:t>
              </a:r>
            </a:p>
          </p:txBody>
        </p:sp>
        <p:grpSp>
          <p:nvGrpSpPr>
            <p:cNvPr id="10" name="Group 9">
              <a:extLst>
                <a:ext uri="{FF2B5EF4-FFF2-40B4-BE49-F238E27FC236}">
                  <a16:creationId xmlns:a16="http://schemas.microsoft.com/office/drawing/2014/main" id="{0BE4ADD1-6A4E-997A-CF2C-F3165F6EC8AD}"/>
                </a:ext>
              </a:extLst>
            </p:cNvPr>
            <p:cNvGrpSpPr/>
            <p:nvPr/>
          </p:nvGrpSpPr>
          <p:grpSpPr>
            <a:xfrm>
              <a:off x="5243687" y="3184269"/>
              <a:ext cx="543110" cy="481018"/>
              <a:chOff x="5200708" y="3111500"/>
              <a:chExt cx="440238" cy="375776"/>
            </a:xfrm>
          </p:grpSpPr>
          <p:sp>
            <p:nvSpPr>
              <p:cNvPr id="7" name="Rectangle 6">
                <a:extLst>
                  <a:ext uri="{FF2B5EF4-FFF2-40B4-BE49-F238E27FC236}">
                    <a16:creationId xmlns:a16="http://schemas.microsoft.com/office/drawing/2014/main" id="{C12325EC-10D7-1CCE-BC54-7C6FFCE372DC}"/>
                  </a:ext>
                </a:extLst>
              </p:cNvPr>
              <p:cNvSpPr/>
              <p:nvPr/>
            </p:nvSpPr>
            <p:spPr>
              <a:xfrm>
                <a:off x="5265170" y="3111500"/>
                <a:ext cx="375776" cy="889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147E33E-DFE2-A886-9DDA-43D57E146509}"/>
                  </a:ext>
                </a:extLst>
              </p:cNvPr>
              <p:cNvSpPr/>
              <p:nvPr/>
            </p:nvSpPr>
            <p:spPr>
              <a:xfrm rot="5400000">
                <a:off x="5408608" y="3254938"/>
                <a:ext cx="375776" cy="889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37D9BA0-C987-C06A-662E-01ADBB5F4405}"/>
                  </a:ext>
                </a:extLst>
              </p:cNvPr>
              <p:cNvSpPr/>
              <p:nvPr/>
            </p:nvSpPr>
            <p:spPr>
              <a:xfrm rot="8130178">
                <a:off x="5200708" y="3290974"/>
                <a:ext cx="421668" cy="889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AFA64901-C367-70E2-4DC4-74E674286956}"/>
                </a:ext>
              </a:extLst>
            </p:cNvPr>
            <p:cNvGrpSpPr/>
            <p:nvPr/>
          </p:nvGrpSpPr>
          <p:grpSpPr>
            <a:xfrm>
              <a:off x="8018317" y="3184269"/>
              <a:ext cx="543110" cy="481018"/>
              <a:chOff x="5200708" y="3111500"/>
              <a:chExt cx="440238" cy="375776"/>
            </a:xfrm>
          </p:grpSpPr>
          <p:sp>
            <p:nvSpPr>
              <p:cNvPr id="12" name="Rectangle 11">
                <a:extLst>
                  <a:ext uri="{FF2B5EF4-FFF2-40B4-BE49-F238E27FC236}">
                    <a16:creationId xmlns:a16="http://schemas.microsoft.com/office/drawing/2014/main" id="{7C343B20-F958-A9F9-5EC6-2A63AAA8D82A}"/>
                  </a:ext>
                </a:extLst>
              </p:cNvPr>
              <p:cNvSpPr/>
              <p:nvPr/>
            </p:nvSpPr>
            <p:spPr>
              <a:xfrm>
                <a:off x="5265170" y="3111500"/>
                <a:ext cx="375776" cy="889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9BD59F0-63B5-C0FA-789E-E35EADCF5CB2}"/>
                  </a:ext>
                </a:extLst>
              </p:cNvPr>
              <p:cNvSpPr/>
              <p:nvPr/>
            </p:nvSpPr>
            <p:spPr>
              <a:xfrm rot="5400000">
                <a:off x="5408608" y="3254938"/>
                <a:ext cx="375776" cy="889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625D461-9E93-3A58-BBFA-9E158C5A317B}"/>
                  </a:ext>
                </a:extLst>
              </p:cNvPr>
              <p:cNvSpPr/>
              <p:nvPr/>
            </p:nvSpPr>
            <p:spPr>
              <a:xfrm rot="8130178">
                <a:off x="5200708" y="3290974"/>
                <a:ext cx="421668" cy="889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8DE82E8E-6388-8436-DD3C-ACAC9D57E231}"/>
                </a:ext>
              </a:extLst>
            </p:cNvPr>
            <p:cNvSpPr txBox="1"/>
            <p:nvPr/>
          </p:nvSpPr>
          <p:spPr>
            <a:xfrm>
              <a:off x="3857427" y="3678820"/>
              <a:ext cx="1465784" cy="334878"/>
            </a:xfrm>
            <a:prstGeom prst="rect">
              <a:avLst/>
            </a:prstGeom>
            <a:noFill/>
          </p:spPr>
          <p:txBody>
            <a:bodyPr wrap="none" rtlCol="0">
              <a:spAutoFit/>
            </a:bodyPr>
            <a:lstStyle/>
            <a:p>
              <a:r>
                <a:rPr lang="en-US" sz="1100">
                  <a:latin typeface="+mj-lt"/>
                </a:rPr>
                <a:t>Numeric increase</a:t>
              </a:r>
            </a:p>
          </p:txBody>
        </p:sp>
        <p:sp>
          <p:nvSpPr>
            <p:cNvPr id="16" name="TextBox 15">
              <a:extLst>
                <a:ext uri="{FF2B5EF4-FFF2-40B4-BE49-F238E27FC236}">
                  <a16:creationId xmlns:a16="http://schemas.microsoft.com/office/drawing/2014/main" id="{842CFF86-0826-B196-C93B-66D7E637DC77}"/>
                </a:ext>
              </a:extLst>
            </p:cNvPr>
            <p:cNvSpPr txBox="1"/>
            <p:nvPr/>
          </p:nvSpPr>
          <p:spPr>
            <a:xfrm>
              <a:off x="6743281" y="3678820"/>
              <a:ext cx="1410412" cy="334878"/>
            </a:xfrm>
            <a:prstGeom prst="rect">
              <a:avLst/>
            </a:prstGeom>
            <a:noFill/>
          </p:spPr>
          <p:txBody>
            <a:bodyPr wrap="none" rtlCol="0">
              <a:spAutoFit/>
            </a:bodyPr>
            <a:lstStyle/>
            <a:p>
              <a:r>
                <a:rPr lang="en-US" sz="1100">
                  <a:latin typeface="+mj-lt"/>
                </a:rPr>
                <a:t>Percent increase</a:t>
              </a:r>
            </a:p>
          </p:txBody>
        </p:sp>
        <p:sp>
          <p:nvSpPr>
            <p:cNvPr id="17" name="TextBox 16">
              <a:extLst>
                <a:ext uri="{FF2B5EF4-FFF2-40B4-BE49-F238E27FC236}">
                  <a16:creationId xmlns:a16="http://schemas.microsoft.com/office/drawing/2014/main" id="{42A5E5E2-8156-29E5-0739-7B1307F0A270}"/>
                </a:ext>
              </a:extLst>
            </p:cNvPr>
            <p:cNvSpPr txBox="1"/>
            <p:nvPr/>
          </p:nvSpPr>
          <p:spPr>
            <a:xfrm>
              <a:off x="4727923" y="4015899"/>
              <a:ext cx="2674087" cy="512167"/>
            </a:xfrm>
            <a:prstGeom prst="rect">
              <a:avLst/>
            </a:prstGeom>
            <a:noFill/>
          </p:spPr>
          <p:txBody>
            <a:bodyPr wrap="none" rtlCol="0">
              <a:spAutoFit/>
            </a:bodyPr>
            <a:lstStyle/>
            <a:p>
              <a:pPr algn="ctr"/>
              <a:r>
                <a:rPr lang="en-US" sz="2000" b="1">
                  <a:latin typeface="+mj-lt"/>
                </a:rPr>
                <a:t>Growth from 2024</a:t>
              </a:r>
            </a:p>
          </p:txBody>
        </p:sp>
        <p:sp>
          <p:nvSpPr>
            <p:cNvPr id="18" name="Rectangle: Rounded Corners 17">
              <a:extLst>
                <a:ext uri="{FF2B5EF4-FFF2-40B4-BE49-F238E27FC236}">
                  <a16:creationId xmlns:a16="http://schemas.microsoft.com/office/drawing/2014/main" id="{3ADD914E-06FD-9C14-2E00-A2C866E1A2A1}"/>
                </a:ext>
              </a:extLst>
            </p:cNvPr>
            <p:cNvSpPr/>
            <p:nvPr/>
          </p:nvSpPr>
          <p:spPr>
            <a:xfrm>
              <a:off x="3191152" y="761999"/>
              <a:ext cx="5891038" cy="2111373"/>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698F311-7E58-1538-1DD8-0B73A157A857}"/>
                </a:ext>
              </a:extLst>
            </p:cNvPr>
            <p:cNvSpPr/>
            <p:nvPr/>
          </p:nvSpPr>
          <p:spPr>
            <a:xfrm>
              <a:off x="3191152" y="3005445"/>
              <a:ext cx="2929851" cy="932710"/>
            </a:xfrm>
            <a:prstGeom prst="rect">
              <a:avLst/>
            </a:pr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8244D8AA-7916-778B-4D0A-AB56EE3F9320}"/>
                </a:ext>
              </a:extLst>
            </p:cNvPr>
            <p:cNvSpPr/>
            <p:nvPr/>
          </p:nvSpPr>
          <p:spPr>
            <a:xfrm>
              <a:off x="6113230" y="3005445"/>
              <a:ext cx="2929851" cy="932710"/>
            </a:xfrm>
            <a:prstGeom prst="rect">
              <a:avLst/>
            </a:pr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902A151-6C55-ACF6-C9ED-B7476EC3BBA6}"/>
                </a:ext>
              </a:extLst>
            </p:cNvPr>
            <p:cNvSpPr/>
            <p:nvPr/>
          </p:nvSpPr>
          <p:spPr>
            <a:xfrm>
              <a:off x="3191152" y="3937104"/>
              <a:ext cx="5851929" cy="512167"/>
            </a:xfrm>
            <a:prstGeom prst="rect">
              <a:avLst/>
            </a:pr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TextBox 22">
            <a:extLst>
              <a:ext uri="{FF2B5EF4-FFF2-40B4-BE49-F238E27FC236}">
                <a16:creationId xmlns:a16="http://schemas.microsoft.com/office/drawing/2014/main" id="{9A24C4E0-7B0A-E6E1-94F9-26F5B0CA0AEC}"/>
              </a:ext>
            </a:extLst>
          </p:cNvPr>
          <p:cNvSpPr txBox="1"/>
          <p:nvPr/>
        </p:nvSpPr>
        <p:spPr>
          <a:xfrm>
            <a:off x="5162941" y="5196639"/>
            <a:ext cx="6347266" cy="1077218"/>
          </a:xfrm>
          <a:prstGeom prst="rect">
            <a:avLst/>
          </a:prstGeom>
          <a:noFill/>
        </p:spPr>
        <p:txBody>
          <a:bodyPr wrap="square" rtlCol="0">
            <a:spAutoFit/>
          </a:bodyPr>
          <a:lstStyle/>
          <a:p>
            <a:pPr algn="ctr"/>
            <a:r>
              <a:rPr lang="en-US" sz="1600">
                <a:latin typeface="+mj-lt"/>
              </a:rPr>
              <a:t>New Census Bureau data shows Texas’ population reached 31.7 million in July 2025 — a 1.2% increase from 2024 to 2025, more than 2X the 0.5% national growth rate. Though growth slowed compared to recent years, TX still led the nation in numeric gains, adding over 391K residents.</a:t>
            </a:r>
          </a:p>
        </p:txBody>
      </p:sp>
    </p:spTree>
    <p:extLst>
      <p:ext uri="{BB962C8B-B14F-4D97-AF65-F5344CB8AC3E}">
        <p14:creationId xmlns:p14="http://schemas.microsoft.com/office/powerpoint/2010/main" val="20815116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1"/>
          <p:cNvSpPr txBox="1">
            <a:spLocks noGrp="1"/>
          </p:cNvSpPr>
          <p:nvPr>
            <p:ph type="title" idx="4294967295"/>
          </p:nvPr>
        </p:nvSpPr>
        <p:spPr>
          <a:xfrm>
            <a:off x="771524" y="1209675"/>
            <a:ext cx="8724900" cy="249295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chemeClr val="dk1"/>
                </a:solidFill>
                <a:effectLst/>
                <a:uLnTx/>
                <a:uFillTx/>
                <a:latin typeface="+mn-lt"/>
                <a:ea typeface="+mn-ea"/>
                <a:cs typeface="+mn-cs"/>
              </a:rPr>
              <a:t>Preparing Texas for the 2030 Census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chemeClr val="dk1"/>
              </a:solidFill>
              <a:effectLst/>
              <a:uLnTx/>
              <a:uFillTx/>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
          <p:cNvSpPr txBox="1"/>
          <p:nvPr/>
        </p:nvSpPr>
        <p:spPr>
          <a:xfrm>
            <a:off x="597180" y="1644996"/>
            <a:ext cx="9287628" cy="510905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endParaRPr sz="1800" b="0" i="0" u="none" strike="noStrike" cap="none" dirty="0">
              <a:solidFill>
                <a:srgbClr val="000000"/>
              </a:solidFill>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2800"/>
              <a:buFont typeface="Arial"/>
              <a:buChar char="•"/>
            </a:pPr>
            <a:r>
              <a:rPr lang="en-US" sz="2800" b="0" i="0" u="none" strike="noStrike" cap="none" dirty="0">
                <a:solidFill>
                  <a:srgbClr val="000000"/>
                </a:solidFill>
                <a:latin typeface="Calibri"/>
                <a:ea typeface="Calibri"/>
                <a:cs typeface="Calibri"/>
                <a:sym typeface="Calibri"/>
              </a:rPr>
              <a:t>Between 2010- 2020 Texas </a:t>
            </a:r>
            <a:r>
              <a:rPr lang="en-US" sz="2800" b="1" i="0" u="none" strike="noStrike" cap="none" dirty="0">
                <a:solidFill>
                  <a:srgbClr val="000000"/>
                </a:solidFill>
                <a:latin typeface="Calibri"/>
                <a:ea typeface="Calibri"/>
                <a:cs typeface="Calibri"/>
                <a:sym typeface="Calibri"/>
              </a:rPr>
              <a:t>ranked #1 in numeric growth </a:t>
            </a:r>
            <a:r>
              <a:rPr lang="en-US" sz="2800" b="0" i="0" u="none" strike="noStrike" cap="none" dirty="0">
                <a:solidFill>
                  <a:srgbClr val="000000"/>
                </a:solidFill>
                <a:latin typeface="Calibri"/>
                <a:ea typeface="Calibri"/>
                <a:cs typeface="Calibri"/>
                <a:sym typeface="Calibri"/>
              </a:rPr>
              <a:t>adding 3.9 million new Texans</a:t>
            </a:r>
            <a:endParaRPr dirty="0"/>
          </a:p>
          <a:p>
            <a:pPr marL="285750" marR="0" lvl="0" indent="-107950" algn="l" rtl="0">
              <a:lnSpc>
                <a:spcPct val="100000"/>
              </a:lnSpc>
              <a:spcBef>
                <a:spcPts val="0"/>
              </a:spcBef>
              <a:spcAft>
                <a:spcPts val="0"/>
              </a:spcAft>
              <a:buClr>
                <a:schemeClr val="dk1"/>
              </a:buClr>
              <a:buSzPts val="2800"/>
              <a:buFont typeface="Arial"/>
              <a:buNone/>
            </a:pPr>
            <a:endParaRPr sz="2800" b="0" i="0" u="none" strike="noStrike" cap="none" dirty="0">
              <a:solidFill>
                <a:srgbClr val="000000"/>
              </a:solidFill>
              <a:latin typeface="Calibri"/>
              <a:ea typeface="Calibri"/>
              <a:cs typeface="Calibri"/>
              <a:sym typeface="Calibri"/>
            </a:endParaRPr>
          </a:p>
          <a:p>
            <a:pPr marL="285750" marR="0" lvl="0" indent="-107950" algn="l" rtl="0">
              <a:lnSpc>
                <a:spcPct val="100000"/>
              </a:lnSpc>
              <a:spcBef>
                <a:spcPts val="0"/>
              </a:spcBef>
              <a:spcAft>
                <a:spcPts val="0"/>
              </a:spcAft>
              <a:buClr>
                <a:schemeClr val="dk1"/>
              </a:buClr>
              <a:buSzPts val="2800"/>
              <a:buFont typeface="Arial"/>
              <a:buNone/>
            </a:pPr>
            <a:endParaRPr sz="2800" b="0" i="0" u="none" strike="noStrike" cap="none" dirty="0">
              <a:solidFill>
                <a:srgbClr val="000000"/>
              </a:solidFill>
              <a:latin typeface="Calibri"/>
              <a:ea typeface="Calibri"/>
              <a:cs typeface="Calibri"/>
              <a:sym typeface="Calibri"/>
            </a:endParaRPr>
          </a:p>
          <a:p>
            <a:pPr marL="285750" marR="0" lvl="0" indent="-285750" algn="l" rtl="0">
              <a:lnSpc>
                <a:spcPct val="100000"/>
              </a:lnSpc>
              <a:spcBef>
                <a:spcPts val="0"/>
              </a:spcBef>
              <a:spcAft>
                <a:spcPts val="0"/>
              </a:spcAft>
              <a:buClr>
                <a:srgbClr val="C00000"/>
              </a:buClr>
              <a:buSzPts val="2800"/>
              <a:buFont typeface="Arial"/>
              <a:buChar char="•"/>
            </a:pPr>
            <a:r>
              <a:rPr lang="en-US" sz="2800" b="1" i="0" u="none" strike="noStrike" cap="none" dirty="0">
                <a:solidFill>
                  <a:srgbClr val="C00000"/>
                </a:solidFill>
                <a:latin typeface="Calibri"/>
                <a:ea typeface="Calibri"/>
                <a:cs typeface="Calibri"/>
                <a:sym typeface="Calibri"/>
              </a:rPr>
              <a:t>YET </a:t>
            </a:r>
            <a:r>
              <a:rPr lang="en-US" sz="2800" b="0" i="0" u="none" strike="noStrike" cap="none" dirty="0">
                <a:solidFill>
                  <a:schemeClr val="dk1"/>
                </a:solidFill>
                <a:latin typeface="Calibri"/>
                <a:ea typeface="Calibri"/>
                <a:cs typeface="Calibri"/>
                <a:sym typeface="Calibri"/>
              </a:rPr>
              <a:t>2020 Census:  Texas was one of 6 states with an </a:t>
            </a:r>
            <a:r>
              <a:rPr lang="en-US" sz="2800" b="1" i="0" u="sng" strike="noStrike" cap="none" dirty="0">
                <a:solidFill>
                  <a:schemeClr val="dk1"/>
                </a:solidFill>
                <a:latin typeface="Calibri"/>
                <a:ea typeface="Calibri"/>
                <a:cs typeface="Calibri"/>
                <a:sym typeface="Calibri"/>
              </a:rPr>
              <a:t>undercount</a:t>
            </a:r>
            <a:r>
              <a:rPr lang="en-US" sz="2800" b="0" i="0" u="none" strike="noStrike" cap="none" dirty="0">
                <a:solidFill>
                  <a:schemeClr val="dk1"/>
                </a:solidFill>
                <a:latin typeface="Calibri"/>
                <a:ea typeface="Calibri"/>
                <a:cs typeface="Calibri"/>
                <a:sym typeface="Calibri"/>
              </a:rPr>
              <a:t> (approximately 500K people)</a:t>
            </a:r>
            <a:endParaRPr dirty="0"/>
          </a:p>
          <a:p>
            <a:pPr marL="285750" marR="0" lvl="0" indent="-107950" algn="l" rtl="0">
              <a:lnSpc>
                <a:spcPct val="100000"/>
              </a:lnSpc>
              <a:spcBef>
                <a:spcPts val="0"/>
              </a:spcBef>
              <a:spcAft>
                <a:spcPts val="0"/>
              </a:spcAft>
              <a:buClr>
                <a:schemeClr val="dk1"/>
              </a:buClr>
              <a:buSzPts val="2800"/>
              <a:buFont typeface="Arial"/>
              <a:buNone/>
            </a:pPr>
            <a:endParaRPr sz="2800" b="0" i="0" u="none" strike="noStrike" cap="none" dirty="0">
              <a:solidFill>
                <a:srgbClr val="000000"/>
              </a:solidFill>
              <a:latin typeface="Calibri"/>
              <a:ea typeface="Calibri"/>
              <a:cs typeface="Calibri"/>
              <a:sym typeface="Calibri"/>
            </a:endParaRPr>
          </a:p>
          <a:p>
            <a:pPr marL="285750" marR="0" lvl="0" indent="-107950" algn="l" rtl="0">
              <a:lnSpc>
                <a:spcPct val="100000"/>
              </a:lnSpc>
              <a:spcBef>
                <a:spcPts val="0"/>
              </a:spcBef>
              <a:spcAft>
                <a:spcPts val="0"/>
              </a:spcAft>
              <a:buClr>
                <a:schemeClr val="dk1"/>
              </a:buClr>
              <a:buSzPts val="2800"/>
              <a:buFont typeface="Arial"/>
              <a:buNone/>
            </a:pPr>
            <a:endParaRPr sz="2800" b="0" i="0" u="none" strike="noStrike" cap="none" dirty="0">
              <a:solidFill>
                <a:srgbClr val="000000"/>
              </a:solidFill>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2800"/>
              <a:buFont typeface="Arial"/>
              <a:buChar char="•"/>
            </a:pPr>
            <a:r>
              <a:rPr lang="en-US" sz="2800" b="0" i="0" u="none" strike="noStrike" cap="none" dirty="0">
                <a:solidFill>
                  <a:srgbClr val="000000"/>
                </a:solidFill>
                <a:latin typeface="Calibri"/>
                <a:ea typeface="Calibri"/>
                <a:cs typeface="Calibri"/>
                <a:sym typeface="Calibri"/>
              </a:rPr>
              <a:t>Undercounting the population costs us </a:t>
            </a:r>
            <a:r>
              <a:rPr lang="en-US" sz="2800" b="1" i="0" u="none" strike="noStrike" cap="none" dirty="0">
                <a:solidFill>
                  <a:srgbClr val="000000"/>
                </a:solidFill>
                <a:latin typeface="Calibri"/>
                <a:ea typeface="Calibri"/>
                <a:cs typeface="Calibri"/>
                <a:sym typeface="Calibri"/>
              </a:rPr>
              <a:t>billions</a:t>
            </a:r>
            <a:r>
              <a:rPr lang="en-US" sz="2800" b="0" i="0" u="none" strike="noStrike" cap="none" dirty="0">
                <a:solidFill>
                  <a:srgbClr val="000000"/>
                </a:solidFill>
                <a:latin typeface="Calibri"/>
                <a:ea typeface="Calibri"/>
                <a:cs typeface="Calibri"/>
                <a:sym typeface="Calibri"/>
              </a:rPr>
              <a:t> in lost funding for infrastructure, health care, social services</a:t>
            </a:r>
            <a:endParaRPr sz="2800" b="1" i="0" u="none" strike="noStrike" cap="none" dirty="0">
              <a:solidFill>
                <a:srgbClr val="000000"/>
              </a:solidFill>
              <a:latin typeface="Calibri"/>
              <a:ea typeface="Calibri"/>
              <a:cs typeface="Calibri"/>
              <a:sym typeface="Calibri"/>
            </a:endParaRPr>
          </a:p>
          <a:p>
            <a:pPr marL="285750" marR="0" lvl="0" indent="-107950" algn="l" rtl="0">
              <a:lnSpc>
                <a:spcPct val="100000"/>
              </a:lnSpc>
              <a:spcBef>
                <a:spcPts val="0"/>
              </a:spcBef>
              <a:spcAft>
                <a:spcPts val="0"/>
              </a:spcAft>
              <a:buClr>
                <a:schemeClr val="dk1"/>
              </a:buClr>
              <a:buSzPts val="2800"/>
              <a:buFont typeface="Arial"/>
              <a:buNone/>
            </a:pPr>
            <a:endParaRPr sz="2800" b="0" i="0" u="none" strike="noStrike" cap="none" dirty="0">
              <a:solidFill>
                <a:srgbClr val="000000"/>
              </a:solidFill>
              <a:latin typeface="Calibri"/>
              <a:ea typeface="Calibri"/>
              <a:cs typeface="Calibri"/>
              <a:sym typeface="Calibri"/>
            </a:endParaRPr>
          </a:p>
        </p:txBody>
      </p:sp>
      <p:sp>
        <p:nvSpPr>
          <p:cNvPr id="2" name="Title 1">
            <a:extLst>
              <a:ext uri="{FF2B5EF4-FFF2-40B4-BE49-F238E27FC236}">
                <a16:creationId xmlns:a16="http://schemas.microsoft.com/office/drawing/2014/main" id="{F0DBCDE3-35C1-C875-D590-D4BFE7A1AF19}"/>
              </a:ext>
            </a:extLst>
          </p:cNvPr>
          <p:cNvSpPr>
            <a:spLocks noGrp="1"/>
          </p:cNvSpPr>
          <p:nvPr>
            <p:ph type="title" idx="4294967295"/>
          </p:nvPr>
        </p:nvSpPr>
        <p:spPr/>
        <p:txBody>
          <a:bodyPr/>
          <a:lstStyle/>
          <a:p>
            <a:r>
              <a:rPr lang="en-US" b="1" dirty="0"/>
              <a:t>A Look Back at 2020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3"/>
          <p:cNvSpPr txBox="1">
            <a:spLocks noGrp="1"/>
          </p:cNvSpPr>
          <p:nvPr>
            <p:ph type="title"/>
          </p:nvPr>
        </p:nvSpPr>
        <p:spPr>
          <a:xfrm>
            <a:off x="0" y="129852"/>
            <a:ext cx="12192000" cy="80497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600"/>
              <a:buFont typeface="Arial"/>
              <a:buNone/>
            </a:pPr>
            <a:r>
              <a:rPr lang="en-US" sz="3600"/>
              <a:t>Why Good Population Data Matters</a:t>
            </a:r>
            <a:endParaRPr/>
          </a:p>
        </p:txBody>
      </p:sp>
      <p:pic>
        <p:nvPicPr>
          <p:cNvPr id="170" name="Google Shape;170;p3" descr="Infographic titled “Census Matters: Census-Guided Funding in Texas” highlighting the importance of census data for federal funding. The graphic states Texas received $152.8 billion in census-guided federal spending in fiscal year 2023 and explains that 371 federal assistance programs use census data to allocate funding. It also notes that an inaccurate census count can cost a state billions of dollars in federal funds over a decade."/>
          <p:cNvPicPr preferRelativeResize="0"/>
          <p:nvPr/>
        </p:nvPicPr>
        <p:blipFill rotWithShape="1">
          <a:blip r:embed="rId3">
            <a:alphaModFix/>
          </a:blip>
          <a:srcRect/>
          <a:stretch/>
        </p:blipFill>
        <p:spPr>
          <a:xfrm>
            <a:off x="179388" y="1730868"/>
            <a:ext cx="8059737" cy="3565032"/>
          </a:xfrm>
          <a:prstGeom prst="rect">
            <a:avLst/>
          </a:prstGeom>
          <a:noFill/>
          <a:ln>
            <a:noFill/>
          </a:ln>
        </p:spPr>
      </p:pic>
      <p:sp>
        <p:nvSpPr>
          <p:cNvPr id="171" name="Google Shape;171;p3"/>
          <p:cNvSpPr txBox="1">
            <a:spLocks noGrp="1"/>
          </p:cNvSpPr>
          <p:nvPr>
            <p:ph type="body" idx="2"/>
          </p:nvPr>
        </p:nvSpPr>
        <p:spPr>
          <a:xfrm>
            <a:off x="179388" y="6356350"/>
            <a:ext cx="9459912" cy="3651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7F7F7F"/>
              </a:buClr>
              <a:buSzPts val="1100"/>
              <a:buNone/>
            </a:pPr>
            <a:r>
              <a:rPr lang="en-US"/>
              <a:t>Source:  </a:t>
            </a:r>
            <a:r>
              <a:rPr lang="en-US" u="sng">
                <a:solidFill>
                  <a:schemeClr val="hlink"/>
                </a:solidFill>
                <a:hlinkClick r:id="rId4"/>
              </a:rPr>
              <a:t>Census Matters: Why an Accurate Count is Essential to Funding Our Communities | Project On Government Oversight</a:t>
            </a:r>
            <a:endParaRPr/>
          </a:p>
        </p:txBody>
      </p:sp>
      <p:sp>
        <p:nvSpPr>
          <p:cNvPr id="172" name="Google Shape;172;p3"/>
          <p:cNvSpPr txBox="1"/>
          <p:nvPr/>
        </p:nvSpPr>
        <p:spPr>
          <a:xfrm>
            <a:off x="9010650" y="1247775"/>
            <a:ext cx="2790825" cy="42165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Texas received over </a:t>
            </a:r>
            <a:endParaRPr/>
          </a:p>
          <a:p>
            <a:pPr marL="0" marR="0" lvl="0" indent="0" algn="l" rtl="0">
              <a:spcBef>
                <a:spcPts val="0"/>
              </a:spcBef>
              <a:spcAft>
                <a:spcPts val="0"/>
              </a:spcAft>
              <a:buNone/>
            </a:pPr>
            <a:r>
              <a:rPr lang="en-US" sz="3600" b="1">
                <a:solidFill>
                  <a:srgbClr val="C00000"/>
                </a:solidFill>
                <a:latin typeface="Arial"/>
                <a:ea typeface="Arial"/>
                <a:cs typeface="Arial"/>
                <a:sym typeface="Arial"/>
              </a:rPr>
              <a:t>$152 Billion </a:t>
            </a:r>
            <a:endParaRPr/>
          </a:p>
          <a:p>
            <a:pPr marL="0" marR="0" lvl="0" indent="0" algn="l" rtl="0">
              <a:spcBef>
                <a:spcPts val="0"/>
              </a:spcBef>
              <a:spcAft>
                <a:spcPts val="0"/>
              </a:spcAft>
              <a:buNone/>
            </a:pPr>
            <a:r>
              <a:rPr lang="en-US" sz="2800">
                <a:solidFill>
                  <a:schemeClr val="dk1"/>
                </a:solidFill>
                <a:latin typeface="Arial"/>
                <a:ea typeface="Arial"/>
                <a:cs typeface="Arial"/>
                <a:sym typeface="Arial"/>
              </a:rPr>
              <a:t>in Census-guided federal assistance in 2023</a:t>
            </a:r>
            <a:endParaRPr/>
          </a:p>
          <a:p>
            <a:pPr marL="0" marR="0" lvl="0" indent="0" algn="l" rtl="0">
              <a:spcBef>
                <a:spcPts val="0"/>
              </a:spcBef>
              <a:spcAft>
                <a:spcPts val="0"/>
              </a:spcAft>
              <a:buNone/>
            </a:pPr>
            <a:endParaRPr sz="2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Project on Government Oversight report</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4"/>
          <p:cNvSpPr txBox="1">
            <a:spLocks noGrp="1"/>
          </p:cNvSpPr>
          <p:nvPr>
            <p:ph type="title"/>
          </p:nvPr>
        </p:nvSpPr>
        <p:spPr>
          <a:xfrm>
            <a:off x="0" y="165324"/>
            <a:ext cx="12192000" cy="131468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600"/>
              <a:buFont typeface="Arial"/>
              <a:buNone/>
            </a:pPr>
            <a:r>
              <a:rPr lang="en-US" sz="3600" dirty="0"/>
              <a:t>Local Update of Census Addresses (LUCA)</a:t>
            </a:r>
            <a:br>
              <a:rPr lang="en-US" sz="3600" dirty="0"/>
            </a:br>
            <a:r>
              <a:rPr lang="en-US" sz="3200" dirty="0">
                <a:solidFill>
                  <a:srgbClr val="C00000"/>
                </a:solidFill>
              </a:rPr>
              <a:t>An Important Step for Local Governments  </a:t>
            </a:r>
            <a:endParaRPr sz="3200" dirty="0">
              <a:solidFill>
                <a:srgbClr val="C00000"/>
              </a:solidFill>
            </a:endParaRPr>
          </a:p>
        </p:txBody>
      </p:sp>
      <p:sp>
        <p:nvSpPr>
          <p:cNvPr id="190" name="Google Shape;190;p4"/>
          <p:cNvSpPr txBox="1">
            <a:spLocks noGrp="1"/>
          </p:cNvSpPr>
          <p:nvPr>
            <p:ph type="body" idx="1"/>
          </p:nvPr>
        </p:nvSpPr>
        <p:spPr>
          <a:xfrm>
            <a:off x="209549" y="1409858"/>
            <a:ext cx="11515725" cy="4819492"/>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100000"/>
              </a:lnSpc>
              <a:spcBef>
                <a:spcPts val="0"/>
              </a:spcBef>
              <a:spcAft>
                <a:spcPts val="0"/>
              </a:spcAft>
              <a:buClr>
                <a:schemeClr val="dk1"/>
              </a:buClr>
              <a:buSzPct val="100000"/>
              <a:buNone/>
            </a:pPr>
            <a:endParaRPr sz="9600" b="1" dirty="0">
              <a:solidFill>
                <a:srgbClr val="C00000"/>
              </a:solidFill>
              <a:latin typeface="Calibri"/>
              <a:ea typeface="Calibri"/>
              <a:cs typeface="Calibri"/>
              <a:sym typeface="Calibri"/>
            </a:endParaRPr>
          </a:p>
          <a:p>
            <a:pPr marL="285750" lvl="0" indent="-285750" algn="l" rtl="0">
              <a:lnSpc>
                <a:spcPct val="100000"/>
              </a:lnSpc>
              <a:spcBef>
                <a:spcPts val="0"/>
              </a:spcBef>
              <a:spcAft>
                <a:spcPts val="0"/>
              </a:spcAft>
              <a:buClr>
                <a:srgbClr val="C00000"/>
              </a:buClr>
              <a:buSzPct val="100000"/>
              <a:buChar char="•"/>
            </a:pPr>
            <a:r>
              <a:rPr lang="en-US" sz="9600" b="1" dirty="0">
                <a:solidFill>
                  <a:srgbClr val="C00000"/>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LUCA</a:t>
            </a:r>
            <a:r>
              <a:rPr lang="en-US" sz="9600" b="1" dirty="0">
                <a:solidFill>
                  <a:srgbClr val="000000"/>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 </a:t>
            </a:r>
            <a:r>
              <a:rPr lang="en-US" sz="9600" dirty="0">
                <a:solidFill>
                  <a:srgbClr val="000000"/>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a:t>
            </a:r>
            <a:r>
              <a:rPr lang="en-US" sz="9600" b="1" dirty="0">
                <a:solidFill>
                  <a:srgbClr val="C00000"/>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L</a:t>
            </a:r>
            <a:r>
              <a:rPr lang="en-US" sz="9600" dirty="0">
                <a:solidFill>
                  <a:srgbClr val="000000"/>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ocal </a:t>
            </a:r>
            <a:r>
              <a:rPr lang="en-US" sz="9600" b="1" dirty="0">
                <a:solidFill>
                  <a:srgbClr val="C00000"/>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t>U</a:t>
            </a:r>
            <a:r>
              <a:rPr lang="en-US" sz="9600" dirty="0">
                <a:solidFill>
                  <a:srgbClr val="000000"/>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pdate of </a:t>
            </a:r>
            <a:r>
              <a:rPr lang="en-US" sz="9600" b="1" dirty="0">
                <a:solidFill>
                  <a:srgbClr val="C00000"/>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rPr>
              <a:t>C</a:t>
            </a:r>
            <a:r>
              <a:rPr lang="en-US" sz="9600" dirty="0">
                <a:solidFill>
                  <a:srgbClr val="000000"/>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rPr>
              <a:t>ensus </a:t>
            </a:r>
            <a:r>
              <a:rPr lang="en-US" sz="9600" b="1" dirty="0">
                <a:solidFill>
                  <a:srgbClr val="C00000"/>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1"/>
                  </a:ext>
                </a:extLst>
              </a:rPr>
              <a:t>A</a:t>
            </a:r>
            <a:r>
              <a:rPr lang="en-US" sz="9600" dirty="0">
                <a:solidFill>
                  <a:srgbClr val="000000"/>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2"/>
                  </a:ext>
                </a:extLst>
              </a:rPr>
              <a:t>ddress) is a voluntary, once-a-decade, opportunity for tribal, state, and local governments to review and update the Census Bureau’s residential address list before the decennial census.</a:t>
            </a:r>
            <a:endParaRPr dirty="0"/>
          </a:p>
          <a:p>
            <a:pPr marL="285750" lvl="0" indent="-133350" algn="l" rtl="0">
              <a:lnSpc>
                <a:spcPct val="100000"/>
              </a:lnSpc>
              <a:spcBef>
                <a:spcPts val="0"/>
              </a:spcBef>
              <a:spcAft>
                <a:spcPts val="0"/>
              </a:spcAft>
              <a:buClr>
                <a:schemeClr val="dk1"/>
              </a:buClr>
              <a:buSzPct val="100000"/>
              <a:buNone/>
            </a:pPr>
            <a:endParaRPr sz="9600" dirty="0">
              <a:solidFill>
                <a:srgbClr val="000000"/>
              </a:solidFill>
              <a:latin typeface="Calibri"/>
              <a:ea typeface="Calibri"/>
              <a:cs typeface="Calibri"/>
              <a:sym typeface="Calibri"/>
            </a:endParaRPr>
          </a:p>
          <a:p>
            <a:pPr marL="285750" lvl="0" indent="-133350" algn="l" rtl="0">
              <a:lnSpc>
                <a:spcPct val="100000"/>
              </a:lnSpc>
              <a:spcBef>
                <a:spcPts val="0"/>
              </a:spcBef>
              <a:spcAft>
                <a:spcPts val="0"/>
              </a:spcAft>
              <a:buClr>
                <a:schemeClr val="dk1"/>
              </a:buClr>
              <a:buSzPct val="100000"/>
              <a:buNone/>
            </a:pPr>
            <a:endParaRPr sz="9600" dirty="0">
              <a:solidFill>
                <a:srgbClr val="000000"/>
              </a:solidFill>
              <a:latin typeface="Calibri"/>
              <a:ea typeface="Calibri"/>
              <a:cs typeface="Calibri"/>
              <a:sym typeface="Calibri"/>
            </a:endParaRPr>
          </a:p>
          <a:p>
            <a:pPr marL="285750" lvl="0" indent="-285750" algn="l" rtl="0">
              <a:lnSpc>
                <a:spcPct val="100000"/>
              </a:lnSpc>
              <a:spcBef>
                <a:spcPts val="0"/>
              </a:spcBef>
              <a:spcAft>
                <a:spcPts val="0"/>
              </a:spcAft>
              <a:buClr>
                <a:srgbClr val="000000"/>
              </a:buClr>
              <a:buSzPct val="100000"/>
              <a:buChar char="•"/>
            </a:pPr>
            <a:r>
              <a:rPr lang="en-US" sz="9600" dirty="0">
                <a:solidFill>
                  <a:srgbClr val="000000"/>
                </a:solidFill>
                <a:latin typeface="Calibri"/>
                <a:ea typeface="Calibri"/>
                <a:cs typeface="Calibri"/>
                <a:sym typeface="Calibri"/>
              </a:rPr>
              <a:t>This residential address list is what the Census Bureau will use for its Master Address File to disseminate the 2030 Census survey.</a:t>
            </a:r>
            <a:endParaRPr dirty="0"/>
          </a:p>
          <a:p>
            <a:pPr marL="285750" lvl="0" indent="-133350" algn="l" rtl="0">
              <a:lnSpc>
                <a:spcPct val="100000"/>
              </a:lnSpc>
              <a:spcBef>
                <a:spcPts val="0"/>
              </a:spcBef>
              <a:spcAft>
                <a:spcPts val="0"/>
              </a:spcAft>
              <a:buClr>
                <a:schemeClr val="dk1"/>
              </a:buClr>
              <a:buSzPct val="100000"/>
              <a:buNone/>
            </a:pPr>
            <a:endParaRPr sz="9600" dirty="0">
              <a:solidFill>
                <a:srgbClr val="000000"/>
              </a:solidFill>
              <a:latin typeface="Calibri"/>
              <a:ea typeface="Calibri"/>
              <a:cs typeface="Calibri"/>
              <a:sym typeface="Calibri"/>
            </a:endParaRPr>
          </a:p>
          <a:p>
            <a:pPr marL="285750" lvl="0" indent="-133350" algn="l" rtl="0">
              <a:lnSpc>
                <a:spcPct val="100000"/>
              </a:lnSpc>
              <a:spcBef>
                <a:spcPts val="0"/>
              </a:spcBef>
              <a:spcAft>
                <a:spcPts val="0"/>
              </a:spcAft>
              <a:buClr>
                <a:schemeClr val="dk1"/>
              </a:buClr>
              <a:buSzPct val="100000"/>
              <a:buNone/>
            </a:pPr>
            <a:endParaRPr sz="9600" dirty="0">
              <a:solidFill>
                <a:srgbClr val="000000"/>
              </a:solidFill>
              <a:latin typeface="Calibri"/>
              <a:ea typeface="Calibri"/>
              <a:cs typeface="Calibri"/>
              <a:sym typeface="Calibri"/>
            </a:endParaRPr>
          </a:p>
          <a:p>
            <a:pPr marL="285750" lvl="0" indent="-285750" algn="l" rtl="0">
              <a:lnSpc>
                <a:spcPct val="100000"/>
              </a:lnSpc>
              <a:spcBef>
                <a:spcPts val="0"/>
              </a:spcBef>
              <a:spcAft>
                <a:spcPts val="0"/>
              </a:spcAft>
              <a:buClr>
                <a:srgbClr val="000000"/>
              </a:buClr>
              <a:buSzPct val="100000"/>
              <a:buChar char="•"/>
            </a:pPr>
            <a:r>
              <a:rPr lang="en-US" sz="9600" dirty="0">
                <a:solidFill>
                  <a:srgbClr val="000000"/>
                </a:solidFill>
                <a:latin typeface="Calibri"/>
                <a:ea typeface="Calibri"/>
                <a:cs typeface="Calibri"/>
                <a:sym typeface="Calibri"/>
              </a:rPr>
              <a:t>The LUCA operation is the </a:t>
            </a:r>
            <a:r>
              <a:rPr lang="en-US" sz="9600" u="sng" dirty="0">
                <a:solidFill>
                  <a:srgbClr val="000000"/>
                </a:solidFill>
                <a:latin typeface="Calibri"/>
                <a:ea typeface="Calibri"/>
                <a:cs typeface="Calibri"/>
                <a:sym typeface="Calibri"/>
              </a:rPr>
              <a:t>most direct method</a:t>
            </a:r>
            <a:r>
              <a:rPr lang="en-US" sz="9600" dirty="0">
                <a:solidFill>
                  <a:srgbClr val="000000"/>
                </a:solidFill>
                <a:latin typeface="Calibri"/>
                <a:ea typeface="Calibri"/>
                <a:cs typeface="Calibri"/>
                <a:sym typeface="Calibri"/>
              </a:rPr>
              <a:t> local governments can provide updated residential addresses to the Census Bureau before the 2030 Census. </a:t>
            </a:r>
            <a:endParaRPr dirty="0"/>
          </a:p>
          <a:p>
            <a:pPr marL="285750" lvl="0" indent="-133350" algn="l" rtl="0">
              <a:lnSpc>
                <a:spcPct val="100000"/>
              </a:lnSpc>
              <a:spcBef>
                <a:spcPts val="0"/>
              </a:spcBef>
              <a:spcAft>
                <a:spcPts val="0"/>
              </a:spcAft>
              <a:buClr>
                <a:schemeClr val="dk1"/>
              </a:buClr>
              <a:buSzPct val="100000"/>
              <a:buNone/>
            </a:pPr>
            <a:endParaRPr sz="9600" b="1" dirty="0">
              <a:solidFill>
                <a:srgbClr val="000000"/>
              </a:solidFill>
              <a:latin typeface="Calibri"/>
              <a:ea typeface="Calibri"/>
              <a:cs typeface="Calibri"/>
              <a:sym typeface="Calibri"/>
            </a:endParaRPr>
          </a:p>
          <a:p>
            <a:pPr marL="285750" lvl="0" indent="-133350" algn="l" rtl="0">
              <a:lnSpc>
                <a:spcPct val="100000"/>
              </a:lnSpc>
              <a:spcBef>
                <a:spcPts val="0"/>
              </a:spcBef>
              <a:spcAft>
                <a:spcPts val="0"/>
              </a:spcAft>
              <a:buClr>
                <a:schemeClr val="dk1"/>
              </a:buClr>
              <a:buSzPct val="100000"/>
              <a:buNone/>
            </a:pPr>
            <a:endParaRPr sz="9600" b="1" dirty="0">
              <a:solidFill>
                <a:srgbClr val="000000"/>
              </a:solidFill>
              <a:latin typeface="Calibri"/>
              <a:ea typeface="Calibri"/>
              <a:cs typeface="Calibri"/>
              <a:sym typeface="Calibri"/>
            </a:endParaRPr>
          </a:p>
          <a:p>
            <a:pPr marL="0" lvl="0" indent="0" algn="l" rtl="0">
              <a:lnSpc>
                <a:spcPct val="100000"/>
              </a:lnSpc>
              <a:spcBef>
                <a:spcPts val="0"/>
              </a:spcBef>
              <a:spcAft>
                <a:spcPts val="0"/>
              </a:spcAft>
              <a:buClr>
                <a:schemeClr val="dk1"/>
              </a:buClr>
              <a:buSzPct val="100000"/>
              <a:buNone/>
            </a:pPr>
            <a:endParaRPr sz="4800" dirty="0">
              <a:solidFill>
                <a:srgbClr val="000000"/>
              </a:solidFill>
              <a:latin typeface="Calibri"/>
              <a:ea typeface="Calibri"/>
              <a:cs typeface="Calibri"/>
              <a:sym typeface="Calibri"/>
            </a:endParaRPr>
          </a:p>
          <a:p>
            <a:pPr marL="285750" lvl="0" indent="-285750" algn="l" rtl="0">
              <a:lnSpc>
                <a:spcPct val="100000"/>
              </a:lnSpc>
              <a:spcBef>
                <a:spcPts val="0"/>
              </a:spcBef>
              <a:spcAft>
                <a:spcPts val="0"/>
              </a:spcAft>
              <a:buClr>
                <a:srgbClr val="000000"/>
              </a:buClr>
              <a:buSzPct val="100000"/>
              <a:buChar char="•"/>
            </a:pPr>
            <a:r>
              <a:rPr lang="en-US" sz="9600" dirty="0">
                <a:solidFill>
                  <a:srgbClr val="000000"/>
                </a:solidFill>
                <a:latin typeface="Calibri"/>
                <a:ea typeface="Calibri"/>
                <a:cs typeface="Calibri"/>
                <a:sym typeface="Calibri"/>
              </a:rPr>
              <a:t>Participation in LUCA is voluntary but </a:t>
            </a:r>
            <a:r>
              <a:rPr lang="en-US" sz="9600" u="sng" dirty="0">
                <a:solidFill>
                  <a:srgbClr val="000000"/>
                </a:solidFill>
                <a:latin typeface="Calibri"/>
                <a:ea typeface="Calibri"/>
                <a:cs typeface="Calibri"/>
                <a:sym typeface="Calibri"/>
              </a:rPr>
              <a:t>highly recommended </a:t>
            </a:r>
            <a:r>
              <a:rPr lang="en-US" sz="9600" dirty="0">
                <a:solidFill>
                  <a:srgbClr val="000000"/>
                </a:solidFill>
                <a:latin typeface="Calibri"/>
                <a:ea typeface="Calibri"/>
                <a:cs typeface="Calibri"/>
                <a:sym typeface="Calibri"/>
              </a:rPr>
              <a:t>for an accurate Census count for your community in 2030.</a:t>
            </a:r>
            <a:endParaRPr dirty="0"/>
          </a:p>
          <a:p>
            <a:pPr marL="0" lvl="0" indent="0" algn="l" rtl="0">
              <a:lnSpc>
                <a:spcPct val="90000"/>
              </a:lnSpc>
              <a:spcBef>
                <a:spcPts val="1000"/>
              </a:spcBef>
              <a:spcAft>
                <a:spcPts val="0"/>
              </a:spcAft>
              <a:buClr>
                <a:schemeClr val="dk1"/>
              </a:buClr>
              <a:buSzPct val="100000"/>
              <a:buNone/>
            </a:pPr>
            <a:endParaRPr sz="6000" dirty="0"/>
          </a:p>
          <a:p>
            <a:pPr marL="0" lvl="0" indent="0" algn="l" rtl="0">
              <a:lnSpc>
                <a:spcPct val="90000"/>
              </a:lnSpc>
              <a:spcBef>
                <a:spcPts val="1000"/>
              </a:spcBef>
              <a:spcAft>
                <a:spcPts val="0"/>
              </a:spcAft>
              <a:buClr>
                <a:schemeClr val="dk1"/>
              </a:buClr>
              <a:buSzPct val="100000"/>
              <a:buNone/>
            </a:pPr>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5"/>
          <p:cNvSpPr txBox="1">
            <a:spLocks noGrp="1"/>
          </p:cNvSpPr>
          <p:nvPr>
            <p:ph type="title"/>
          </p:nvPr>
        </p:nvSpPr>
        <p:spPr>
          <a:xfrm>
            <a:off x="0" y="165324"/>
            <a:ext cx="12192000" cy="99515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600"/>
              <a:buFont typeface="Arial"/>
              <a:buNone/>
            </a:pPr>
            <a:r>
              <a:rPr lang="en-US" sz="3600"/>
              <a:t>Who Can Participate in LUCA?  </a:t>
            </a:r>
            <a:endParaRPr/>
          </a:p>
        </p:txBody>
      </p:sp>
      <p:sp>
        <p:nvSpPr>
          <p:cNvPr id="197" name="Google Shape;197;p5"/>
          <p:cNvSpPr txBox="1">
            <a:spLocks noGrp="1"/>
          </p:cNvSpPr>
          <p:nvPr>
            <p:ph type="body" idx="1"/>
          </p:nvPr>
        </p:nvSpPr>
        <p:spPr>
          <a:xfrm>
            <a:off x="838200" y="1411472"/>
            <a:ext cx="10515600" cy="4351338"/>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100000"/>
              </a:lnSpc>
              <a:spcBef>
                <a:spcPts val="0"/>
              </a:spcBef>
              <a:spcAft>
                <a:spcPts val="0"/>
              </a:spcAft>
              <a:buClr>
                <a:srgbClr val="000000"/>
              </a:buClr>
              <a:buSzPct val="100000"/>
              <a:buNone/>
            </a:pPr>
            <a:r>
              <a:rPr lang="en-US" b="1">
                <a:solidFill>
                  <a:srgbClr val="000000"/>
                </a:solidFill>
                <a:latin typeface="Calibri"/>
                <a:ea typeface="Calibri"/>
                <a:cs typeface="Calibri"/>
                <a:sym typeface="Calibri"/>
              </a:rPr>
              <a:t>Highest Elected Officials </a:t>
            </a:r>
            <a:r>
              <a:rPr lang="en-US">
                <a:solidFill>
                  <a:srgbClr val="000000"/>
                </a:solidFill>
                <a:latin typeface="Calibri"/>
                <a:ea typeface="Calibri"/>
                <a:cs typeface="Calibri"/>
                <a:sym typeface="Calibri"/>
              </a:rPr>
              <a:t>from eligible governments include: </a:t>
            </a:r>
            <a:endParaRPr/>
          </a:p>
          <a:p>
            <a:pPr marL="0" lvl="0" indent="0" algn="l" rtl="0">
              <a:lnSpc>
                <a:spcPct val="100000"/>
              </a:lnSpc>
              <a:spcBef>
                <a:spcPts val="0"/>
              </a:spcBef>
              <a:spcAft>
                <a:spcPts val="0"/>
              </a:spcAft>
              <a:buClr>
                <a:schemeClr val="dk1"/>
              </a:buClr>
              <a:buSzPct val="100000"/>
              <a:buNone/>
            </a:pPr>
            <a:endParaRPr>
              <a:solidFill>
                <a:srgbClr val="000000"/>
              </a:solidFill>
              <a:latin typeface="Calibri"/>
              <a:ea typeface="Calibri"/>
              <a:cs typeface="Calibri"/>
              <a:sym typeface="Calibri"/>
            </a:endParaRPr>
          </a:p>
          <a:p>
            <a:pPr marL="228600" lvl="0" indent="-228600" algn="l" rtl="0">
              <a:lnSpc>
                <a:spcPct val="100000"/>
              </a:lnSpc>
              <a:spcBef>
                <a:spcPts val="0"/>
              </a:spcBef>
              <a:spcAft>
                <a:spcPts val="0"/>
              </a:spcAft>
              <a:buClr>
                <a:srgbClr val="000000"/>
              </a:buClr>
              <a:buSzPct val="100000"/>
              <a:buChar char="•"/>
            </a:pPr>
            <a:r>
              <a:rPr lang="en-US">
                <a:solidFill>
                  <a:srgbClr val="000000"/>
                </a:solidFill>
                <a:latin typeface="Calibri"/>
                <a:ea typeface="Calibri"/>
                <a:cs typeface="Calibri"/>
                <a:sym typeface="Calibri"/>
              </a:rPr>
              <a:t>States, Counties, Cities (incorporated places), Townships (minor civil divisions) </a:t>
            </a:r>
            <a:endParaRPr/>
          </a:p>
          <a:p>
            <a:pPr marL="228600" lvl="0" indent="-64135" algn="l" rtl="0">
              <a:lnSpc>
                <a:spcPct val="100000"/>
              </a:lnSpc>
              <a:spcBef>
                <a:spcPts val="0"/>
              </a:spcBef>
              <a:spcAft>
                <a:spcPts val="0"/>
              </a:spcAft>
              <a:buClr>
                <a:schemeClr val="dk1"/>
              </a:buClr>
              <a:buSzPct val="100000"/>
              <a:buNone/>
            </a:pPr>
            <a:endParaRPr>
              <a:solidFill>
                <a:srgbClr val="000000"/>
              </a:solidFill>
              <a:latin typeface="Calibri"/>
              <a:ea typeface="Calibri"/>
              <a:cs typeface="Calibri"/>
              <a:sym typeface="Calibri"/>
            </a:endParaRPr>
          </a:p>
          <a:p>
            <a:pPr marL="228600" lvl="0" indent="-228600" algn="l" rtl="0">
              <a:lnSpc>
                <a:spcPct val="100000"/>
              </a:lnSpc>
              <a:spcBef>
                <a:spcPts val="0"/>
              </a:spcBef>
              <a:spcAft>
                <a:spcPts val="0"/>
              </a:spcAft>
              <a:buClr>
                <a:srgbClr val="000000"/>
              </a:buClr>
              <a:buSzPct val="100000"/>
              <a:buChar char="•"/>
            </a:pPr>
            <a:r>
              <a:rPr lang="en-US">
                <a:solidFill>
                  <a:srgbClr val="000000"/>
                </a:solidFill>
                <a:latin typeface="Calibri"/>
                <a:ea typeface="Calibri"/>
                <a:cs typeface="Calibri"/>
                <a:sym typeface="Calibri"/>
              </a:rPr>
              <a:t>Federally recognized Tribal Nations with a reservation and/or off-reservation trust lands </a:t>
            </a:r>
            <a:endParaRPr/>
          </a:p>
          <a:p>
            <a:pPr marL="228600" lvl="0" indent="-64135" algn="l" rtl="0">
              <a:lnSpc>
                <a:spcPct val="100000"/>
              </a:lnSpc>
              <a:spcBef>
                <a:spcPts val="0"/>
              </a:spcBef>
              <a:spcAft>
                <a:spcPts val="0"/>
              </a:spcAft>
              <a:buClr>
                <a:schemeClr val="dk1"/>
              </a:buClr>
              <a:buSzPct val="100000"/>
              <a:buNone/>
            </a:pPr>
            <a:endParaRPr>
              <a:solidFill>
                <a:srgbClr val="000000"/>
              </a:solidFill>
              <a:latin typeface="Calibri"/>
              <a:ea typeface="Calibri"/>
              <a:cs typeface="Calibri"/>
              <a:sym typeface="Calibri"/>
            </a:endParaRPr>
          </a:p>
          <a:p>
            <a:pPr marL="228600" lvl="0" indent="-228600" algn="l" rtl="0">
              <a:lnSpc>
                <a:spcPct val="100000"/>
              </a:lnSpc>
              <a:spcBef>
                <a:spcPts val="0"/>
              </a:spcBef>
              <a:spcAft>
                <a:spcPts val="0"/>
              </a:spcAft>
              <a:buClr>
                <a:srgbClr val="000000"/>
              </a:buClr>
              <a:buSzPct val="100000"/>
              <a:buChar char="•"/>
            </a:pPr>
            <a:r>
              <a:rPr lang="en-US">
                <a:solidFill>
                  <a:srgbClr val="000000"/>
                </a:solidFill>
                <a:latin typeface="Calibri"/>
                <a:ea typeface="Calibri"/>
                <a:cs typeface="Calibri"/>
                <a:sym typeface="Calibri"/>
              </a:rPr>
              <a:t>Highest elected/appointed officials can designate LUCA participants for their jurisdiction. This may include direct employees, interns, contractors, or designating alternate reviewers, such as county, state data center, or regional planning agency. </a:t>
            </a:r>
            <a:endParaRPr/>
          </a:p>
          <a:p>
            <a:pPr marL="228600" lvl="0" indent="-64135" algn="l" rtl="0">
              <a:lnSpc>
                <a:spcPct val="100000"/>
              </a:lnSpc>
              <a:spcBef>
                <a:spcPts val="0"/>
              </a:spcBef>
              <a:spcAft>
                <a:spcPts val="0"/>
              </a:spcAft>
              <a:buClr>
                <a:schemeClr val="dk1"/>
              </a:buClr>
              <a:buSzPct val="100000"/>
              <a:buNone/>
            </a:pPr>
            <a:endParaRPr>
              <a:solidFill>
                <a:srgbClr val="000000"/>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4" name="Google Shape;204;p6"/>
          <p:cNvSpPr txBox="1">
            <a:spLocks noGrp="1"/>
          </p:cNvSpPr>
          <p:nvPr>
            <p:ph type="title"/>
          </p:nvPr>
        </p:nvSpPr>
        <p:spPr>
          <a:xfrm>
            <a:off x="0" y="165324"/>
            <a:ext cx="12192000" cy="99515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600"/>
              <a:buFont typeface="Arial"/>
              <a:buNone/>
            </a:pPr>
            <a:r>
              <a:rPr lang="en-US" sz="3600"/>
              <a:t>LUCA Timeline </a:t>
            </a:r>
            <a:r>
              <a:rPr lang="en-US" sz="3600">
                <a:solidFill>
                  <a:srgbClr val="C00000"/>
                </a:solidFill>
              </a:rPr>
              <a:t>2027-2028</a:t>
            </a:r>
            <a:r>
              <a:rPr lang="en-US" sz="3600"/>
              <a:t>  </a:t>
            </a:r>
            <a:endParaRPr/>
          </a:p>
        </p:txBody>
      </p:sp>
      <p:sp>
        <p:nvSpPr>
          <p:cNvPr id="205" name="Google Shape;205;p6"/>
          <p:cNvSpPr txBox="1">
            <a:spLocks noGrp="1"/>
          </p:cNvSpPr>
          <p:nvPr>
            <p:ph type="body" idx="1"/>
          </p:nvPr>
        </p:nvSpPr>
        <p:spPr>
          <a:xfrm>
            <a:off x="838200" y="1088756"/>
            <a:ext cx="10515600" cy="46804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C00000"/>
              </a:buClr>
              <a:buSzPts val="2400"/>
              <a:buNone/>
            </a:pPr>
            <a:r>
              <a:rPr lang="en-US" sz="2400" b="1" dirty="0">
                <a:solidFill>
                  <a:srgbClr val="C00000"/>
                </a:solidFill>
                <a:latin typeface="Calibri"/>
                <a:ea typeface="Calibri"/>
                <a:cs typeface="Calibri"/>
                <a:sym typeface="Calibri"/>
              </a:rPr>
              <a:t>May- August 2027</a:t>
            </a:r>
            <a:r>
              <a:rPr lang="en-US" sz="2400" b="1" dirty="0">
                <a:solidFill>
                  <a:srgbClr val="000000"/>
                </a:solidFill>
                <a:latin typeface="Calibri"/>
                <a:ea typeface="Calibri"/>
                <a:cs typeface="Calibri"/>
                <a:sym typeface="Calibri"/>
              </a:rPr>
              <a:t> (Prep Phase) </a:t>
            </a:r>
            <a:endParaRPr dirty="0"/>
          </a:p>
          <a:p>
            <a:pPr marL="0" lvl="0" indent="0" algn="l" rtl="0">
              <a:lnSpc>
                <a:spcPct val="100000"/>
              </a:lnSpc>
              <a:spcBef>
                <a:spcPts val="0"/>
              </a:spcBef>
              <a:spcAft>
                <a:spcPts val="0"/>
              </a:spcAft>
              <a:buClr>
                <a:schemeClr val="dk1"/>
              </a:buClr>
              <a:buSzPts val="2400"/>
              <a:buNone/>
            </a:pPr>
            <a:endParaRPr sz="2400" b="1" dirty="0">
              <a:solidFill>
                <a:srgbClr val="000000"/>
              </a:solidFill>
              <a:latin typeface="Calibri"/>
              <a:ea typeface="Calibri"/>
              <a:cs typeface="Calibri"/>
              <a:sym typeface="Calibri"/>
            </a:endParaRPr>
          </a:p>
          <a:p>
            <a:pPr marL="228600" lvl="0" indent="-228600" algn="l" rtl="0">
              <a:lnSpc>
                <a:spcPct val="100000"/>
              </a:lnSpc>
              <a:spcBef>
                <a:spcPts val="0"/>
              </a:spcBef>
              <a:spcAft>
                <a:spcPts val="0"/>
              </a:spcAft>
              <a:buClr>
                <a:srgbClr val="000000"/>
              </a:buClr>
              <a:buSzPts val="2400"/>
              <a:buChar char="•"/>
            </a:pPr>
            <a:r>
              <a:rPr lang="en-US" sz="2400" dirty="0">
                <a:solidFill>
                  <a:srgbClr val="000000"/>
                </a:solidFill>
                <a:latin typeface="Calibri"/>
                <a:ea typeface="Calibri"/>
                <a:cs typeface="Calibri"/>
                <a:sym typeface="Calibri"/>
              </a:rPr>
              <a:t>Highest Elected Officials will receive notification from the Census Bureau about LUCA operations in the April 2027. </a:t>
            </a:r>
            <a:endParaRPr dirty="0"/>
          </a:p>
          <a:p>
            <a:pPr marL="228600" lvl="0" indent="-228600" algn="l" rtl="0">
              <a:lnSpc>
                <a:spcPct val="100000"/>
              </a:lnSpc>
              <a:spcBef>
                <a:spcPts val="0"/>
              </a:spcBef>
              <a:spcAft>
                <a:spcPts val="0"/>
              </a:spcAft>
              <a:buClr>
                <a:srgbClr val="000000"/>
              </a:buClr>
              <a:buSzPts val="2400"/>
              <a:buChar char="•"/>
            </a:pPr>
            <a:r>
              <a:rPr lang="en-US" sz="2400" dirty="0">
                <a:solidFill>
                  <a:srgbClr val="000000"/>
                </a:solidFill>
                <a:latin typeface="Calibri"/>
                <a:ea typeface="Calibri"/>
                <a:cs typeface="Calibri"/>
                <a:sym typeface="Calibri"/>
              </a:rPr>
              <a:t>LUCA participants may access the Census Bureau’s address inventory to review the address block count list for their geographic jurisdiction. </a:t>
            </a:r>
            <a:endParaRPr dirty="0"/>
          </a:p>
          <a:p>
            <a:pPr marL="285750" lvl="0" indent="-133350" algn="l" rtl="0">
              <a:lnSpc>
                <a:spcPct val="100000"/>
              </a:lnSpc>
              <a:spcBef>
                <a:spcPts val="0"/>
              </a:spcBef>
              <a:spcAft>
                <a:spcPts val="0"/>
              </a:spcAft>
              <a:buClr>
                <a:schemeClr val="dk1"/>
              </a:buClr>
              <a:buSzPts val="2400"/>
              <a:buNone/>
            </a:pPr>
            <a:endParaRPr sz="2400" dirty="0">
              <a:solidFill>
                <a:srgbClr val="000000"/>
              </a:solidFill>
              <a:latin typeface="Calibri"/>
              <a:ea typeface="Calibri"/>
              <a:cs typeface="Calibri"/>
              <a:sym typeface="Calibri"/>
            </a:endParaRPr>
          </a:p>
          <a:p>
            <a:pPr marL="0" lvl="0" indent="0" algn="l" rtl="0">
              <a:lnSpc>
                <a:spcPct val="100000"/>
              </a:lnSpc>
              <a:spcBef>
                <a:spcPts val="0"/>
              </a:spcBef>
              <a:spcAft>
                <a:spcPts val="0"/>
              </a:spcAft>
              <a:buClr>
                <a:srgbClr val="C00000"/>
              </a:buClr>
              <a:buSzPts val="2400"/>
              <a:buNone/>
            </a:pPr>
            <a:r>
              <a:rPr lang="en-US" sz="2400" b="1" dirty="0">
                <a:solidFill>
                  <a:srgbClr val="C00000"/>
                </a:solidFill>
                <a:latin typeface="Calibri"/>
                <a:ea typeface="Calibri"/>
                <a:cs typeface="Calibri"/>
                <a:sym typeface="Calibri"/>
              </a:rPr>
              <a:t>October 2027- March 31, 2028 </a:t>
            </a:r>
            <a:r>
              <a:rPr lang="en-US" sz="2400" b="1" dirty="0">
                <a:solidFill>
                  <a:srgbClr val="000000"/>
                </a:solidFill>
                <a:latin typeface="Calibri"/>
                <a:ea typeface="Calibri"/>
                <a:cs typeface="Calibri"/>
                <a:sym typeface="Calibri"/>
              </a:rPr>
              <a:t>(Review and official submission) </a:t>
            </a:r>
            <a:endParaRPr dirty="0"/>
          </a:p>
          <a:p>
            <a:pPr marL="0" lvl="0" indent="0" algn="l" rtl="0">
              <a:lnSpc>
                <a:spcPct val="100000"/>
              </a:lnSpc>
              <a:spcBef>
                <a:spcPts val="0"/>
              </a:spcBef>
              <a:spcAft>
                <a:spcPts val="0"/>
              </a:spcAft>
              <a:buClr>
                <a:schemeClr val="dk1"/>
              </a:buClr>
              <a:buSzPts val="2400"/>
              <a:buNone/>
            </a:pPr>
            <a:endParaRPr sz="2400" b="1" dirty="0">
              <a:solidFill>
                <a:srgbClr val="000000"/>
              </a:solidFill>
              <a:latin typeface="Calibri"/>
              <a:ea typeface="Calibri"/>
              <a:cs typeface="Calibri"/>
              <a:sym typeface="Calibri"/>
            </a:endParaRPr>
          </a:p>
          <a:p>
            <a:pPr marL="228600" lvl="0" indent="-228600" algn="l" rtl="0">
              <a:lnSpc>
                <a:spcPct val="100000"/>
              </a:lnSpc>
              <a:spcBef>
                <a:spcPts val="0"/>
              </a:spcBef>
              <a:spcAft>
                <a:spcPts val="0"/>
              </a:spcAft>
              <a:buClr>
                <a:srgbClr val="000000"/>
              </a:buClr>
              <a:buSzPts val="2400"/>
              <a:buChar char="•"/>
            </a:pPr>
            <a:r>
              <a:rPr lang="en-US" sz="2400" dirty="0">
                <a:solidFill>
                  <a:srgbClr val="000000"/>
                </a:solidFill>
                <a:latin typeface="Calibri"/>
                <a:ea typeface="Calibri"/>
                <a:cs typeface="Calibri"/>
                <a:sym typeface="Calibri"/>
              </a:rPr>
              <a:t>LUCA participants officially submit their updates to the Census Bureau via a digital portal. </a:t>
            </a:r>
            <a:endParaRPr dirty="0"/>
          </a:p>
          <a:p>
            <a:pPr marL="228600" lvl="0" indent="-228600" algn="l" rtl="0">
              <a:lnSpc>
                <a:spcPct val="100000"/>
              </a:lnSpc>
              <a:spcBef>
                <a:spcPts val="0"/>
              </a:spcBef>
              <a:spcAft>
                <a:spcPts val="0"/>
              </a:spcAft>
              <a:buClr>
                <a:srgbClr val="000000"/>
              </a:buClr>
              <a:buSzPts val="2400"/>
              <a:buChar char="•"/>
            </a:pPr>
            <a:r>
              <a:rPr lang="en-US" sz="2400" dirty="0">
                <a:solidFill>
                  <a:srgbClr val="000000"/>
                </a:solidFill>
                <a:latin typeface="Calibri"/>
                <a:ea typeface="Calibri"/>
                <a:cs typeface="Calibri"/>
                <a:sym typeface="Calibri"/>
              </a:rPr>
              <a:t>March 31, 2028 (Deadline)</a:t>
            </a:r>
            <a:endParaRPr dirty="0"/>
          </a:p>
          <a:p>
            <a:pPr marL="0" lvl="0" indent="0" algn="l" rtl="0">
              <a:lnSpc>
                <a:spcPct val="100000"/>
              </a:lnSpc>
              <a:spcBef>
                <a:spcPts val="0"/>
              </a:spcBef>
              <a:spcAft>
                <a:spcPts val="0"/>
              </a:spcAft>
              <a:buClr>
                <a:srgbClr val="000000"/>
              </a:buClr>
              <a:buSzPts val="2400"/>
              <a:buNone/>
            </a:pPr>
            <a:r>
              <a:rPr lang="en-US" sz="2400" dirty="0">
                <a:solidFill>
                  <a:srgbClr val="000000"/>
                </a:solidFill>
                <a:latin typeface="Calibri"/>
                <a:ea typeface="Calibri"/>
                <a:cs typeface="Calibri"/>
                <a:sym typeface="Calibri"/>
              </a:rPr>
              <a:t> </a:t>
            </a:r>
            <a:endParaRPr sz="1100" dirty="0">
              <a:solidFill>
                <a:srgbClr val="000000"/>
              </a:solidFill>
              <a:latin typeface="Calibri"/>
              <a:ea typeface="Calibri"/>
              <a:cs typeface="Calibri"/>
              <a:sym typeface="Calibri"/>
            </a:endParaRPr>
          </a:p>
          <a:p>
            <a:pPr marL="0" lvl="0" indent="0" algn="l" rtl="0">
              <a:lnSpc>
                <a:spcPct val="100000"/>
              </a:lnSpc>
              <a:spcBef>
                <a:spcPts val="0"/>
              </a:spcBef>
              <a:spcAft>
                <a:spcPts val="0"/>
              </a:spcAft>
              <a:buClr>
                <a:srgbClr val="000000"/>
              </a:buClr>
              <a:buSzPts val="1800"/>
              <a:buNone/>
            </a:pPr>
            <a:r>
              <a:rPr lang="en-US" sz="1800" dirty="0">
                <a:solidFill>
                  <a:srgbClr val="000000"/>
                </a:solidFill>
                <a:latin typeface="Calibri"/>
                <a:ea typeface="Calibri"/>
                <a:cs typeface="Calibri"/>
                <a:sym typeface="Calibri"/>
              </a:rPr>
              <a:t>*Dates subject to change upon final notice from the Census Bureau</a:t>
            </a:r>
            <a:endParaRPr dirty="0"/>
          </a:p>
          <a:p>
            <a:pPr marL="228600" lvl="0" indent="-114300" algn="l" rtl="0">
              <a:lnSpc>
                <a:spcPct val="100000"/>
              </a:lnSpc>
              <a:spcBef>
                <a:spcPts val="0"/>
              </a:spcBef>
              <a:spcAft>
                <a:spcPts val="0"/>
              </a:spcAft>
              <a:buClr>
                <a:schemeClr val="dk1"/>
              </a:buClr>
              <a:buSzPts val="1800"/>
              <a:buNone/>
            </a:pPr>
            <a:endParaRPr sz="1800" dirty="0">
              <a:solidFill>
                <a:srgbClr val="000000"/>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2400"/>
              <a:buNone/>
            </a:pPr>
            <a:endParaRPr sz="2400" dirty="0">
              <a:solidFill>
                <a:srgbClr val="000000"/>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2400"/>
              <a:buNone/>
            </a:pPr>
            <a:endParaRPr sz="2400" dirty="0">
              <a:solidFill>
                <a:srgbClr val="000000"/>
              </a:solidFill>
              <a:latin typeface="Calibri"/>
              <a:ea typeface="Calibri"/>
              <a:cs typeface="Calibri"/>
              <a:sym typeface="Calibri"/>
            </a:endParaRPr>
          </a:p>
          <a:p>
            <a:pPr marL="0" lvl="0" indent="0" algn="l" rtl="0">
              <a:lnSpc>
                <a:spcPct val="100000"/>
              </a:lnSpc>
              <a:spcBef>
                <a:spcPts val="0"/>
              </a:spcBef>
              <a:spcAft>
                <a:spcPts val="0"/>
              </a:spcAft>
              <a:buClr>
                <a:srgbClr val="000000"/>
              </a:buClr>
              <a:buSzPts val="2400"/>
              <a:buNone/>
            </a:pPr>
            <a:r>
              <a:rPr lang="en-US" sz="2400" dirty="0">
                <a:solidFill>
                  <a:srgbClr val="000000"/>
                </a:solidFill>
                <a:latin typeface="Calibri"/>
                <a:ea typeface="Calibri"/>
                <a:cs typeface="Calibri"/>
                <a:sym typeface="Calibri"/>
              </a:rPr>
              <a:t>	</a:t>
            </a:r>
            <a:endParaRPr dirty="0"/>
          </a:p>
        </p:txBody>
      </p:sp>
      <p:sp>
        <p:nvSpPr>
          <p:cNvPr id="203" name="Google Shape;203;p6"/>
          <p:cNvSpPr txBox="1">
            <a:spLocks noGrp="1"/>
          </p:cNvSpPr>
          <p:nvPr>
            <p:ph type="body" idx="2"/>
          </p:nvPr>
        </p:nvSpPr>
        <p:spPr>
          <a:xfrm>
            <a:off x="179388" y="6356350"/>
            <a:ext cx="9459912" cy="3651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7F7F7F"/>
              </a:buClr>
              <a:buSzPts val="1100"/>
              <a:buNone/>
            </a:pPr>
            <a:r>
              <a:rPr lang="en-US" sz="1100" b="1"/>
              <a:t>Source</a:t>
            </a:r>
            <a:r>
              <a:rPr lang="en-US" sz="1100"/>
              <a:t>: U.S. Census Bureau, </a:t>
            </a:r>
            <a:r>
              <a:rPr lang="en-US" sz="1100" u="sng">
                <a:solidFill>
                  <a:schemeClr val="hlink"/>
                </a:solidFill>
                <a:hlinkClick r:id="rId3"/>
              </a:rPr>
              <a:t>Local Update of Census Addresses (LUCA) Operation</a:t>
            </a:r>
            <a:endParaRPr sz="11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7"/>
          <p:cNvSpPr txBox="1">
            <a:spLocks noGrp="1"/>
          </p:cNvSpPr>
          <p:nvPr>
            <p:ph type="title"/>
          </p:nvPr>
        </p:nvSpPr>
        <p:spPr>
          <a:xfrm>
            <a:off x="0" y="165324"/>
            <a:ext cx="12192000" cy="99515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600"/>
              <a:buFont typeface="Arial"/>
              <a:buNone/>
            </a:pPr>
            <a:r>
              <a:rPr lang="en-US" sz="3600" dirty="0"/>
              <a:t>What Local Governments Can Do Now</a:t>
            </a:r>
            <a:endParaRPr dirty="0"/>
          </a:p>
        </p:txBody>
      </p:sp>
      <p:sp>
        <p:nvSpPr>
          <p:cNvPr id="212" name="Google Shape;212;p7"/>
          <p:cNvSpPr txBox="1">
            <a:spLocks noGrp="1"/>
          </p:cNvSpPr>
          <p:nvPr>
            <p:ph type="body" idx="1"/>
          </p:nvPr>
        </p:nvSpPr>
        <p:spPr>
          <a:xfrm>
            <a:off x="419100" y="1234537"/>
            <a:ext cx="11353800" cy="4928137"/>
          </a:xfrm>
          <a:prstGeom prst="rect">
            <a:avLst/>
          </a:prstGeom>
          <a:noFill/>
          <a:ln>
            <a:noFill/>
          </a:ln>
        </p:spPr>
        <p:txBody>
          <a:bodyPr spcFirstLastPara="1" wrap="square" lIns="91425" tIns="45700" rIns="91425" bIns="45700" anchor="t" anchorCtr="0">
            <a:normAutofit lnSpcReduction="10000"/>
          </a:bodyPr>
          <a:lstStyle/>
          <a:p>
            <a:pPr marL="457200" lvl="0" indent="-457200" algn="l" rtl="0">
              <a:lnSpc>
                <a:spcPct val="100000"/>
              </a:lnSpc>
              <a:spcBef>
                <a:spcPts val="0"/>
              </a:spcBef>
              <a:spcAft>
                <a:spcPts val="0"/>
              </a:spcAft>
              <a:buClr>
                <a:srgbClr val="000000"/>
              </a:buClr>
              <a:buSzPts val="2400"/>
              <a:buFont typeface="+mj-lt"/>
              <a:buAutoNum type="arabicPeriod"/>
            </a:pPr>
            <a:r>
              <a:rPr lang="en-US" sz="2400" dirty="0">
                <a:solidFill>
                  <a:srgbClr val="000000"/>
                </a:solidFill>
                <a:latin typeface="Calibri"/>
                <a:ea typeface="Calibri"/>
                <a:cs typeface="Calibri"/>
                <a:sym typeface="Calibri"/>
              </a:rPr>
              <a:t>Visit the Census Bureau’s </a:t>
            </a:r>
            <a:r>
              <a:rPr lang="en-US" sz="2400" u="sng" dirty="0">
                <a:solidFill>
                  <a:srgbClr val="00000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2030 LUCA website </a:t>
            </a:r>
            <a:r>
              <a:rPr lang="en-US" sz="2400" dirty="0">
                <a:solidFill>
                  <a:srgbClr val="000000"/>
                </a:solidFill>
                <a:latin typeface="Calibri"/>
                <a:ea typeface="Calibri"/>
                <a:cs typeface="Calibri"/>
                <a:sym typeface="Calibri"/>
              </a:rPr>
              <a:t>to learn more about the operation and helpful resources.</a:t>
            </a:r>
            <a:endParaRPr dirty="0"/>
          </a:p>
          <a:p>
            <a:pPr marL="609600" lvl="0" indent="-457200" algn="l" rtl="0">
              <a:lnSpc>
                <a:spcPct val="100000"/>
              </a:lnSpc>
              <a:spcBef>
                <a:spcPts val="0"/>
              </a:spcBef>
              <a:spcAft>
                <a:spcPts val="0"/>
              </a:spcAft>
              <a:buClr>
                <a:schemeClr val="dk1"/>
              </a:buClr>
              <a:buSzPts val="2400"/>
              <a:buFont typeface="+mj-lt"/>
              <a:buAutoNum type="arabicPeriod"/>
            </a:pPr>
            <a:endParaRPr sz="2400" dirty="0">
              <a:solidFill>
                <a:srgbClr val="000000"/>
              </a:solidFill>
              <a:latin typeface="Calibri"/>
              <a:ea typeface="Calibri"/>
              <a:cs typeface="Calibri"/>
              <a:sym typeface="Calibri"/>
            </a:endParaRPr>
          </a:p>
          <a:p>
            <a:pPr marL="609600" lvl="0" indent="-457200" algn="l" rtl="0">
              <a:lnSpc>
                <a:spcPct val="100000"/>
              </a:lnSpc>
              <a:spcBef>
                <a:spcPts val="0"/>
              </a:spcBef>
              <a:spcAft>
                <a:spcPts val="0"/>
              </a:spcAft>
              <a:buClr>
                <a:schemeClr val="dk1"/>
              </a:buClr>
              <a:buSzPts val="2400"/>
              <a:buFont typeface="+mj-lt"/>
              <a:buAutoNum type="arabicPeriod"/>
            </a:pPr>
            <a:endParaRPr sz="2400" dirty="0">
              <a:solidFill>
                <a:srgbClr val="000000"/>
              </a:solidFill>
              <a:latin typeface="Calibri"/>
              <a:ea typeface="Calibri"/>
              <a:cs typeface="Calibri"/>
              <a:sym typeface="Calibri"/>
            </a:endParaRPr>
          </a:p>
          <a:p>
            <a:pPr marL="457200" lvl="0" indent="-457200" algn="l" rtl="0">
              <a:lnSpc>
                <a:spcPct val="100000"/>
              </a:lnSpc>
              <a:spcBef>
                <a:spcPts val="0"/>
              </a:spcBef>
              <a:spcAft>
                <a:spcPts val="0"/>
              </a:spcAft>
              <a:buClr>
                <a:srgbClr val="000000"/>
              </a:buClr>
              <a:buSzPts val="2400"/>
              <a:buFont typeface="+mj-lt"/>
              <a:buAutoNum type="arabicPeriod"/>
            </a:pPr>
            <a:r>
              <a:rPr lang="en-US" sz="2400" dirty="0">
                <a:solidFill>
                  <a:srgbClr val="000000"/>
                </a:solidFill>
                <a:latin typeface="Calibri"/>
                <a:ea typeface="Calibri"/>
                <a:cs typeface="Calibri"/>
                <a:sym typeface="Calibri"/>
              </a:rPr>
              <a:t>Obtain data on residential addresses (E-911 addresses, residential addresses from local government sources, commercial contractors, etc.)</a:t>
            </a:r>
            <a:endParaRPr dirty="0"/>
          </a:p>
          <a:p>
            <a:pPr marL="609600" lvl="0" indent="-457200" algn="l" rtl="0">
              <a:lnSpc>
                <a:spcPct val="100000"/>
              </a:lnSpc>
              <a:spcBef>
                <a:spcPts val="0"/>
              </a:spcBef>
              <a:spcAft>
                <a:spcPts val="0"/>
              </a:spcAft>
              <a:buClr>
                <a:schemeClr val="dk1"/>
              </a:buClr>
              <a:buSzPts val="2400"/>
              <a:buFont typeface="+mj-lt"/>
              <a:buAutoNum type="arabicPeriod"/>
            </a:pPr>
            <a:endParaRPr sz="2400" dirty="0">
              <a:solidFill>
                <a:srgbClr val="000000"/>
              </a:solidFill>
              <a:latin typeface="Calibri"/>
              <a:ea typeface="Calibri"/>
              <a:cs typeface="Calibri"/>
              <a:sym typeface="Calibri"/>
            </a:endParaRPr>
          </a:p>
          <a:p>
            <a:pPr marL="457200" lvl="0" indent="-457200" algn="l" rtl="0">
              <a:lnSpc>
                <a:spcPct val="100000"/>
              </a:lnSpc>
              <a:spcBef>
                <a:spcPts val="0"/>
              </a:spcBef>
              <a:spcAft>
                <a:spcPts val="0"/>
              </a:spcAft>
              <a:buClr>
                <a:srgbClr val="000000"/>
              </a:buClr>
              <a:buSzPts val="2400"/>
              <a:buFont typeface="+mj-lt"/>
              <a:buAutoNum type="arabicPeriod"/>
            </a:pPr>
            <a:r>
              <a:rPr lang="en-US" sz="2400" dirty="0">
                <a:solidFill>
                  <a:srgbClr val="000000"/>
                </a:solidFill>
                <a:latin typeface="Calibri"/>
                <a:ea typeface="Calibri"/>
                <a:cs typeface="Calibri"/>
                <a:sym typeface="Calibri"/>
              </a:rPr>
              <a:t>Identify staff members or contractors who have technical skills to utilize the Census Bureau’s </a:t>
            </a:r>
            <a:r>
              <a:rPr lang="en-US" sz="2400" u="sng" dirty="0">
                <a:solidFill>
                  <a:srgbClr val="00000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Address Count Listing </a:t>
            </a:r>
            <a:r>
              <a:rPr lang="en-US" sz="2400" dirty="0">
                <a:solidFill>
                  <a:srgbClr val="000000"/>
                </a:solidFill>
                <a:latin typeface="Calibri"/>
                <a:ea typeface="Calibri"/>
                <a:cs typeface="Calibri"/>
                <a:sym typeface="Calibri"/>
              </a:rPr>
              <a:t>to review housing count units and compare with your own data.</a:t>
            </a:r>
            <a:endParaRPr dirty="0"/>
          </a:p>
          <a:p>
            <a:pPr marL="609600" lvl="0" indent="-457200" algn="l" rtl="0">
              <a:lnSpc>
                <a:spcPct val="100000"/>
              </a:lnSpc>
              <a:spcBef>
                <a:spcPts val="0"/>
              </a:spcBef>
              <a:spcAft>
                <a:spcPts val="0"/>
              </a:spcAft>
              <a:buClr>
                <a:schemeClr val="dk1"/>
              </a:buClr>
              <a:buSzPts val="2400"/>
              <a:buFont typeface="+mj-lt"/>
              <a:buAutoNum type="arabicPeriod"/>
            </a:pPr>
            <a:endParaRPr sz="2400" dirty="0">
              <a:solidFill>
                <a:srgbClr val="000000"/>
              </a:solidFill>
              <a:latin typeface="Calibri"/>
              <a:ea typeface="Calibri"/>
              <a:cs typeface="Calibri"/>
              <a:sym typeface="Calibri"/>
            </a:endParaRPr>
          </a:p>
          <a:p>
            <a:pPr marL="609600" lvl="0" indent="-457200" algn="l" rtl="0">
              <a:lnSpc>
                <a:spcPct val="100000"/>
              </a:lnSpc>
              <a:spcBef>
                <a:spcPts val="0"/>
              </a:spcBef>
              <a:spcAft>
                <a:spcPts val="0"/>
              </a:spcAft>
              <a:buClr>
                <a:schemeClr val="dk1"/>
              </a:buClr>
              <a:buSzPts val="2400"/>
              <a:buFont typeface="+mj-lt"/>
              <a:buAutoNum type="arabicPeriod"/>
            </a:pPr>
            <a:endParaRPr sz="2400" dirty="0">
              <a:solidFill>
                <a:srgbClr val="000000"/>
              </a:solidFill>
              <a:latin typeface="Calibri"/>
              <a:ea typeface="Calibri"/>
              <a:cs typeface="Calibri"/>
              <a:sym typeface="Calibri"/>
            </a:endParaRPr>
          </a:p>
          <a:p>
            <a:pPr marL="457200" lvl="0" indent="-457200" algn="l" rtl="0">
              <a:lnSpc>
                <a:spcPct val="100000"/>
              </a:lnSpc>
              <a:spcBef>
                <a:spcPts val="0"/>
              </a:spcBef>
              <a:spcAft>
                <a:spcPts val="0"/>
              </a:spcAft>
              <a:buClr>
                <a:srgbClr val="000000"/>
              </a:buClr>
              <a:buSzPts val="2400"/>
              <a:buFont typeface="+mj-lt"/>
              <a:buAutoNum type="arabicPeriod"/>
            </a:pPr>
            <a:r>
              <a:rPr lang="en-US" sz="2400" dirty="0">
                <a:solidFill>
                  <a:srgbClr val="000000"/>
                </a:solidFill>
                <a:latin typeface="Calibri"/>
                <a:ea typeface="Calibri"/>
                <a:cs typeface="Calibri"/>
                <a:sym typeface="Calibri"/>
              </a:rPr>
              <a:t>If needed, plan for budget allocation to ensure participation in 2027 (staff or consultants). </a:t>
            </a:r>
            <a:endParaRPr dirty="0"/>
          </a:p>
          <a:p>
            <a:pPr marL="457200" lvl="0" indent="-330200" algn="l" rtl="0">
              <a:lnSpc>
                <a:spcPct val="100000"/>
              </a:lnSpc>
              <a:spcBef>
                <a:spcPts val="0"/>
              </a:spcBef>
              <a:spcAft>
                <a:spcPts val="0"/>
              </a:spcAft>
              <a:buClr>
                <a:schemeClr val="dk1"/>
              </a:buClr>
              <a:buSzPts val="2000"/>
              <a:buFont typeface="Arial"/>
              <a:buNone/>
            </a:pPr>
            <a:endParaRPr sz="2000" dirty="0">
              <a:solidFill>
                <a:srgbClr val="000000"/>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2000"/>
              <a:buNone/>
            </a:pPr>
            <a:endParaRPr sz="2000" dirty="0">
              <a:solidFill>
                <a:srgbClr val="000000"/>
              </a:solidFill>
              <a:latin typeface="Calibri"/>
              <a:ea typeface="Calibri"/>
              <a:cs typeface="Calibri"/>
              <a:sym typeface="Calibri"/>
            </a:endParaRPr>
          </a:p>
          <a:p>
            <a:pPr marL="457200" lvl="0" indent="-330200" algn="l" rtl="0">
              <a:lnSpc>
                <a:spcPct val="100000"/>
              </a:lnSpc>
              <a:spcBef>
                <a:spcPts val="0"/>
              </a:spcBef>
              <a:spcAft>
                <a:spcPts val="0"/>
              </a:spcAft>
              <a:buClr>
                <a:schemeClr val="dk1"/>
              </a:buClr>
              <a:buSzPts val="2000"/>
              <a:buFont typeface="Arial"/>
              <a:buNone/>
            </a:pPr>
            <a:endParaRPr sz="2000" dirty="0">
              <a:solidFill>
                <a:srgbClr val="000000"/>
              </a:solidFill>
              <a:latin typeface="Calibri"/>
              <a:ea typeface="Calibri"/>
              <a:cs typeface="Calibri"/>
              <a:sym typeface="Calibri"/>
            </a:endParaRPr>
          </a:p>
          <a:p>
            <a:pPr marL="457200" lvl="0" indent="-279400" algn="l" rtl="0">
              <a:lnSpc>
                <a:spcPct val="100000"/>
              </a:lnSpc>
              <a:spcBef>
                <a:spcPts val="0"/>
              </a:spcBef>
              <a:spcAft>
                <a:spcPts val="0"/>
              </a:spcAft>
              <a:buClr>
                <a:schemeClr val="dk1"/>
              </a:buClr>
              <a:buSzPts val="2800"/>
              <a:buNone/>
            </a:pPr>
            <a:endParaRPr dirty="0"/>
          </a:p>
          <a:p>
            <a:pPr marL="228600" lvl="0" indent="-50800" algn="l" rtl="0">
              <a:lnSpc>
                <a:spcPct val="90000"/>
              </a:lnSpc>
              <a:spcBef>
                <a:spcPts val="1000"/>
              </a:spcBef>
              <a:spcAft>
                <a:spcPts val="0"/>
              </a:spcAft>
              <a:buClr>
                <a:schemeClr val="dk1"/>
              </a:buClr>
              <a:buSzPts val="2800"/>
              <a:buNone/>
            </a:pPr>
            <a:endParaRP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C2107-7FB2-4ACE-BC7E-6206A4F75D01}"/>
              </a:ext>
            </a:extLst>
          </p:cNvPr>
          <p:cNvSpPr>
            <a:spLocks noGrp="1"/>
          </p:cNvSpPr>
          <p:nvPr>
            <p:ph type="ctrTitle"/>
          </p:nvPr>
        </p:nvSpPr>
        <p:spPr>
          <a:xfrm>
            <a:off x="382902" y="2755900"/>
            <a:ext cx="9688198" cy="2025308"/>
          </a:xfrm>
        </p:spPr>
        <p:txBody>
          <a:bodyPr>
            <a:normAutofit/>
          </a:bodyPr>
          <a:lstStyle/>
          <a:p>
            <a:pPr marL="0" indent="0"/>
            <a:r>
              <a:rPr lang="en-US" sz="5400" b="1" dirty="0"/>
              <a:t>A Look into the Future</a:t>
            </a:r>
            <a:br>
              <a:rPr lang="en-US" sz="5400" b="1"/>
            </a:br>
            <a:r>
              <a:rPr lang="en-US" sz="5400" b="1"/>
              <a:t>of Texas</a:t>
            </a:r>
            <a:endParaRPr lang="en-US" sz="5400" dirty="0"/>
          </a:p>
        </p:txBody>
      </p:sp>
      <p:sp>
        <p:nvSpPr>
          <p:cNvPr id="3" name="Subtitle 2">
            <a:extLst>
              <a:ext uri="{FF2B5EF4-FFF2-40B4-BE49-F238E27FC236}">
                <a16:creationId xmlns:a16="http://schemas.microsoft.com/office/drawing/2014/main" id="{C6B49210-A553-4EE0-93B0-C80E824A2FC2}"/>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5026695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85EFD-001A-92BD-305E-2CFB68211662}"/>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69E18B79-653B-9E88-1BAA-FB63F6D06F23}"/>
              </a:ext>
            </a:extLst>
          </p:cNvPr>
          <p:cNvSpPr txBox="1">
            <a:spLocks noGrp="1"/>
          </p:cNvSpPr>
          <p:nvPr>
            <p:ph type="title" idx="4294967295"/>
          </p:nvPr>
        </p:nvSpPr>
        <p:spPr>
          <a:xfrm>
            <a:off x="387660" y="306087"/>
            <a:ext cx="4369392" cy="18275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Trade Gothic Next Heavy" panose="020B0903040303020004" pitchFamily="34" charset="0"/>
                <a:ea typeface="+mj-ea"/>
                <a:cs typeface="Arial"/>
              </a:rPr>
              <a:t>Texas is expected to keep growing significantly.</a:t>
            </a:r>
            <a:endParaRPr kumimoji="0" lang="en-US" sz="4000" b="1" i="0" u="none" strike="noStrike" kern="1200" cap="none" spc="0" normalizeH="0" baseline="0" noProof="0" dirty="0">
              <a:ln>
                <a:noFill/>
              </a:ln>
              <a:solidFill>
                <a:schemeClr val="tx1"/>
              </a:solidFill>
              <a:effectLst/>
              <a:uLnTx/>
              <a:uFillTx/>
              <a:latin typeface="Trade Gothic Next Heavy" panose="020B0903040303020004" pitchFamily="34" charset="0"/>
              <a:ea typeface="+mj-ea"/>
              <a:cs typeface="Arial" panose="020B0604020202020204" pitchFamily="34" charset="0"/>
            </a:endParaRPr>
          </a:p>
        </p:txBody>
      </p:sp>
      <p:sp>
        <p:nvSpPr>
          <p:cNvPr id="6" name="Text Placeholder 3">
            <a:extLst>
              <a:ext uri="{FF2B5EF4-FFF2-40B4-BE49-F238E27FC236}">
                <a16:creationId xmlns:a16="http://schemas.microsoft.com/office/drawing/2014/main" id="{89C92261-2A61-687D-FE00-C033A3BB36C9}"/>
              </a:ext>
            </a:extLst>
          </p:cNvPr>
          <p:cNvSpPr txBox="1">
            <a:spLocks/>
          </p:cNvSpPr>
          <p:nvPr/>
        </p:nvSpPr>
        <p:spPr>
          <a:xfrm>
            <a:off x="387662" y="4465866"/>
            <a:ext cx="4450497" cy="8137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6000" b="1">
                <a:solidFill>
                  <a:srgbClr val="0070C0"/>
                </a:solidFill>
                <a:latin typeface="Trade Gothic Next Heavy" panose="020B0903040303020004" pitchFamily="34" charset="0"/>
              </a:rPr>
              <a:t>42.6 million</a:t>
            </a:r>
            <a:endParaRPr lang="en-US" sz="6000">
              <a:solidFill>
                <a:schemeClr val="accent1"/>
              </a:solidFill>
              <a:latin typeface="Trade Gothic Next Heavy" panose="020B0903040303020004" pitchFamily="34" charset="0"/>
              <a:cs typeface="Aktiv Grotesk Ex XBold" panose="020B0904020203020204" pitchFamily="34" charset="0"/>
            </a:endParaRPr>
          </a:p>
        </p:txBody>
      </p:sp>
      <p:sp>
        <p:nvSpPr>
          <p:cNvPr id="7" name="Text Placeholder 3">
            <a:extLst>
              <a:ext uri="{FF2B5EF4-FFF2-40B4-BE49-F238E27FC236}">
                <a16:creationId xmlns:a16="http://schemas.microsoft.com/office/drawing/2014/main" id="{9CBE4E62-FD15-A774-D3D4-708F1DDE2988}"/>
              </a:ext>
            </a:extLst>
          </p:cNvPr>
          <p:cNvSpPr txBox="1">
            <a:spLocks/>
          </p:cNvSpPr>
          <p:nvPr/>
        </p:nvSpPr>
        <p:spPr>
          <a:xfrm>
            <a:off x="428212" y="5234809"/>
            <a:ext cx="4369395" cy="4927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a:latin typeface="Aptos" panose="020B0004020202020204" pitchFamily="34" charset="0"/>
              </a:rPr>
              <a:t>in 2060.</a:t>
            </a:r>
            <a:endParaRPr lang="en-US"/>
          </a:p>
        </p:txBody>
      </p:sp>
      <p:sp>
        <p:nvSpPr>
          <p:cNvPr id="10" name="Text Placeholder 3">
            <a:extLst>
              <a:ext uri="{FF2B5EF4-FFF2-40B4-BE49-F238E27FC236}">
                <a16:creationId xmlns:a16="http://schemas.microsoft.com/office/drawing/2014/main" id="{D774C2A6-D3DA-9C2C-8383-1E0FD2365E34}"/>
              </a:ext>
            </a:extLst>
          </p:cNvPr>
          <p:cNvSpPr txBox="1">
            <a:spLocks/>
          </p:cNvSpPr>
          <p:nvPr/>
        </p:nvSpPr>
        <p:spPr>
          <a:xfrm>
            <a:off x="387660" y="5727527"/>
            <a:ext cx="4369395" cy="4424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2000">
                <a:latin typeface="Aptos" panose="020B0004020202020204" pitchFamily="34" charset="0"/>
              </a:rPr>
              <a:t>(Mid-migration Scenario)</a:t>
            </a:r>
            <a:endParaRPr lang="en-US">
              <a:latin typeface="Aptos" panose="020B0004020202020204" pitchFamily="34" charset="0"/>
            </a:endParaRPr>
          </a:p>
        </p:txBody>
      </p:sp>
      <p:sp>
        <p:nvSpPr>
          <p:cNvPr id="5" name="TextBox 4">
            <a:extLst>
              <a:ext uri="{FF2B5EF4-FFF2-40B4-BE49-F238E27FC236}">
                <a16:creationId xmlns:a16="http://schemas.microsoft.com/office/drawing/2014/main" id="{937768E1-A157-AFD2-B57E-579BA823263A}"/>
              </a:ext>
            </a:extLst>
          </p:cNvPr>
          <p:cNvSpPr txBox="1"/>
          <p:nvPr/>
        </p:nvSpPr>
        <p:spPr>
          <a:xfrm>
            <a:off x="4838159" y="201103"/>
            <a:ext cx="7114575" cy="338554"/>
          </a:xfrm>
          <a:prstGeom prst="rect">
            <a:avLst/>
          </a:prstGeom>
          <a:noFill/>
        </p:spPr>
        <p:txBody>
          <a:bodyPr wrap="square" rtlCol="0">
            <a:spAutoFit/>
          </a:bodyPr>
          <a:lstStyle/>
          <a:p>
            <a:r>
              <a:rPr lang="en-US" sz="1600"/>
              <a:t>Projected Population Growth in Texas with Various Migration Scenarios</a:t>
            </a:r>
          </a:p>
        </p:txBody>
      </p:sp>
      <p:graphicFrame>
        <p:nvGraphicFramePr>
          <p:cNvPr id="2" name="Content Placeholder 6" descr="Line chart showing Texas population projections from 2020 to 2060 under different migration scenarios. By 2060, the population is projected to reach 46.2 million under high migration, 42.6 million under mid migration, and 40.3 million under low migration, compared with 44.4 million under the previous migration-based projection.">
            <a:extLst>
              <a:ext uri="{FF2B5EF4-FFF2-40B4-BE49-F238E27FC236}">
                <a16:creationId xmlns:a16="http://schemas.microsoft.com/office/drawing/2014/main" id="{39488611-B776-A2E3-99EC-C4E49D07BF96}"/>
              </a:ext>
            </a:extLst>
          </p:cNvPr>
          <p:cNvGraphicFramePr>
            <a:graphicFrameLocks/>
          </p:cNvGraphicFramePr>
          <p:nvPr>
            <p:extLst>
              <p:ext uri="{D42A27DB-BD31-4B8C-83A1-F6EECF244321}">
                <p14:modId xmlns:p14="http://schemas.microsoft.com/office/powerpoint/2010/main" val="1451496270"/>
              </p:ext>
            </p:extLst>
          </p:nvPr>
        </p:nvGraphicFramePr>
        <p:xfrm>
          <a:off x="4941794" y="672353"/>
          <a:ext cx="7114576" cy="5573806"/>
        </p:xfrm>
        <a:graphic>
          <a:graphicData uri="http://schemas.openxmlformats.org/drawingml/2006/chart">
            <c:chart xmlns:c="http://schemas.openxmlformats.org/drawingml/2006/chart" xmlns:r="http://schemas.openxmlformats.org/officeDocument/2006/relationships" r:id="rId3"/>
          </a:graphicData>
        </a:graphic>
      </p:graphicFrame>
      <p:sp>
        <p:nvSpPr>
          <p:cNvPr id="11" name="Content Placeholder 3">
            <a:extLst>
              <a:ext uri="{FF2B5EF4-FFF2-40B4-BE49-F238E27FC236}">
                <a16:creationId xmlns:a16="http://schemas.microsoft.com/office/drawing/2014/main" id="{15FDC17E-8B89-07C7-FA0D-C27C50D142D1}"/>
              </a:ext>
            </a:extLst>
          </p:cNvPr>
          <p:cNvSpPr txBox="1">
            <a:spLocks/>
          </p:cNvSpPr>
          <p:nvPr/>
        </p:nvSpPr>
        <p:spPr>
          <a:xfrm>
            <a:off x="108203" y="6511551"/>
            <a:ext cx="9459912" cy="365125"/>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100" kern="1200">
                <a:solidFill>
                  <a:schemeClr val="bg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Source: </a:t>
            </a:r>
            <a:r>
              <a:rPr lang="en-US" sz="1000" kern="900"/>
              <a:t>Texas Demographic Center, Vintage 2024  Population Projections</a:t>
            </a:r>
          </a:p>
        </p:txBody>
      </p:sp>
    </p:spTree>
    <p:extLst>
      <p:ext uri="{BB962C8B-B14F-4D97-AF65-F5344CB8AC3E}">
        <p14:creationId xmlns:p14="http://schemas.microsoft.com/office/powerpoint/2010/main" val="6447927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C9F56-83D4-75C5-8FF8-D1D6B538E66F}"/>
              </a:ext>
            </a:extLst>
          </p:cNvPr>
          <p:cNvSpPr>
            <a:spLocks noGrp="1"/>
          </p:cNvSpPr>
          <p:nvPr>
            <p:ph type="title"/>
          </p:nvPr>
        </p:nvSpPr>
        <p:spPr>
          <a:xfrm>
            <a:off x="55769" y="136525"/>
            <a:ext cx="4089501" cy="1967890"/>
          </a:xfrm>
          <a:solidFill>
            <a:schemeClr val="accent5">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US" sz="2400">
                <a:solidFill>
                  <a:schemeClr val="tx1"/>
                </a:solidFill>
              </a:rPr>
              <a:t>Texas Counties</a:t>
            </a:r>
            <a:br>
              <a:rPr lang="en-US" sz="2400">
                <a:solidFill>
                  <a:schemeClr val="tx1"/>
                </a:solidFill>
              </a:rPr>
            </a:br>
            <a:br>
              <a:rPr lang="en-US" sz="2400">
                <a:solidFill>
                  <a:schemeClr val="tx1"/>
                </a:solidFill>
              </a:rPr>
            </a:br>
            <a:r>
              <a:rPr lang="en-US" sz="2400">
                <a:solidFill>
                  <a:schemeClr val="tx1"/>
                </a:solidFill>
              </a:rPr>
              <a:t>Projected Population </a:t>
            </a:r>
            <a:r>
              <a:rPr lang="en-US" sz="2400">
                <a:solidFill>
                  <a:schemeClr val="accent4">
                    <a:lumMod val="50000"/>
                  </a:schemeClr>
                </a:solidFill>
              </a:rPr>
              <a:t>Numeric Change </a:t>
            </a:r>
            <a:r>
              <a:rPr lang="en-US" sz="2400">
                <a:solidFill>
                  <a:schemeClr val="tx1"/>
                </a:solidFill>
              </a:rPr>
              <a:t>2020-2060</a:t>
            </a:r>
            <a:br>
              <a:rPr lang="en-US" sz="2400">
                <a:solidFill>
                  <a:schemeClr val="tx1"/>
                </a:solidFill>
              </a:rPr>
            </a:br>
            <a:br>
              <a:rPr lang="en-US" sz="2400">
                <a:solidFill>
                  <a:schemeClr val="tx1"/>
                </a:solidFill>
              </a:rPr>
            </a:br>
            <a:r>
              <a:rPr lang="en-US" sz="1600" i="1">
                <a:solidFill>
                  <a:schemeClr val="tx1"/>
                </a:solidFill>
              </a:rPr>
              <a:t>Mid Migration Scenario</a:t>
            </a:r>
          </a:p>
        </p:txBody>
      </p:sp>
      <p:sp>
        <p:nvSpPr>
          <p:cNvPr id="7" name="TextBox 6">
            <a:extLst>
              <a:ext uri="{FF2B5EF4-FFF2-40B4-BE49-F238E27FC236}">
                <a16:creationId xmlns:a16="http://schemas.microsoft.com/office/drawing/2014/main" id="{CE8026B5-92DB-6A3F-8C1C-F5E1F0C21180}"/>
              </a:ext>
            </a:extLst>
          </p:cNvPr>
          <p:cNvSpPr txBox="1"/>
          <p:nvPr/>
        </p:nvSpPr>
        <p:spPr>
          <a:xfrm>
            <a:off x="263887" y="2485450"/>
            <a:ext cx="3798749" cy="2862322"/>
          </a:xfrm>
          <a:prstGeom prst="rect">
            <a:avLst/>
          </a:prstGeom>
          <a:noFill/>
        </p:spPr>
        <p:txBody>
          <a:bodyPr wrap="square" rtlCol="0">
            <a:spAutoFit/>
          </a:bodyPr>
          <a:lstStyle/>
          <a:p>
            <a:pPr marL="285750" indent="-285750">
              <a:buFont typeface="Wingdings" panose="05000000000000000000" pitchFamily="2" charset="2"/>
              <a:buChar char="§"/>
            </a:pPr>
            <a:r>
              <a:rPr lang="en-US"/>
              <a:t>139 Counties are projected to lose population</a:t>
            </a:r>
          </a:p>
          <a:p>
            <a:pPr marL="285750" indent="-285750">
              <a:buFont typeface="Wingdings" panose="05000000000000000000" pitchFamily="2" charset="2"/>
              <a:buChar char="§"/>
            </a:pPr>
            <a:endParaRPr lang="en-US"/>
          </a:p>
          <a:p>
            <a:pPr marL="285750" indent="-285750">
              <a:buFont typeface="Wingdings" panose="05000000000000000000" pitchFamily="2" charset="2"/>
              <a:buChar char="§"/>
            </a:pPr>
            <a:r>
              <a:rPr lang="en-US"/>
              <a:t>Current MSA counties will account for 99% of the state’s growth from 2020 to 2060</a:t>
            </a:r>
          </a:p>
          <a:p>
            <a:pPr marL="285750" indent="-285750">
              <a:buFont typeface="Wingdings" panose="05000000000000000000" pitchFamily="2" charset="2"/>
              <a:buChar char="§"/>
            </a:pPr>
            <a:endParaRPr lang="en-US"/>
          </a:p>
          <a:p>
            <a:pPr marL="285750" indent="-285750">
              <a:buFont typeface="Wingdings" panose="05000000000000000000" pitchFamily="2" charset="2"/>
              <a:buChar char="§"/>
            </a:pPr>
            <a:r>
              <a:rPr lang="en-US"/>
              <a:t>The four MSAs within the TX Triangle will increase their share of population from 67% to 74% </a:t>
            </a:r>
          </a:p>
        </p:txBody>
      </p:sp>
      <p:pic>
        <p:nvPicPr>
          <p:cNvPr id="6" name="Content Placeholder 5" descr="Map of Texas counties showing projected numeric population change from 2020 to 2060, with the largest population gains concentrated in major metropolitan counties (including Dallas–Fort Worth, Houston, Austin, and San Antonio) and population decline or minimal growth across many rural counties.">
            <a:extLst>
              <a:ext uri="{FF2B5EF4-FFF2-40B4-BE49-F238E27FC236}">
                <a16:creationId xmlns:a16="http://schemas.microsoft.com/office/drawing/2014/main" id="{C559F429-CD79-B6E9-C1D1-E5FDE4FBAC8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45270" y="129851"/>
            <a:ext cx="7845676" cy="6062569"/>
          </a:xfrm>
        </p:spPr>
      </p:pic>
      <p:sp>
        <p:nvSpPr>
          <p:cNvPr id="4" name="Content Placeholder 3">
            <a:extLst>
              <a:ext uri="{FF2B5EF4-FFF2-40B4-BE49-F238E27FC236}">
                <a16:creationId xmlns:a16="http://schemas.microsoft.com/office/drawing/2014/main" id="{84F02D0D-9029-8C6D-F435-7D0132165938}"/>
              </a:ext>
            </a:extLst>
          </p:cNvPr>
          <p:cNvSpPr>
            <a:spLocks noGrp="1"/>
          </p:cNvSpPr>
          <p:nvPr>
            <p:ph sz="quarter" idx="13"/>
          </p:nvPr>
        </p:nvSpPr>
        <p:spPr/>
        <p:txBody>
          <a:bodyPr/>
          <a:lstStyle/>
          <a:p>
            <a:r>
              <a:rPr lang="en-US"/>
              <a:t>Source: Texas Demographic Center, Vintage 2024 Population Projections, Mid Migration Scenario</a:t>
            </a:r>
          </a:p>
        </p:txBody>
      </p:sp>
    </p:spTree>
    <p:extLst>
      <p:ext uri="{BB962C8B-B14F-4D97-AF65-F5344CB8AC3E}">
        <p14:creationId xmlns:p14="http://schemas.microsoft.com/office/powerpoint/2010/main" val="3551745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3E8C7-C8B5-E698-979B-BCD72B39AF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A71175-593E-DF1A-3265-AEFD1F9CB1F8}"/>
              </a:ext>
            </a:extLst>
          </p:cNvPr>
          <p:cNvSpPr>
            <a:spLocks noGrp="1"/>
          </p:cNvSpPr>
          <p:nvPr>
            <p:ph type="title"/>
          </p:nvPr>
        </p:nvSpPr>
        <p:spPr>
          <a:xfrm>
            <a:off x="506646" y="239138"/>
            <a:ext cx="3455754" cy="1096295"/>
          </a:xfrm>
          <a:solidFill>
            <a:schemeClr val="accent4">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a:normAutofit/>
          </a:bodyPr>
          <a:lstStyle/>
          <a:p>
            <a:r>
              <a:rPr lang="en-US" sz="2400" i="1" dirty="0">
                <a:solidFill>
                  <a:schemeClr val="bg1"/>
                </a:solidFill>
              </a:rPr>
              <a:t>State Highlights</a:t>
            </a:r>
            <a:br>
              <a:rPr lang="en-US" sz="2400" i="1" dirty="0">
                <a:solidFill>
                  <a:schemeClr val="bg1"/>
                </a:solidFill>
              </a:rPr>
            </a:br>
            <a:r>
              <a:rPr lang="en-US" sz="2400" i="1" dirty="0">
                <a:solidFill>
                  <a:schemeClr val="bg1"/>
                </a:solidFill>
              </a:rPr>
              <a:t>2024-2025</a:t>
            </a:r>
            <a:endParaRPr lang="en-US" sz="1600" i="1" dirty="0">
              <a:solidFill>
                <a:schemeClr val="bg1"/>
              </a:solidFill>
            </a:endParaRPr>
          </a:p>
        </p:txBody>
      </p:sp>
      <p:sp>
        <p:nvSpPr>
          <p:cNvPr id="7" name="TextBox 6">
            <a:extLst>
              <a:ext uri="{FF2B5EF4-FFF2-40B4-BE49-F238E27FC236}">
                <a16:creationId xmlns:a16="http://schemas.microsoft.com/office/drawing/2014/main" id="{CB706454-B9D1-08A3-ACBA-5A5712CC3A39}"/>
              </a:ext>
            </a:extLst>
          </p:cNvPr>
          <p:cNvSpPr txBox="1"/>
          <p:nvPr/>
        </p:nvSpPr>
        <p:spPr>
          <a:xfrm>
            <a:off x="247217" y="1792810"/>
            <a:ext cx="3974611" cy="4339650"/>
          </a:xfrm>
          <a:prstGeom prst="rect">
            <a:avLst/>
          </a:prstGeom>
          <a:noFill/>
        </p:spPr>
        <p:txBody>
          <a:bodyPr wrap="square" rtlCol="0">
            <a:spAutoFit/>
          </a:bodyPr>
          <a:lstStyle/>
          <a:p>
            <a:r>
              <a:rPr lang="en-US" sz="2000" dirty="0"/>
              <a:t>Top 5 States with percent change</a:t>
            </a:r>
          </a:p>
          <a:p>
            <a:pPr marL="742950" lvl="1" indent="-285750">
              <a:buFont typeface="Wingdings" panose="05000000000000000000" pitchFamily="2" charset="2"/>
              <a:buChar char="§"/>
            </a:pPr>
            <a:r>
              <a:rPr lang="en-US" sz="2000" dirty="0"/>
              <a:t>South Carolina</a:t>
            </a:r>
          </a:p>
          <a:p>
            <a:pPr marL="742950" lvl="1" indent="-285750">
              <a:buFont typeface="Wingdings" panose="05000000000000000000" pitchFamily="2" charset="2"/>
              <a:buChar char="§"/>
            </a:pPr>
            <a:r>
              <a:rPr lang="en-US" sz="2000" dirty="0"/>
              <a:t>North Carolina</a:t>
            </a:r>
          </a:p>
          <a:p>
            <a:pPr marL="742950" lvl="1" indent="-285750">
              <a:buFont typeface="Wingdings" panose="05000000000000000000" pitchFamily="2" charset="2"/>
              <a:buChar char="§"/>
            </a:pPr>
            <a:r>
              <a:rPr lang="en-US" sz="2000" dirty="0"/>
              <a:t>Idaho</a:t>
            </a:r>
          </a:p>
          <a:p>
            <a:pPr marL="742950" lvl="1" indent="-285750">
              <a:buFont typeface="Wingdings" panose="05000000000000000000" pitchFamily="2" charset="2"/>
              <a:buChar char="§"/>
            </a:pPr>
            <a:r>
              <a:rPr lang="en-US" sz="2000" dirty="0"/>
              <a:t>Utah</a:t>
            </a:r>
          </a:p>
          <a:p>
            <a:pPr marL="742950" lvl="1" indent="-285750">
              <a:buFont typeface="Wingdings" panose="05000000000000000000" pitchFamily="2" charset="2"/>
              <a:buChar char="§"/>
            </a:pPr>
            <a:r>
              <a:rPr lang="en-US" sz="2000" dirty="0"/>
              <a:t>Texas</a:t>
            </a:r>
          </a:p>
          <a:p>
            <a:endParaRPr lang="en-US" sz="2000" dirty="0"/>
          </a:p>
          <a:p>
            <a:pPr marL="285750" indent="-285750">
              <a:buFont typeface="Wingdings" panose="05000000000000000000" pitchFamily="2" charset="2"/>
              <a:buChar char="§"/>
            </a:pPr>
            <a:r>
              <a:rPr lang="en-US" sz="2000" dirty="0"/>
              <a:t>All but five U.S. states grew between July 2024 and July 2025</a:t>
            </a:r>
          </a:p>
          <a:p>
            <a:r>
              <a:rPr lang="en-US" sz="2000" dirty="0"/>
              <a:t>    - CA, HI, NM, VT, and WV.</a:t>
            </a:r>
          </a:p>
          <a:p>
            <a:pPr marL="285750" indent="-285750">
              <a:buFont typeface="Wingdings" panose="05000000000000000000" pitchFamily="2" charset="2"/>
              <a:buChar char="§"/>
            </a:pPr>
            <a:endParaRPr lang="en-US" sz="2000" dirty="0"/>
          </a:p>
          <a:p>
            <a:pPr marL="285750" indent="-285750">
              <a:buFont typeface="Wingdings" panose="05000000000000000000" pitchFamily="2" charset="2"/>
              <a:buChar char="§"/>
            </a:pPr>
            <a:endParaRPr lang="en-US" dirty="0"/>
          </a:p>
          <a:p>
            <a:pPr marL="285750" indent="-285750">
              <a:buFont typeface="Wingdings" panose="05000000000000000000" pitchFamily="2" charset="2"/>
              <a:buChar char="§"/>
            </a:pPr>
            <a:endParaRPr lang="en-US" dirty="0"/>
          </a:p>
        </p:txBody>
      </p:sp>
      <p:pic>
        <p:nvPicPr>
          <p:cNvPr id="2050" name="Picture 2" descr="Choropleth map showing percent change in U.S. state populations from 2024 to 2025, with color-coded categories ranging from -0.50% or more decrease (brown) to 1.00% or more increase (dark purple). Notable trends include significant growth in Texas, Idaho, and South Carolina, while California and Puerto Rico show population declines.">
            <a:extLst>
              <a:ext uri="{FF2B5EF4-FFF2-40B4-BE49-F238E27FC236}">
                <a16:creationId xmlns:a16="http://schemas.microsoft.com/office/drawing/2014/main" id="{7398BF11-C5A7-6AB2-B2DE-C9ECF2AB5E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5477" y="239138"/>
            <a:ext cx="7737010" cy="5978158"/>
          </a:xfrm>
          <a:prstGeom prst="rect">
            <a:avLst/>
          </a:prstGeom>
          <a:noFill/>
          <a:extLst>
            <a:ext uri="{909E8E84-426E-40DD-AFC4-6F175D3DCCD1}">
              <a14:hiddenFill xmlns:a14="http://schemas.microsoft.com/office/drawing/2010/main">
                <a:solidFill>
                  <a:srgbClr val="FFFFFF"/>
                </a:solidFill>
              </a14:hiddenFill>
            </a:ext>
          </a:extLst>
        </p:spPr>
      </p:pic>
      <p:sp>
        <p:nvSpPr>
          <p:cNvPr id="12" name="Content Placeholder 3">
            <a:extLst>
              <a:ext uri="{FF2B5EF4-FFF2-40B4-BE49-F238E27FC236}">
                <a16:creationId xmlns:a16="http://schemas.microsoft.com/office/drawing/2014/main" id="{9328309A-4F79-216C-BC1E-2BB1D26AC252}"/>
              </a:ext>
            </a:extLst>
          </p:cNvPr>
          <p:cNvSpPr txBox="1">
            <a:spLocks/>
          </p:cNvSpPr>
          <p:nvPr/>
        </p:nvSpPr>
        <p:spPr>
          <a:xfrm>
            <a:off x="119517" y="6356350"/>
            <a:ext cx="9459912" cy="365125"/>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100" kern="1200">
                <a:solidFill>
                  <a:schemeClr val="bg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latin typeface="Arial"/>
                <a:cs typeface="Arial"/>
              </a:rPr>
              <a:t>Source: </a:t>
            </a:r>
            <a:r>
              <a:rPr lang="en-US">
                <a:latin typeface="Arial"/>
                <a:cs typeface="Arial"/>
              </a:rPr>
              <a:t>U.S. Census Bureau, Vintage 2025 Population Estimates</a:t>
            </a:r>
            <a:endParaRPr lang="en-US" b="1">
              <a:latin typeface="Arial"/>
              <a:cs typeface="Arial"/>
            </a:endParaRPr>
          </a:p>
        </p:txBody>
      </p:sp>
    </p:spTree>
    <p:extLst>
      <p:ext uri="{BB962C8B-B14F-4D97-AF65-F5344CB8AC3E}">
        <p14:creationId xmlns:p14="http://schemas.microsoft.com/office/powerpoint/2010/main" val="10406733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DB8C4-CDC0-4847-7689-1F5F9008CB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0D7332-6C9A-E54F-1CB4-1051650349B9}"/>
              </a:ext>
            </a:extLst>
          </p:cNvPr>
          <p:cNvSpPr>
            <a:spLocks noGrp="1"/>
          </p:cNvSpPr>
          <p:nvPr>
            <p:ph type="title"/>
          </p:nvPr>
        </p:nvSpPr>
        <p:spPr>
          <a:xfrm>
            <a:off x="115368" y="53469"/>
            <a:ext cx="5922236" cy="1678857"/>
          </a:xfrm>
          <a:solidFill>
            <a:schemeClr val="accent5">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a:normAutofit/>
          </a:bodyPr>
          <a:lstStyle/>
          <a:p>
            <a:r>
              <a:rPr lang="en-US">
                <a:solidFill>
                  <a:schemeClr val="tx1"/>
                </a:solidFill>
              </a:rPr>
              <a:t>Projected Population by Age</a:t>
            </a:r>
            <a:br>
              <a:rPr lang="en-US">
                <a:solidFill>
                  <a:schemeClr val="tx1"/>
                </a:solidFill>
              </a:rPr>
            </a:br>
            <a:r>
              <a:rPr lang="en-US">
                <a:solidFill>
                  <a:schemeClr val="tx1"/>
                </a:solidFill>
              </a:rPr>
              <a:t> 2020, 2040, and 2060</a:t>
            </a:r>
            <a:br>
              <a:rPr lang="en-US">
                <a:solidFill>
                  <a:schemeClr val="tx1"/>
                </a:solidFill>
              </a:rPr>
            </a:br>
            <a:br>
              <a:rPr lang="en-US">
                <a:solidFill>
                  <a:schemeClr val="tx1"/>
                </a:solidFill>
              </a:rPr>
            </a:br>
            <a:r>
              <a:rPr kumimoji="0" lang="en-US" sz="1600" b="1"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Mid Migration Scenario</a:t>
            </a:r>
            <a:endParaRPr lang="en-US">
              <a:solidFill>
                <a:schemeClr val="tx1"/>
              </a:solidFill>
            </a:endParaRPr>
          </a:p>
        </p:txBody>
      </p:sp>
      <p:sp>
        <p:nvSpPr>
          <p:cNvPr id="8" name="TextBox 7">
            <a:extLst>
              <a:ext uri="{FF2B5EF4-FFF2-40B4-BE49-F238E27FC236}">
                <a16:creationId xmlns:a16="http://schemas.microsoft.com/office/drawing/2014/main" id="{26B66C54-95CB-F3E2-1744-80C7718CADA8}"/>
              </a:ext>
            </a:extLst>
          </p:cNvPr>
          <p:cNvSpPr txBox="1"/>
          <p:nvPr/>
        </p:nvSpPr>
        <p:spPr>
          <a:xfrm>
            <a:off x="179388" y="2029804"/>
            <a:ext cx="6095288" cy="2585323"/>
          </a:xfrm>
          <a:prstGeom prst="rect">
            <a:avLst/>
          </a:prstGeom>
          <a:noFill/>
        </p:spPr>
        <p:txBody>
          <a:bodyPr wrap="square">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a:ea typeface="+mn-ea"/>
                <a:cs typeface="+mn-cs"/>
              </a:rPr>
              <a:t>Texas will continue to age in the next few decades.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a:ea typeface="+mn-ea"/>
                <a:cs typeface="+mn-cs"/>
              </a:rPr>
              <a:t>The 65+ group will grow fastest.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a:ea typeface="+mn-ea"/>
                <a:cs typeface="+mn-cs"/>
              </a:rPr>
              <a:t>Growth among those under 18 will slow and begin to decline.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a:ea typeface="+mn-ea"/>
                <a:cs typeface="+mn-cs"/>
              </a:rPr>
              <a:t>The working-age population will grow and maintain a stable share of the total population.</a:t>
            </a:r>
          </a:p>
        </p:txBody>
      </p:sp>
      <p:graphicFrame>
        <p:nvGraphicFramePr>
          <p:cNvPr id="5" name="Chart 4" descr="Stacked bar chart showing projected Texas population by age group in 2020, 2040, and 2060. The share and size of adults ages 65 and older increase substantially over time, while the under‑18 population remains relatively stable and the 18–64 population grows, indicating significant population aging.">
            <a:extLst>
              <a:ext uri="{FF2B5EF4-FFF2-40B4-BE49-F238E27FC236}">
                <a16:creationId xmlns:a16="http://schemas.microsoft.com/office/drawing/2014/main" id="{A94A38D7-2669-503B-8837-8C6590844C74}"/>
              </a:ext>
            </a:extLst>
          </p:cNvPr>
          <p:cNvGraphicFramePr/>
          <p:nvPr/>
        </p:nvGraphicFramePr>
        <p:xfrm>
          <a:off x="6526754" y="348018"/>
          <a:ext cx="5342620" cy="5641115"/>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23D87A55-21A2-3493-D709-B4F5A99F936B}"/>
              </a:ext>
            </a:extLst>
          </p:cNvPr>
          <p:cNvSpPr txBox="1"/>
          <p:nvPr/>
        </p:nvSpPr>
        <p:spPr>
          <a:xfrm>
            <a:off x="8266085" y="2389835"/>
            <a:ext cx="495649"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al"/>
                <a:ea typeface="+mn-ea"/>
                <a:cs typeface="+mn-cs"/>
              </a:rPr>
              <a:t>13%</a:t>
            </a:r>
          </a:p>
        </p:txBody>
      </p:sp>
      <p:sp>
        <p:nvSpPr>
          <p:cNvPr id="7" name="TextBox 6">
            <a:extLst>
              <a:ext uri="{FF2B5EF4-FFF2-40B4-BE49-F238E27FC236}">
                <a16:creationId xmlns:a16="http://schemas.microsoft.com/office/drawing/2014/main" id="{A17BE94A-401D-B9C9-F704-03F018CFC655}"/>
              </a:ext>
            </a:extLst>
          </p:cNvPr>
          <p:cNvSpPr txBox="1"/>
          <p:nvPr/>
        </p:nvSpPr>
        <p:spPr>
          <a:xfrm>
            <a:off x="8266085" y="3429000"/>
            <a:ext cx="495649"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al"/>
                <a:ea typeface="+mn-ea"/>
                <a:cs typeface="+mn-cs"/>
              </a:rPr>
              <a:t>62%</a:t>
            </a:r>
          </a:p>
        </p:txBody>
      </p:sp>
      <p:sp>
        <p:nvSpPr>
          <p:cNvPr id="12" name="TextBox 11">
            <a:extLst>
              <a:ext uri="{FF2B5EF4-FFF2-40B4-BE49-F238E27FC236}">
                <a16:creationId xmlns:a16="http://schemas.microsoft.com/office/drawing/2014/main" id="{0E4C54A7-F024-B183-5BBB-DE0B0A221CFF}"/>
              </a:ext>
            </a:extLst>
          </p:cNvPr>
          <p:cNvSpPr txBox="1"/>
          <p:nvPr/>
        </p:nvSpPr>
        <p:spPr>
          <a:xfrm>
            <a:off x="9558776" y="1812580"/>
            <a:ext cx="495649"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al"/>
                <a:ea typeface="+mn-ea"/>
                <a:cs typeface="+mn-cs"/>
              </a:rPr>
              <a:t>18%</a:t>
            </a:r>
          </a:p>
        </p:txBody>
      </p:sp>
      <p:sp>
        <p:nvSpPr>
          <p:cNvPr id="9" name="TextBox 8">
            <a:extLst>
              <a:ext uri="{FF2B5EF4-FFF2-40B4-BE49-F238E27FC236}">
                <a16:creationId xmlns:a16="http://schemas.microsoft.com/office/drawing/2014/main" id="{8A81CA0F-C0C3-B23E-28E9-CBA1054F3D62}"/>
              </a:ext>
            </a:extLst>
          </p:cNvPr>
          <p:cNvSpPr txBox="1"/>
          <p:nvPr/>
        </p:nvSpPr>
        <p:spPr>
          <a:xfrm>
            <a:off x="9558775" y="3239090"/>
            <a:ext cx="495649"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al"/>
                <a:ea typeface="+mn-ea"/>
                <a:cs typeface="+mn-cs"/>
              </a:rPr>
              <a:t>60%</a:t>
            </a:r>
          </a:p>
        </p:txBody>
      </p:sp>
      <p:sp>
        <p:nvSpPr>
          <p:cNvPr id="13" name="TextBox 12">
            <a:extLst>
              <a:ext uri="{FF2B5EF4-FFF2-40B4-BE49-F238E27FC236}">
                <a16:creationId xmlns:a16="http://schemas.microsoft.com/office/drawing/2014/main" id="{807C08CF-0213-DEB8-6AC4-8274A4EA308E}"/>
              </a:ext>
            </a:extLst>
          </p:cNvPr>
          <p:cNvSpPr txBox="1"/>
          <p:nvPr/>
        </p:nvSpPr>
        <p:spPr>
          <a:xfrm>
            <a:off x="10808529" y="1471829"/>
            <a:ext cx="495649"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al"/>
                <a:ea typeface="+mn-ea"/>
                <a:cs typeface="+mn-cs"/>
              </a:rPr>
              <a:t>22%</a:t>
            </a:r>
          </a:p>
        </p:txBody>
      </p:sp>
      <p:sp>
        <p:nvSpPr>
          <p:cNvPr id="11" name="TextBox 10">
            <a:extLst>
              <a:ext uri="{FF2B5EF4-FFF2-40B4-BE49-F238E27FC236}">
                <a16:creationId xmlns:a16="http://schemas.microsoft.com/office/drawing/2014/main" id="{18930825-2EED-1371-17F9-A1978D8E758A}"/>
              </a:ext>
            </a:extLst>
          </p:cNvPr>
          <p:cNvSpPr txBox="1"/>
          <p:nvPr/>
        </p:nvSpPr>
        <p:spPr>
          <a:xfrm>
            <a:off x="10851465" y="3085201"/>
            <a:ext cx="495649"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al"/>
                <a:ea typeface="+mn-ea"/>
                <a:cs typeface="+mn-cs"/>
              </a:rPr>
              <a:t>60%</a:t>
            </a:r>
          </a:p>
        </p:txBody>
      </p:sp>
      <p:sp>
        <p:nvSpPr>
          <p:cNvPr id="17" name="TextBox 16">
            <a:extLst>
              <a:ext uri="{FF2B5EF4-FFF2-40B4-BE49-F238E27FC236}">
                <a16:creationId xmlns:a16="http://schemas.microsoft.com/office/drawing/2014/main" id="{E447762C-FFB9-3072-D58C-A9A3639A21FF}"/>
              </a:ext>
            </a:extLst>
          </p:cNvPr>
          <p:cNvSpPr txBox="1"/>
          <p:nvPr/>
        </p:nvSpPr>
        <p:spPr>
          <a:xfrm>
            <a:off x="6517690" y="5243474"/>
            <a:ext cx="1315496" cy="276999"/>
          </a:xfrm>
          <a:prstGeom prst="rect">
            <a:avLst/>
          </a:prstGeom>
          <a:noFill/>
          <a:ln>
            <a:solidFill>
              <a:schemeClr val="accent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Total Population</a:t>
            </a:r>
          </a:p>
        </p:txBody>
      </p:sp>
      <p:sp>
        <p:nvSpPr>
          <p:cNvPr id="14" name="TextBox 13">
            <a:extLst>
              <a:ext uri="{FF2B5EF4-FFF2-40B4-BE49-F238E27FC236}">
                <a16:creationId xmlns:a16="http://schemas.microsoft.com/office/drawing/2014/main" id="{AD95AC6A-371A-9DE9-DDB9-C6CCB9DEDA95}"/>
              </a:ext>
            </a:extLst>
          </p:cNvPr>
          <p:cNvSpPr txBox="1"/>
          <p:nvPr/>
        </p:nvSpPr>
        <p:spPr>
          <a:xfrm>
            <a:off x="7883305" y="5229298"/>
            <a:ext cx="1210407" cy="276999"/>
          </a:xfrm>
          <a:prstGeom prst="rect">
            <a:avLst/>
          </a:prstGeom>
          <a:noFill/>
          <a:ln>
            <a:solidFill>
              <a:schemeClr val="accent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29.1M</a:t>
            </a:r>
          </a:p>
        </p:txBody>
      </p:sp>
      <p:sp>
        <p:nvSpPr>
          <p:cNvPr id="15" name="TextBox 14">
            <a:extLst>
              <a:ext uri="{FF2B5EF4-FFF2-40B4-BE49-F238E27FC236}">
                <a16:creationId xmlns:a16="http://schemas.microsoft.com/office/drawing/2014/main" id="{6BAD377A-35C1-50A3-A4BC-416C8086F1F5}"/>
              </a:ext>
            </a:extLst>
          </p:cNvPr>
          <p:cNvSpPr txBox="1"/>
          <p:nvPr/>
        </p:nvSpPr>
        <p:spPr>
          <a:xfrm>
            <a:off x="9189737" y="5229298"/>
            <a:ext cx="1210406" cy="276999"/>
          </a:xfrm>
          <a:prstGeom prst="rect">
            <a:avLst/>
          </a:prstGeom>
          <a:noFill/>
          <a:ln>
            <a:solidFill>
              <a:schemeClr val="accent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37.1M</a:t>
            </a:r>
          </a:p>
        </p:txBody>
      </p:sp>
      <p:sp>
        <p:nvSpPr>
          <p:cNvPr id="16" name="TextBox 15">
            <a:extLst>
              <a:ext uri="{FF2B5EF4-FFF2-40B4-BE49-F238E27FC236}">
                <a16:creationId xmlns:a16="http://schemas.microsoft.com/office/drawing/2014/main" id="{19AE79C4-D46B-D181-1812-404E9527E383}"/>
              </a:ext>
            </a:extLst>
          </p:cNvPr>
          <p:cNvSpPr txBox="1"/>
          <p:nvPr/>
        </p:nvSpPr>
        <p:spPr>
          <a:xfrm>
            <a:off x="10497744" y="5216748"/>
            <a:ext cx="1210407" cy="276999"/>
          </a:xfrm>
          <a:prstGeom prst="rect">
            <a:avLst/>
          </a:prstGeom>
          <a:noFill/>
          <a:ln>
            <a:solidFill>
              <a:schemeClr val="accent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42.6M</a:t>
            </a:r>
          </a:p>
        </p:txBody>
      </p:sp>
      <p:sp>
        <p:nvSpPr>
          <p:cNvPr id="10" name="Content Placeholder 3">
            <a:extLst>
              <a:ext uri="{FF2B5EF4-FFF2-40B4-BE49-F238E27FC236}">
                <a16:creationId xmlns:a16="http://schemas.microsoft.com/office/drawing/2014/main" id="{89362E67-062C-7FCD-B4AB-5D59DAA0FD85}"/>
              </a:ext>
            </a:extLst>
          </p:cNvPr>
          <p:cNvSpPr txBox="1">
            <a:spLocks/>
          </p:cNvSpPr>
          <p:nvPr/>
        </p:nvSpPr>
        <p:spPr>
          <a:xfrm>
            <a:off x="179388" y="6236109"/>
            <a:ext cx="9459912" cy="365125"/>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100" kern="1200">
                <a:solidFill>
                  <a:schemeClr val="bg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FFFFFF">
                    <a:lumMod val="50000"/>
                  </a:srgbClr>
                </a:solidFill>
                <a:effectLst/>
                <a:uLnTx/>
                <a:uFillTx/>
                <a:latin typeface="Arial" panose="020B0604020202020204" pitchFamily="34" charset="0"/>
                <a:ea typeface="+mn-ea"/>
                <a:cs typeface="Arial" panose="020B0604020202020204" pitchFamily="34" charset="0"/>
              </a:rPr>
              <a:t>Source: Texas Demographic Center, Vintage 2024 Population Projections, Mid Migration Scenario</a:t>
            </a:r>
          </a:p>
        </p:txBody>
      </p:sp>
    </p:spTree>
    <p:extLst>
      <p:ext uri="{BB962C8B-B14F-4D97-AF65-F5344CB8AC3E}">
        <p14:creationId xmlns:p14="http://schemas.microsoft.com/office/powerpoint/2010/main" val="25458276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DEEAE7-A0FB-C6D2-488B-0E39BCB92B63}"/>
              </a:ext>
            </a:extLst>
          </p:cNvPr>
          <p:cNvSpPr>
            <a:spLocks noGrp="1"/>
          </p:cNvSpPr>
          <p:nvPr>
            <p:ph type="title" idx="4294967295"/>
          </p:nvPr>
        </p:nvSpPr>
        <p:spPr>
          <a:xfrm>
            <a:off x="373225" y="2967335"/>
            <a:ext cx="4508500"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Visit our website</a:t>
            </a:r>
          </a:p>
        </p:txBody>
      </p:sp>
      <p:pic>
        <p:nvPicPr>
          <p:cNvPr id="4" name="Picture 3">
            <a:extLst>
              <a:ext uri="{FF2B5EF4-FFF2-40B4-BE49-F238E27FC236}">
                <a16:creationId xmlns:a16="http://schemas.microsoft.com/office/drawing/2014/main" id="{50C84312-9A10-E4C6-5623-DA419F960672}"/>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1542" y="2431073"/>
            <a:ext cx="459977" cy="459977"/>
          </a:xfrm>
          <a:prstGeom prst="rect">
            <a:avLst/>
          </a:prstGeom>
        </p:spPr>
      </p:pic>
      <p:sp>
        <p:nvSpPr>
          <p:cNvPr id="5" name="TextBox 4">
            <a:extLst>
              <a:ext uri="{FF2B5EF4-FFF2-40B4-BE49-F238E27FC236}">
                <a16:creationId xmlns:a16="http://schemas.microsoft.com/office/drawing/2014/main" id="{DC80944C-523C-87E6-C19A-8AE665BEB0C2}"/>
              </a:ext>
            </a:extLst>
          </p:cNvPr>
          <p:cNvSpPr txBox="1"/>
          <p:nvPr/>
        </p:nvSpPr>
        <p:spPr>
          <a:xfrm>
            <a:off x="373225" y="3429000"/>
            <a:ext cx="4508500" cy="523220"/>
          </a:xfrm>
          <a:prstGeom prst="rect">
            <a:avLst/>
          </a:prstGeom>
          <a:noFill/>
        </p:spPr>
        <p:txBody>
          <a:bodyPr wrap="square" rtlCol="0">
            <a:spAutoFit/>
          </a:bodyPr>
          <a:lstStyle/>
          <a:p>
            <a:pPr algn="ctr"/>
            <a:r>
              <a:rPr lang="en-US" sz="2800" b="1" dirty="0">
                <a:solidFill>
                  <a:schemeClr val="bg1"/>
                </a:solidFill>
                <a:latin typeface="Arial" panose="020B0604020202020204" pitchFamily="34" charset="0"/>
                <a:cs typeface="Arial" panose="020B0604020202020204" pitchFamily="34" charset="0"/>
              </a:rPr>
              <a:t>demographics.texas.gov</a:t>
            </a:r>
          </a:p>
        </p:txBody>
      </p:sp>
      <p:pic>
        <p:nvPicPr>
          <p:cNvPr id="19" name="Content Placeholder 18" descr="A computer with a screen on">
            <a:extLst>
              <a:ext uri="{FF2B5EF4-FFF2-40B4-BE49-F238E27FC236}">
                <a16:creationId xmlns:a16="http://schemas.microsoft.com/office/drawing/2014/main" id="{3E5309DF-DB43-6471-CC1A-86132A0740CB}"/>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21329" t="8714" r="23113" b="7874"/>
          <a:stretch/>
        </p:blipFill>
        <p:spPr>
          <a:xfrm>
            <a:off x="4069991" y="0"/>
            <a:ext cx="8122010" cy="6858000"/>
          </a:xfrm>
        </p:spPr>
      </p:pic>
    </p:spTree>
    <p:extLst>
      <p:ext uri="{BB962C8B-B14F-4D97-AF65-F5344CB8AC3E}">
        <p14:creationId xmlns:p14="http://schemas.microsoft.com/office/powerpoint/2010/main" val="18884621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15B64CD2-CC3B-4516-8D7A-4BA2F7A3B735}"/>
              </a:ext>
            </a:extLst>
          </p:cNvPr>
          <p:cNvSpPr txBox="1">
            <a:spLocks noGrp="1"/>
          </p:cNvSpPr>
          <p:nvPr>
            <p:ph type="title" idx="4294967295"/>
          </p:nvPr>
        </p:nvSpPr>
        <p:spPr>
          <a:xfrm>
            <a:off x="435416" y="368437"/>
            <a:ext cx="10262839" cy="4318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Follow us on social media!</a:t>
            </a:r>
          </a:p>
        </p:txBody>
      </p:sp>
      <p:pic>
        <p:nvPicPr>
          <p:cNvPr id="23" name="Picture 22" descr="X logo">
            <a:extLst>
              <a:ext uri="{FF2B5EF4-FFF2-40B4-BE49-F238E27FC236}">
                <a16:creationId xmlns:a16="http://schemas.microsoft.com/office/drawing/2014/main" id="{91586B02-2982-1370-1465-A044CF70C7DC}"/>
              </a:ext>
            </a:extLst>
          </p:cNvPr>
          <p:cNvPicPr>
            <a:picLocks noChangeAspect="1"/>
          </p:cNvPicPr>
          <p:nvPr/>
        </p:nvPicPr>
        <p:blipFill>
          <a:blip r:embed="rId2"/>
          <a:stretch>
            <a:fillRect/>
          </a:stretch>
        </p:blipFill>
        <p:spPr>
          <a:xfrm>
            <a:off x="1588211" y="1620505"/>
            <a:ext cx="515464" cy="461973"/>
          </a:xfrm>
          <a:prstGeom prst="rect">
            <a:avLst/>
          </a:prstGeom>
        </p:spPr>
      </p:pic>
      <p:sp>
        <p:nvSpPr>
          <p:cNvPr id="20" name="TextBox 19">
            <a:extLst>
              <a:ext uri="{FF2B5EF4-FFF2-40B4-BE49-F238E27FC236}">
                <a16:creationId xmlns:a16="http://schemas.microsoft.com/office/drawing/2014/main" id="{20D5CAB4-CB82-A2B0-A49D-14AF807F43F6}"/>
              </a:ext>
            </a:extLst>
          </p:cNvPr>
          <p:cNvSpPr txBox="1"/>
          <p:nvPr/>
        </p:nvSpPr>
        <p:spPr>
          <a:xfrm>
            <a:off x="791313" y="2097087"/>
            <a:ext cx="2109260" cy="307777"/>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@TexasDemography</a:t>
            </a:r>
          </a:p>
        </p:txBody>
      </p:sp>
      <p:pic>
        <p:nvPicPr>
          <p:cNvPr id="25" name="Picture 24" descr="Screenshot of X post">
            <a:extLst>
              <a:ext uri="{FF2B5EF4-FFF2-40B4-BE49-F238E27FC236}">
                <a16:creationId xmlns:a16="http://schemas.microsoft.com/office/drawing/2014/main" id="{7D745968-C389-EA92-9511-2580C7E31A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643" y="2521226"/>
            <a:ext cx="2456600" cy="3499345"/>
          </a:xfrm>
          <a:prstGeom prst="rect">
            <a:avLst/>
          </a:prstGeom>
        </p:spPr>
      </p:pic>
      <p:pic>
        <p:nvPicPr>
          <p:cNvPr id="18" name="Picture 4" descr="Facebook logo Vectors &amp; Illustrations for Free Download | Freepik">
            <a:extLst>
              <a:ext uri="{FF2B5EF4-FFF2-40B4-BE49-F238E27FC236}">
                <a16:creationId xmlns:a16="http://schemas.microsoft.com/office/drawing/2014/main" id="{2344D7D3-C59D-F5EF-B6C6-239A8F6C2F3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75363" y="1547034"/>
            <a:ext cx="608913" cy="608913"/>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F43504DD-F9E6-DB51-F6A8-C91C5BC5B858}"/>
              </a:ext>
            </a:extLst>
          </p:cNvPr>
          <p:cNvSpPr txBox="1"/>
          <p:nvPr/>
        </p:nvSpPr>
        <p:spPr>
          <a:xfrm>
            <a:off x="3331285" y="2121505"/>
            <a:ext cx="2697073" cy="307777"/>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Texas Demographic Center</a:t>
            </a:r>
          </a:p>
        </p:txBody>
      </p:sp>
      <p:pic>
        <p:nvPicPr>
          <p:cNvPr id="24" name="Picture 23" descr="Screenshot of facebook post">
            <a:extLst>
              <a:ext uri="{FF2B5EF4-FFF2-40B4-BE49-F238E27FC236}">
                <a16:creationId xmlns:a16="http://schemas.microsoft.com/office/drawing/2014/main" id="{EEADAE70-2C67-9C0C-6718-F5EC8510BB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51520" y="2521226"/>
            <a:ext cx="2456600" cy="3499345"/>
          </a:xfrm>
          <a:prstGeom prst="rect">
            <a:avLst/>
          </a:prstGeom>
        </p:spPr>
      </p:pic>
      <p:pic>
        <p:nvPicPr>
          <p:cNvPr id="16" name="Picture 2" descr="Instagram Logo PNG Vectors Free Download">
            <a:extLst>
              <a:ext uri="{FF2B5EF4-FFF2-40B4-BE49-F238E27FC236}">
                <a16:creationId xmlns:a16="http://schemas.microsoft.com/office/drawing/2014/main" id="{D588F165-066C-B114-6698-E5E4E6E1278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02477" y="1624336"/>
            <a:ext cx="422439" cy="422439"/>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1B276615-0FDF-9BF2-3C8D-09E5A897D76D}"/>
              </a:ext>
            </a:extLst>
          </p:cNvPr>
          <p:cNvSpPr txBox="1"/>
          <p:nvPr/>
        </p:nvSpPr>
        <p:spPr>
          <a:xfrm>
            <a:off x="6254838" y="2098358"/>
            <a:ext cx="2518467" cy="307777"/>
          </a:xfrm>
          <a:prstGeom prst="rect">
            <a:avLst/>
          </a:prstGeom>
          <a:noFill/>
        </p:spPr>
        <p:txBody>
          <a:bodyPr wrap="square" rtlCol="0">
            <a:spAutoFit/>
          </a:bodyPr>
          <a:lstStyle/>
          <a:p>
            <a:pPr algn="ctr"/>
            <a:r>
              <a:rPr lang="en-US" sz="1400" dirty="0" err="1">
                <a:latin typeface="Arial" panose="020B0604020202020204" pitchFamily="34" charset="0"/>
                <a:cs typeface="Arial" panose="020B0604020202020204" pitchFamily="34" charset="0"/>
              </a:rPr>
              <a:t>texasdemographiccenter</a:t>
            </a:r>
            <a:endParaRPr lang="en-US" sz="1400" dirty="0">
              <a:latin typeface="Arial" panose="020B0604020202020204" pitchFamily="34" charset="0"/>
              <a:cs typeface="Arial" panose="020B0604020202020204" pitchFamily="34" charset="0"/>
            </a:endParaRPr>
          </a:p>
        </p:txBody>
      </p:sp>
      <p:pic>
        <p:nvPicPr>
          <p:cNvPr id="27" name="Picture 26" descr="Screenshot of Instagram post">
            <a:extLst>
              <a:ext uri="{FF2B5EF4-FFF2-40B4-BE49-F238E27FC236}">
                <a16:creationId xmlns:a16="http://schemas.microsoft.com/office/drawing/2014/main" id="{B7F5674C-B161-B066-BE5A-94159C1115E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85397" y="2521226"/>
            <a:ext cx="2456600" cy="3499345"/>
          </a:xfrm>
          <a:prstGeom prst="rect">
            <a:avLst/>
          </a:prstGeom>
        </p:spPr>
      </p:pic>
      <p:pic>
        <p:nvPicPr>
          <p:cNvPr id="21" name="Picture 12" descr="Linkedin Logo PNG Vectors Free Download">
            <a:extLst>
              <a:ext uri="{FF2B5EF4-FFF2-40B4-BE49-F238E27FC236}">
                <a16:creationId xmlns:a16="http://schemas.microsoft.com/office/drawing/2014/main" id="{2A0279A3-C672-A35A-506F-14606D6C502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150850" y="1651831"/>
            <a:ext cx="394944" cy="394944"/>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3528F72F-475B-1B7A-D5F5-08ABEF005726}"/>
              </a:ext>
            </a:extLst>
          </p:cNvPr>
          <p:cNvSpPr txBox="1"/>
          <p:nvPr/>
        </p:nvSpPr>
        <p:spPr>
          <a:xfrm>
            <a:off x="8999786" y="2097087"/>
            <a:ext cx="2697073" cy="307777"/>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Texas Demographic Center</a:t>
            </a:r>
          </a:p>
        </p:txBody>
      </p:sp>
      <p:pic>
        <p:nvPicPr>
          <p:cNvPr id="26" name="Picture 25" descr="Screenshot of LinkedIn post">
            <a:extLst>
              <a:ext uri="{FF2B5EF4-FFF2-40B4-BE49-F238E27FC236}">
                <a16:creationId xmlns:a16="http://schemas.microsoft.com/office/drawing/2014/main" id="{E29503D4-F90A-E82C-6EC1-B628AAA4C13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165215" y="2521226"/>
            <a:ext cx="2456600" cy="3499345"/>
          </a:xfrm>
          <a:prstGeom prst="rect">
            <a:avLst/>
          </a:prstGeom>
        </p:spPr>
      </p:pic>
    </p:spTree>
    <p:extLst>
      <p:ext uri="{BB962C8B-B14F-4D97-AF65-F5344CB8AC3E}">
        <p14:creationId xmlns:p14="http://schemas.microsoft.com/office/powerpoint/2010/main" val="12789531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5DBF92E-C3F2-46CC-628D-547873E8D677}"/>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Stay in Touch</a:t>
            </a:r>
          </a:p>
        </p:txBody>
      </p:sp>
      <p:sp>
        <p:nvSpPr>
          <p:cNvPr id="6" name="Text Placeholder 5">
            <a:extLst>
              <a:ext uri="{FF2B5EF4-FFF2-40B4-BE49-F238E27FC236}">
                <a16:creationId xmlns:a16="http://schemas.microsoft.com/office/drawing/2014/main" id="{C7460CDC-521F-C8A3-693B-9D7FDE652E52}"/>
              </a:ext>
            </a:extLst>
          </p:cNvPr>
          <p:cNvSpPr>
            <a:spLocks noGrp="1"/>
          </p:cNvSpPr>
          <p:nvPr>
            <p:ph type="body" sz="quarter" idx="13"/>
          </p:nvPr>
        </p:nvSpPr>
        <p:spPr/>
        <p:txBody>
          <a:bodyPr>
            <a:normAutofit lnSpcReduction="10000"/>
          </a:bodyPr>
          <a:lstStyle/>
          <a:p>
            <a:pPr marL="0" indent="0">
              <a:buNone/>
            </a:pPr>
            <a:r>
              <a:rPr lang="en-US" sz="4000" dirty="0">
                <a:solidFill>
                  <a:schemeClr val="accent5">
                    <a:lumMod val="50000"/>
                  </a:schemeClr>
                </a:solidFill>
                <a:latin typeface="+mj-lt"/>
              </a:rPr>
              <a:t>Monica Cruz, Ph.D.</a:t>
            </a:r>
          </a:p>
          <a:p>
            <a:endParaRPr lang="en-US" dirty="0"/>
          </a:p>
        </p:txBody>
      </p:sp>
      <p:sp>
        <p:nvSpPr>
          <p:cNvPr id="2" name="Content Placeholder 1">
            <a:extLst>
              <a:ext uri="{FF2B5EF4-FFF2-40B4-BE49-F238E27FC236}">
                <a16:creationId xmlns:a16="http://schemas.microsoft.com/office/drawing/2014/main" id="{BD5E1BBC-EE79-A620-1BD7-A01B2776D718}"/>
              </a:ext>
            </a:extLst>
          </p:cNvPr>
          <p:cNvSpPr>
            <a:spLocks noGrp="1"/>
          </p:cNvSpPr>
          <p:nvPr>
            <p:ph sz="half" idx="2"/>
          </p:nvPr>
        </p:nvSpPr>
        <p:spPr/>
        <p:txBody>
          <a:bodyPr>
            <a:normAutofit fontScale="92500" lnSpcReduction="10000"/>
          </a:bodyPr>
          <a:lstStyle/>
          <a:p>
            <a:r>
              <a:rPr lang="en-US" sz="2400" dirty="0"/>
              <a:t>(210) 458-6543</a:t>
            </a:r>
          </a:p>
          <a:p>
            <a:endParaRPr lang="en-US" dirty="0"/>
          </a:p>
        </p:txBody>
      </p:sp>
      <p:sp>
        <p:nvSpPr>
          <p:cNvPr id="3" name="Content Placeholder 2">
            <a:extLst>
              <a:ext uri="{FF2B5EF4-FFF2-40B4-BE49-F238E27FC236}">
                <a16:creationId xmlns:a16="http://schemas.microsoft.com/office/drawing/2014/main" id="{6E947740-A585-58A4-94BC-22F1125EA888}"/>
              </a:ext>
            </a:extLst>
          </p:cNvPr>
          <p:cNvSpPr>
            <a:spLocks noGrp="1"/>
          </p:cNvSpPr>
          <p:nvPr>
            <p:ph sz="half" idx="10"/>
          </p:nvPr>
        </p:nvSpPr>
        <p:spPr/>
        <p:txBody>
          <a:bodyPr>
            <a:normAutofit fontScale="92500" lnSpcReduction="10000"/>
          </a:bodyPr>
          <a:lstStyle/>
          <a:p>
            <a:r>
              <a:rPr lang="en-US" sz="2400" dirty="0"/>
              <a:t>TDC@UTSA.edu</a:t>
            </a:r>
          </a:p>
          <a:p>
            <a:endParaRPr lang="en-US" dirty="0"/>
          </a:p>
        </p:txBody>
      </p:sp>
      <p:sp>
        <p:nvSpPr>
          <p:cNvPr id="4" name="Content Placeholder 3">
            <a:extLst>
              <a:ext uri="{FF2B5EF4-FFF2-40B4-BE49-F238E27FC236}">
                <a16:creationId xmlns:a16="http://schemas.microsoft.com/office/drawing/2014/main" id="{25AA4A3F-8771-5314-594B-F8F56E7419A7}"/>
              </a:ext>
            </a:extLst>
          </p:cNvPr>
          <p:cNvSpPr>
            <a:spLocks noGrp="1"/>
          </p:cNvSpPr>
          <p:nvPr>
            <p:ph sz="half" idx="11"/>
          </p:nvPr>
        </p:nvSpPr>
        <p:spPr/>
        <p:txBody>
          <a:bodyPr>
            <a:normAutofit/>
          </a:bodyPr>
          <a:lstStyle/>
          <a:p>
            <a:r>
              <a:rPr lang="en-US" sz="1800">
                <a:latin typeface="Arial" panose="020B0604020202020204" pitchFamily="34" charset="0"/>
                <a:cs typeface="Arial" panose="020B0604020202020204" pitchFamily="34" charset="0"/>
              </a:rPr>
              <a:t>demographics.texas.gov/</a:t>
            </a:r>
          </a:p>
        </p:txBody>
      </p:sp>
    </p:spTree>
    <p:extLst>
      <p:ext uri="{BB962C8B-B14F-4D97-AF65-F5344CB8AC3E}">
        <p14:creationId xmlns:p14="http://schemas.microsoft.com/office/powerpoint/2010/main" val="1140888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A8BDFCF-FCBF-4202-C501-D0FF5529B0F5}"/>
              </a:ext>
            </a:extLst>
          </p:cNvPr>
          <p:cNvSpPr>
            <a:spLocks noGrp="1"/>
          </p:cNvSpPr>
          <p:nvPr>
            <p:ph type="title"/>
          </p:nvPr>
        </p:nvSpPr>
        <p:spPr>
          <a:xfrm>
            <a:off x="82912" y="134150"/>
            <a:ext cx="4000171" cy="1587136"/>
          </a:xfrm>
        </p:spPr>
        <p:txBody>
          <a:bodyPr>
            <a:normAutofit/>
          </a:bodyPr>
          <a:lstStyle/>
          <a:p>
            <a:r>
              <a:rPr lang="en-US"/>
              <a:t>Estimated Population, </a:t>
            </a:r>
            <a:br>
              <a:rPr lang="en-US"/>
            </a:br>
            <a:r>
              <a:rPr lang="en-US"/>
              <a:t>Texas Counties, 2025 </a:t>
            </a:r>
          </a:p>
        </p:txBody>
      </p:sp>
      <p:sp>
        <p:nvSpPr>
          <p:cNvPr id="7" name="TextBox 6">
            <a:extLst>
              <a:ext uri="{FF2B5EF4-FFF2-40B4-BE49-F238E27FC236}">
                <a16:creationId xmlns:a16="http://schemas.microsoft.com/office/drawing/2014/main" id="{ADEECC03-36AB-628E-0E44-684E43886B1D}"/>
              </a:ext>
            </a:extLst>
          </p:cNvPr>
          <p:cNvSpPr txBox="1"/>
          <p:nvPr/>
        </p:nvSpPr>
        <p:spPr>
          <a:xfrm>
            <a:off x="335354" y="1674674"/>
            <a:ext cx="3594779" cy="3477875"/>
          </a:xfrm>
          <a:prstGeom prst="rect">
            <a:avLst/>
          </a:prstGeom>
          <a:noFill/>
        </p:spPr>
        <p:txBody>
          <a:bodyPr wrap="square" rtlCol="0">
            <a:spAutoFit/>
          </a:bodyPr>
          <a:lstStyle/>
          <a:p>
            <a:pPr fontAlgn="base"/>
            <a:r>
              <a:rPr lang="en-US" sz="2000" dirty="0"/>
              <a:t>Texas population is highly concentrated within the </a:t>
            </a:r>
            <a:r>
              <a:rPr lang="en-US" sz="2000" b="1" dirty="0"/>
              <a:t>metropolitan triangle </a:t>
            </a:r>
            <a:r>
              <a:rPr lang="en-US" sz="2000" dirty="0"/>
              <a:t>formed by Dallas–Fort Worth, Austin, San Antonio, and Houston.</a:t>
            </a:r>
          </a:p>
          <a:p>
            <a:pPr fontAlgn="base"/>
            <a:endParaRPr lang="en-US" sz="2000" dirty="0"/>
          </a:p>
          <a:p>
            <a:pPr fontAlgn="base"/>
            <a:r>
              <a:rPr lang="en-US" sz="2000" dirty="0"/>
              <a:t>The 120 counties on and east of the </a:t>
            </a:r>
            <a:r>
              <a:rPr lang="en-US" sz="2000" b="1" dirty="0"/>
              <a:t>I‑35 </a:t>
            </a:r>
            <a:r>
              <a:rPr lang="en-US" sz="2000" dirty="0"/>
              <a:t>corridor are home to 27.3 million residents—approximately </a:t>
            </a:r>
            <a:r>
              <a:rPr lang="en-US" sz="2000" b="1" dirty="0">
                <a:solidFill>
                  <a:srgbClr val="FF0000"/>
                </a:solidFill>
              </a:rPr>
              <a:t>87.3%</a:t>
            </a:r>
            <a:r>
              <a:rPr lang="en-US" sz="2000" b="1" dirty="0"/>
              <a:t> </a:t>
            </a:r>
            <a:r>
              <a:rPr lang="en-US" sz="2000" dirty="0"/>
              <a:t>of the state’s total population.</a:t>
            </a:r>
          </a:p>
        </p:txBody>
      </p:sp>
      <p:sp>
        <p:nvSpPr>
          <p:cNvPr id="8" name="Isosceles Triangle 7">
            <a:extLst>
              <a:ext uri="{FF2B5EF4-FFF2-40B4-BE49-F238E27FC236}">
                <a16:creationId xmlns:a16="http://schemas.microsoft.com/office/drawing/2014/main" id="{8501467E-B821-91CD-A100-CDEEA7A235E6}"/>
              </a:ext>
              <a:ext uri="{C183D7F6-B498-43B3-948B-1728B52AA6E4}">
                <adec:decorative xmlns:adec="http://schemas.microsoft.com/office/drawing/2017/decorative" val="1"/>
              </a:ext>
            </a:extLst>
          </p:cNvPr>
          <p:cNvSpPr/>
          <p:nvPr/>
        </p:nvSpPr>
        <p:spPr>
          <a:xfrm rot="21173131">
            <a:off x="8258736" y="2336491"/>
            <a:ext cx="1520662" cy="1699462"/>
          </a:xfrm>
          <a:prstGeom prst="triangle">
            <a:avLst>
              <a:gd name="adj" fmla="val 61782"/>
            </a:avLst>
          </a:prstGeom>
          <a:noFill/>
          <a:ln w="38100">
            <a:solidFill>
              <a:schemeClr val="accent2">
                <a:alpha val="7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Map of Texas counties showing estimated population levels in 2025, with the largest concentrations in major metropolitan counties such as Harris, Dallas, Tarrant, Bexar, and Travis, and much smaller populations across most rural counties.">
            <a:extLst>
              <a:ext uri="{FF2B5EF4-FFF2-40B4-BE49-F238E27FC236}">
                <a16:creationId xmlns:a16="http://schemas.microsoft.com/office/drawing/2014/main" id="{4DC8DBD6-23D5-41E6-43A6-DC1D3BEA13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3083" y="188108"/>
            <a:ext cx="7899480" cy="6104144"/>
          </a:xfrm>
          <a:prstGeom prst="rect">
            <a:avLst/>
          </a:prstGeom>
        </p:spPr>
      </p:pic>
      <p:sp>
        <p:nvSpPr>
          <p:cNvPr id="9" name="Isosceles Triangle 8">
            <a:extLst>
              <a:ext uri="{FF2B5EF4-FFF2-40B4-BE49-F238E27FC236}">
                <a16:creationId xmlns:a16="http://schemas.microsoft.com/office/drawing/2014/main" id="{8447EC84-E94C-8863-89CD-2F6EAF00BE3F}"/>
              </a:ext>
              <a:ext uri="{C183D7F6-B498-43B3-948B-1728B52AA6E4}">
                <adec:decorative xmlns:adec="http://schemas.microsoft.com/office/drawing/2017/decorative" val="1"/>
              </a:ext>
            </a:extLst>
          </p:cNvPr>
          <p:cNvSpPr/>
          <p:nvPr/>
        </p:nvSpPr>
        <p:spPr>
          <a:xfrm rot="21366823">
            <a:off x="8714254" y="2295244"/>
            <a:ext cx="1429063" cy="1781957"/>
          </a:xfrm>
          <a:prstGeom prst="triangle">
            <a:avLst>
              <a:gd name="adj" fmla="val 45576"/>
            </a:avLst>
          </a:prstGeom>
          <a:noFill/>
          <a:ln w="38100">
            <a:solidFill>
              <a:srgbClr val="FF0000">
                <a:alpha val="78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0" name="Freeform 5">
            <a:extLst>
              <a:ext uri="{FF2B5EF4-FFF2-40B4-BE49-F238E27FC236}">
                <a16:creationId xmlns:a16="http://schemas.microsoft.com/office/drawing/2014/main" id="{28B40BEB-FEE5-5EA4-1003-1B3630B3D1E1}"/>
              </a:ext>
              <a:ext uri="{C183D7F6-B498-43B3-948B-1728B52AA6E4}">
                <adec:decorative xmlns:adec="http://schemas.microsoft.com/office/drawing/2017/decorative" val="1"/>
              </a:ext>
            </a:extLst>
          </p:cNvPr>
          <p:cNvSpPr/>
          <p:nvPr/>
        </p:nvSpPr>
        <p:spPr>
          <a:xfrm>
            <a:off x="8348263" y="1932495"/>
            <a:ext cx="1080523" cy="3149056"/>
          </a:xfrm>
          <a:custGeom>
            <a:avLst/>
            <a:gdLst>
              <a:gd name="connsiteX0" fmla="*/ 0 w 1020216"/>
              <a:gd name="connsiteY0" fmla="*/ 3295291 h 3295291"/>
              <a:gd name="connsiteX1" fmla="*/ 34506 w 1020216"/>
              <a:gd name="connsiteY1" fmla="*/ 3209027 h 3295291"/>
              <a:gd name="connsiteX2" fmla="*/ 69011 w 1020216"/>
              <a:gd name="connsiteY2" fmla="*/ 3157268 h 3295291"/>
              <a:gd name="connsiteX3" fmla="*/ 86264 w 1020216"/>
              <a:gd name="connsiteY3" fmla="*/ 3105510 h 3295291"/>
              <a:gd name="connsiteX4" fmla="*/ 155276 w 1020216"/>
              <a:gd name="connsiteY4" fmla="*/ 3001993 h 3295291"/>
              <a:gd name="connsiteX5" fmla="*/ 189781 w 1020216"/>
              <a:gd name="connsiteY5" fmla="*/ 2950234 h 3295291"/>
              <a:gd name="connsiteX6" fmla="*/ 224287 w 1020216"/>
              <a:gd name="connsiteY6" fmla="*/ 2898476 h 3295291"/>
              <a:gd name="connsiteX7" fmla="*/ 276045 w 1020216"/>
              <a:gd name="connsiteY7" fmla="*/ 2743200 h 3295291"/>
              <a:gd name="connsiteX8" fmla="*/ 293298 w 1020216"/>
              <a:gd name="connsiteY8" fmla="*/ 2691442 h 3295291"/>
              <a:gd name="connsiteX9" fmla="*/ 327804 w 1020216"/>
              <a:gd name="connsiteY9" fmla="*/ 2553419 h 3295291"/>
              <a:gd name="connsiteX10" fmla="*/ 345057 w 1020216"/>
              <a:gd name="connsiteY10" fmla="*/ 2501661 h 3295291"/>
              <a:gd name="connsiteX11" fmla="*/ 362310 w 1020216"/>
              <a:gd name="connsiteY11" fmla="*/ 2432649 h 3295291"/>
              <a:gd name="connsiteX12" fmla="*/ 379562 w 1020216"/>
              <a:gd name="connsiteY12" fmla="*/ 2380891 h 3295291"/>
              <a:gd name="connsiteX13" fmla="*/ 396815 w 1020216"/>
              <a:gd name="connsiteY13" fmla="*/ 2311880 h 3295291"/>
              <a:gd name="connsiteX14" fmla="*/ 483079 w 1020216"/>
              <a:gd name="connsiteY14" fmla="*/ 2242868 h 3295291"/>
              <a:gd name="connsiteX15" fmla="*/ 586596 w 1020216"/>
              <a:gd name="connsiteY15" fmla="*/ 2173857 h 3295291"/>
              <a:gd name="connsiteX16" fmla="*/ 621102 w 1020216"/>
              <a:gd name="connsiteY16" fmla="*/ 2018582 h 3295291"/>
              <a:gd name="connsiteX17" fmla="*/ 638355 w 1020216"/>
              <a:gd name="connsiteY17" fmla="*/ 1966823 h 3295291"/>
              <a:gd name="connsiteX18" fmla="*/ 672861 w 1020216"/>
              <a:gd name="connsiteY18" fmla="*/ 1828800 h 3295291"/>
              <a:gd name="connsiteX19" fmla="*/ 724619 w 1020216"/>
              <a:gd name="connsiteY19" fmla="*/ 1621766 h 3295291"/>
              <a:gd name="connsiteX20" fmla="*/ 741872 w 1020216"/>
              <a:gd name="connsiteY20" fmla="*/ 1552755 h 3295291"/>
              <a:gd name="connsiteX21" fmla="*/ 776378 w 1020216"/>
              <a:gd name="connsiteY21" fmla="*/ 1500997 h 3295291"/>
              <a:gd name="connsiteX22" fmla="*/ 793630 w 1020216"/>
              <a:gd name="connsiteY22" fmla="*/ 1449238 h 3295291"/>
              <a:gd name="connsiteX23" fmla="*/ 862642 w 1020216"/>
              <a:gd name="connsiteY23" fmla="*/ 1345721 h 3295291"/>
              <a:gd name="connsiteX24" fmla="*/ 914400 w 1020216"/>
              <a:gd name="connsiteY24" fmla="*/ 862642 h 3295291"/>
              <a:gd name="connsiteX25" fmla="*/ 983411 w 1020216"/>
              <a:gd name="connsiteY25" fmla="*/ 741872 h 3295291"/>
              <a:gd name="connsiteX26" fmla="*/ 1017917 w 1020216"/>
              <a:gd name="connsiteY26" fmla="*/ 621102 h 3295291"/>
              <a:gd name="connsiteX27" fmla="*/ 1017917 w 1020216"/>
              <a:gd name="connsiteY27" fmla="*/ 0 h 3295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20216" h="3295291">
                <a:moveTo>
                  <a:pt x="0" y="3295291"/>
                </a:moveTo>
                <a:cubicBezTo>
                  <a:pt x="11502" y="3266536"/>
                  <a:pt x="20656" y="3236727"/>
                  <a:pt x="34506" y="3209027"/>
                </a:cubicBezTo>
                <a:cubicBezTo>
                  <a:pt x="43779" y="3190481"/>
                  <a:pt x="59738" y="3175814"/>
                  <a:pt x="69011" y="3157268"/>
                </a:cubicBezTo>
                <a:cubicBezTo>
                  <a:pt x="77144" y="3141002"/>
                  <a:pt x="77432" y="3121407"/>
                  <a:pt x="86264" y="3105510"/>
                </a:cubicBezTo>
                <a:cubicBezTo>
                  <a:pt x="106404" y="3069258"/>
                  <a:pt x="132272" y="3036499"/>
                  <a:pt x="155276" y="3001993"/>
                </a:cubicBezTo>
                <a:lnTo>
                  <a:pt x="189781" y="2950234"/>
                </a:lnTo>
                <a:lnTo>
                  <a:pt x="224287" y="2898476"/>
                </a:lnTo>
                <a:lnTo>
                  <a:pt x="276045" y="2743200"/>
                </a:lnTo>
                <a:cubicBezTo>
                  <a:pt x="281796" y="2725947"/>
                  <a:pt x="288887" y="2709085"/>
                  <a:pt x="293298" y="2691442"/>
                </a:cubicBezTo>
                <a:cubicBezTo>
                  <a:pt x="304800" y="2645434"/>
                  <a:pt x="312807" y="2598409"/>
                  <a:pt x="327804" y="2553419"/>
                </a:cubicBezTo>
                <a:cubicBezTo>
                  <a:pt x="333555" y="2536166"/>
                  <a:pt x="340061" y="2519147"/>
                  <a:pt x="345057" y="2501661"/>
                </a:cubicBezTo>
                <a:cubicBezTo>
                  <a:pt x="351571" y="2478861"/>
                  <a:pt x="355796" y="2455449"/>
                  <a:pt x="362310" y="2432649"/>
                </a:cubicBezTo>
                <a:cubicBezTo>
                  <a:pt x="367306" y="2415163"/>
                  <a:pt x="374566" y="2398377"/>
                  <a:pt x="379562" y="2380891"/>
                </a:cubicBezTo>
                <a:cubicBezTo>
                  <a:pt x="386076" y="2358092"/>
                  <a:pt x="387474" y="2333674"/>
                  <a:pt x="396815" y="2311880"/>
                </a:cubicBezTo>
                <a:cubicBezTo>
                  <a:pt x="430686" y="2232848"/>
                  <a:pt x="421054" y="2277326"/>
                  <a:pt x="483079" y="2242868"/>
                </a:cubicBezTo>
                <a:cubicBezTo>
                  <a:pt x="519331" y="2222728"/>
                  <a:pt x="586596" y="2173857"/>
                  <a:pt x="586596" y="2173857"/>
                </a:cubicBezTo>
                <a:cubicBezTo>
                  <a:pt x="625435" y="2057340"/>
                  <a:pt x="580616" y="2200765"/>
                  <a:pt x="621102" y="2018582"/>
                </a:cubicBezTo>
                <a:cubicBezTo>
                  <a:pt x="625047" y="2000829"/>
                  <a:pt x="633944" y="1984466"/>
                  <a:pt x="638355" y="1966823"/>
                </a:cubicBezTo>
                <a:lnTo>
                  <a:pt x="672861" y="1828800"/>
                </a:lnTo>
                <a:cubicBezTo>
                  <a:pt x="696092" y="1689406"/>
                  <a:pt x="679051" y="1758469"/>
                  <a:pt x="724619" y="1621766"/>
                </a:cubicBezTo>
                <a:cubicBezTo>
                  <a:pt x="732117" y="1599271"/>
                  <a:pt x="732531" y="1574549"/>
                  <a:pt x="741872" y="1552755"/>
                </a:cubicBezTo>
                <a:cubicBezTo>
                  <a:pt x="750040" y="1533696"/>
                  <a:pt x="764876" y="1518250"/>
                  <a:pt x="776378" y="1500997"/>
                </a:cubicBezTo>
                <a:cubicBezTo>
                  <a:pt x="782129" y="1483744"/>
                  <a:pt x="784798" y="1465136"/>
                  <a:pt x="793630" y="1449238"/>
                </a:cubicBezTo>
                <a:cubicBezTo>
                  <a:pt x="813770" y="1412986"/>
                  <a:pt x="862642" y="1345721"/>
                  <a:pt x="862642" y="1345721"/>
                </a:cubicBezTo>
                <a:cubicBezTo>
                  <a:pt x="949971" y="1083728"/>
                  <a:pt x="851013" y="1411988"/>
                  <a:pt x="914400" y="862642"/>
                </a:cubicBezTo>
                <a:cubicBezTo>
                  <a:pt x="918937" y="823326"/>
                  <a:pt x="966279" y="776137"/>
                  <a:pt x="983411" y="741872"/>
                </a:cubicBezTo>
                <a:cubicBezTo>
                  <a:pt x="991771" y="725153"/>
                  <a:pt x="1017626" y="632741"/>
                  <a:pt x="1017917" y="621102"/>
                </a:cubicBezTo>
                <a:cubicBezTo>
                  <a:pt x="1023091" y="414133"/>
                  <a:pt x="1017917" y="207034"/>
                  <a:pt x="1017917" y="0"/>
                </a:cubicBezTo>
              </a:path>
            </a:pathLst>
          </a:custGeom>
          <a:noFill/>
          <a:ln w="79375">
            <a:solidFill>
              <a:schemeClr val="bg1">
                <a:alpha val="5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7E86086B-92FD-F610-4199-0BA881BBA3E7}"/>
              </a:ext>
              <a:ext uri="{C183D7F6-B498-43B3-948B-1728B52AA6E4}">
                <adec:decorative xmlns:adec="http://schemas.microsoft.com/office/drawing/2017/decorative" val="1"/>
              </a:ext>
            </a:extLst>
          </p:cNvPr>
          <p:cNvCxnSpPr>
            <a:cxnSpLocks/>
          </p:cNvCxnSpPr>
          <p:nvPr/>
        </p:nvCxnSpPr>
        <p:spPr>
          <a:xfrm>
            <a:off x="8789773" y="4305394"/>
            <a:ext cx="1915901" cy="119718"/>
          </a:xfrm>
          <a:prstGeom prst="straightConnector1">
            <a:avLst/>
          </a:prstGeom>
          <a:ln w="60325">
            <a:solidFill>
              <a:srgbClr val="C40808">
                <a:alpha val="98000"/>
              </a:srgbClr>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3EC2134-6BFD-59B8-A3B6-51E05C1CE848}"/>
              </a:ext>
            </a:extLst>
          </p:cNvPr>
          <p:cNvSpPr txBox="1"/>
          <p:nvPr/>
        </p:nvSpPr>
        <p:spPr>
          <a:xfrm>
            <a:off x="10848264" y="4229092"/>
            <a:ext cx="904415" cy="523220"/>
          </a:xfrm>
          <a:prstGeom prst="rect">
            <a:avLst/>
          </a:prstGeom>
          <a:noFill/>
        </p:spPr>
        <p:txBody>
          <a:bodyPr wrap="none" rtlCol="0">
            <a:spAutoFit/>
          </a:bodyPr>
          <a:lstStyle/>
          <a:p>
            <a:r>
              <a:rPr lang="en-US" sz="2800" b="1"/>
              <a:t>87%</a:t>
            </a:r>
          </a:p>
        </p:txBody>
      </p:sp>
      <p:sp>
        <p:nvSpPr>
          <p:cNvPr id="6" name="Content Placeholder 5">
            <a:extLst>
              <a:ext uri="{FF2B5EF4-FFF2-40B4-BE49-F238E27FC236}">
                <a16:creationId xmlns:a16="http://schemas.microsoft.com/office/drawing/2014/main" id="{2FA0E566-016D-CD12-278C-8A6378445E2E}"/>
              </a:ext>
            </a:extLst>
          </p:cNvPr>
          <p:cNvSpPr>
            <a:spLocks noGrp="1"/>
          </p:cNvSpPr>
          <p:nvPr>
            <p:ph sz="quarter" idx="13"/>
          </p:nvPr>
        </p:nvSpPr>
        <p:spPr/>
        <p:txBody>
          <a:bodyPr/>
          <a:lstStyle/>
          <a:p>
            <a:r>
              <a:rPr lang="fr-FR" b="1"/>
              <a:t>Source: </a:t>
            </a:r>
            <a:r>
              <a:rPr lang="fr-FR"/>
              <a:t>U.S. Census Bureau, Vintage 2025 Population </a:t>
            </a:r>
            <a:r>
              <a:rPr lang="fr-FR" err="1"/>
              <a:t>Estimates</a:t>
            </a:r>
            <a:r>
              <a:rPr lang="fr-FR"/>
              <a:t> </a:t>
            </a:r>
          </a:p>
        </p:txBody>
      </p:sp>
      <p:sp>
        <p:nvSpPr>
          <p:cNvPr id="2" name="Slide Number Placeholder 1">
            <a:extLst>
              <a:ext uri="{FF2B5EF4-FFF2-40B4-BE49-F238E27FC236}">
                <a16:creationId xmlns:a16="http://schemas.microsoft.com/office/drawing/2014/main" id="{9D00D04A-165F-4FDA-980E-CC08A73310A0}"/>
              </a:ext>
            </a:extLst>
          </p:cNvPr>
          <p:cNvSpPr>
            <a:spLocks noGrp="1"/>
          </p:cNvSpPr>
          <p:nvPr>
            <p:ph type="sldNum" sz="quarter" idx="12"/>
          </p:nvPr>
        </p:nvSpPr>
        <p:spPr/>
        <p:txBody>
          <a:bodyPr/>
          <a:lstStyle/>
          <a:p>
            <a:fld id="{ABF0F34F-14AB-484A-B782-112ACB3916DE}" type="slidenum">
              <a:rPr lang="en-US" smtClean="0"/>
              <a:t>5</a:t>
            </a:fld>
            <a:endParaRPr lang="en-US"/>
          </a:p>
        </p:txBody>
      </p:sp>
    </p:spTree>
    <p:extLst>
      <p:ext uri="{BB962C8B-B14F-4D97-AF65-F5344CB8AC3E}">
        <p14:creationId xmlns:p14="http://schemas.microsoft.com/office/powerpoint/2010/main" val="32147981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816BF-C49E-6DC3-38F2-006CC018805A}"/>
              </a:ext>
            </a:extLst>
          </p:cNvPr>
          <p:cNvSpPr>
            <a:spLocks noGrp="1"/>
          </p:cNvSpPr>
          <p:nvPr>
            <p:ph type="title"/>
          </p:nvPr>
        </p:nvSpPr>
        <p:spPr>
          <a:xfrm>
            <a:off x="321401" y="361689"/>
            <a:ext cx="3722099" cy="1928690"/>
          </a:xfrm>
        </p:spPr>
        <p:txBody>
          <a:bodyPr>
            <a:normAutofit/>
          </a:bodyPr>
          <a:lstStyle/>
          <a:p>
            <a:r>
              <a:rPr lang="en-US"/>
              <a:t>Estimated Percent Population Change, Texas Counties, 2024-2025 </a:t>
            </a:r>
          </a:p>
        </p:txBody>
      </p:sp>
      <p:sp>
        <p:nvSpPr>
          <p:cNvPr id="3" name="Content Placeholder 2">
            <a:extLst>
              <a:ext uri="{FF2B5EF4-FFF2-40B4-BE49-F238E27FC236}">
                <a16:creationId xmlns:a16="http://schemas.microsoft.com/office/drawing/2014/main" id="{4063363F-E1EA-D830-0590-1A89E67833BA}"/>
              </a:ext>
            </a:extLst>
          </p:cNvPr>
          <p:cNvSpPr>
            <a:spLocks noGrp="1"/>
          </p:cNvSpPr>
          <p:nvPr>
            <p:ph sz="quarter" idx="13"/>
          </p:nvPr>
        </p:nvSpPr>
        <p:spPr/>
        <p:txBody>
          <a:bodyPr/>
          <a:lstStyle/>
          <a:p>
            <a:r>
              <a:rPr lang="fr-FR" b="1"/>
              <a:t>Source: </a:t>
            </a:r>
            <a:r>
              <a:rPr lang="fr-FR"/>
              <a:t>U.S. Census Bureau, Vintage 2025 Population </a:t>
            </a:r>
            <a:r>
              <a:rPr lang="fr-FR" err="1"/>
              <a:t>Estimates</a:t>
            </a:r>
            <a:endParaRPr lang="fr-FR"/>
          </a:p>
        </p:txBody>
      </p:sp>
      <p:sp>
        <p:nvSpPr>
          <p:cNvPr id="7" name="TextBox 6">
            <a:extLst>
              <a:ext uri="{FF2B5EF4-FFF2-40B4-BE49-F238E27FC236}">
                <a16:creationId xmlns:a16="http://schemas.microsoft.com/office/drawing/2014/main" id="{17C47967-3694-DEDE-B6E3-15EFBB268258}"/>
              </a:ext>
            </a:extLst>
          </p:cNvPr>
          <p:cNvSpPr txBox="1"/>
          <p:nvPr/>
        </p:nvSpPr>
        <p:spPr>
          <a:xfrm>
            <a:off x="458599" y="2744406"/>
            <a:ext cx="3447702" cy="2308324"/>
          </a:xfrm>
          <a:prstGeom prst="rect">
            <a:avLst/>
          </a:prstGeom>
          <a:noFill/>
        </p:spPr>
        <p:txBody>
          <a:bodyPr wrap="square" rtlCol="0">
            <a:spAutoFit/>
          </a:bodyPr>
          <a:lstStyle/>
          <a:p>
            <a:r>
              <a:rPr lang="en-US" sz="2400"/>
              <a:t>Rapid growth was concentrated in counties at the suburban and exurban edges of the Texas metropolitan triangle.</a:t>
            </a:r>
          </a:p>
        </p:txBody>
      </p:sp>
      <p:sp>
        <p:nvSpPr>
          <p:cNvPr id="8" name="Slide Number Placeholder 7">
            <a:extLst>
              <a:ext uri="{FF2B5EF4-FFF2-40B4-BE49-F238E27FC236}">
                <a16:creationId xmlns:a16="http://schemas.microsoft.com/office/drawing/2014/main" id="{2567A018-2C42-46A1-83A3-B161FE3FB1E4}"/>
              </a:ext>
            </a:extLst>
          </p:cNvPr>
          <p:cNvSpPr>
            <a:spLocks noGrp="1"/>
          </p:cNvSpPr>
          <p:nvPr>
            <p:ph type="sldNum" sz="quarter" idx="12"/>
          </p:nvPr>
        </p:nvSpPr>
        <p:spPr/>
        <p:txBody>
          <a:bodyPr/>
          <a:lstStyle/>
          <a:p>
            <a:fld id="{ABF0F34F-14AB-484A-B782-112ACB3916DE}" type="slidenum">
              <a:rPr lang="en-US" smtClean="0"/>
              <a:t>6</a:t>
            </a:fld>
            <a:endParaRPr lang="en-US"/>
          </a:p>
        </p:txBody>
      </p:sp>
      <p:pic>
        <p:nvPicPr>
          <p:cNvPr id="5" name="Picture 4" descr="Map of Texas counties showing estimated percent population change from 2024 to 2025, with the highest percentage growth concentrated in metropolitan and suburban counties, while many rural counties show little growth or population decline over the period.">
            <a:extLst>
              <a:ext uri="{FF2B5EF4-FFF2-40B4-BE49-F238E27FC236}">
                <a16:creationId xmlns:a16="http://schemas.microsoft.com/office/drawing/2014/main" id="{FF4389BA-94BD-73E0-705D-E3D27901D2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9451" y="257093"/>
            <a:ext cx="7801205" cy="6028204"/>
          </a:xfrm>
          <a:prstGeom prst="rect">
            <a:avLst/>
          </a:prstGeom>
        </p:spPr>
      </p:pic>
    </p:spTree>
    <p:extLst>
      <p:ext uri="{BB962C8B-B14F-4D97-AF65-F5344CB8AC3E}">
        <p14:creationId xmlns:p14="http://schemas.microsoft.com/office/powerpoint/2010/main" val="2906496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31E28-E714-6F79-3501-ADF6D65A7158}"/>
              </a:ext>
            </a:extLst>
          </p:cNvPr>
          <p:cNvSpPr>
            <a:spLocks noGrp="1"/>
          </p:cNvSpPr>
          <p:nvPr>
            <p:ph type="title"/>
          </p:nvPr>
        </p:nvSpPr>
        <p:spPr/>
        <p:txBody>
          <a:bodyPr/>
          <a:lstStyle/>
          <a:p>
            <a:r>
              <a:rPr lang="en-US" dirty="0"/>
              <a:t>Top Net Migration To and From Texas: Leading States in 2024</a:t>
            </a:r>
          </a:p>
        </p:txBody>
      </p:sp>
      <p:pic>
        <p:nvPicPr>
          <p:cNvPr id="6" name="Content Placeholder 5" descr="U.S. map highlighting net migration with Texas in 2024: states sending the most migrants to Texas are shown in green, while states receiving the most migrants from Texas are shown in red. Texas is outlined in black.">
            <a:extLst>
              <a:ext uri="{FF2B5EF4-FFF2-40B4-BE49-F238E27FC236}">
                <a16:creationId xmlns:a16="http://schemas.microsoft.com/office/drawing/2014/main" id="{ADF3A2AD-1168-B95D-E2A4-4AAFC268D2D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64029" y="1414463"/>
            <a:ext cx="6987242" cy="4351337"/>
          </a:xfrm>
        </p:spPr>
      </p:pic>
      <p:graphicFrame>
        <p:nvGraphicFramePr>
          <p:cNvPr id="10" name="Content Placeholder 9">
            <a:extLst>
              <a:ext uri="{FF2B5EF4-FFF2-40B4-BE49-F238E27FC236}">
                <a16:creationId xmlns:a16="http://schemas.microsoft.com/office/drawing/2014/main" id="{97D09BF4-FCA1-5658-DDB1-3745E39B022D}"/>
              </a:ext>
            </a:extLst>
          </p:cNvPr>
          <p:cNvGraphicFramePr>
            <a:graphicFrameLocks noGrp="1"/>
          </p:cNvGraphicFramePr>
          <p:nvPr>
            <p:ph sz="quarter" idx="13"/>
            <p:extLst>
              <p:ext uri="{D42A27DB-BD31-4B8C-83A1-F6EECF244321}">
                <p14:modId xmlns:p14="http://schemas.microsoft.com/office/powerpoint/2010/main" val="1361555805"/>
              </p:ext>
            </p:extLst>
          </p:nvPr>
        </p:nvGraphicFramePr>
        <p:xfrm>
          <a:off x="7901238" y="1184700"/>
          <a:ext cx="3790950" cy="2225040"/>
        </p:xfrm>
        <a:graphic>
          <a:graphicData uri="http://schemas.openxmlformats.org/drawingml/2006/table">
            <a:tbl>
              <a:tblPr firstRow="1" bandRow="1">
                <a:tableStyleId>{00A15C55-8517-42AA-B614-E9B94910E393}</a:tableStyleId>
              </a:tblPr>
              <a:tblGrid>
                <a:gridCol w="1895475">
                  <a:extLst>
                    <a:ext uri="{9D8B030D-6E8A-4147-A177-3AD203B41FA5}">
                      <a16:colId xmlns:a16="http://schemas.microsoft.com/office/drawing/2014/main" val="3114071480"/>
                    </a:ext>
                  </a:extLst>
                </a:gridCol>
                <a:gridCol w="1895475">
                  <a:extLst>
                    <a:ext uri="{9D8B030D-6E8A-4147-A177-3AD203B41FA5}">
                      <a16:colId xmlns:a16="http://schemas.microsoft.com/office/drawing/2014/main" val="1551274775"/>
                    </a:ext>
                  </a:extLst>
                </a:gridCol>
              </a:tblGrid>
              <a:tr h="370840">
                <a:tc gridSpan="2">
                  <a:txBody>
                    <a:bodyPr/>
                    <a:lstStyle/>
                    <a:p>
                      <a:pPr algn="ctr"/>
                      <a:r>
                        <a:rPr lang="en-US" dirty="0">
                          <a:solidFill>
                            <a:schemeClr val="bg1"/>
                          </a:solidFill>
                        </a:rPr>
                        <a:t>Moving to Texas</a:t>
                      </a:r>
                    </a:p>
                  </a:txBody>
                  <a:tcPr>
                    <a:solidFill>
                      <a:schemeClr val="accent4"/>
                    </a:solidFill>
                  </a:tcPr>
                </a:tc>
                <a:tc hMerge="1">
                  <a:txBody>
                    <a:bodyPr/>
                    <a:lstStyle/>
                    <a:p>
                      <a:endParaRPr lang="en-US" dirty="0"/>
                    </a:p>
                  </a:txBody>
                  <a:tcPr/>
                </a:tc>
                <a:extLst>
                  <a:ext uri="{0D108BD9-81ED-4DB2-BD59-A6C34878D82A}">
                    <a16:rowId xmlns:a16="http://schemas.microsoft.com/office/drawing/2014/main" val="3294281549"/>
                  </a:ext>
                </a:extLst>
              </a:tr>
              <a:tr h="370840">
                <a:tc>
                  <a:txBody>
                    <a:bodyPr/>
                    <a:lstStyle/>
                    <a:p>
                      <a:pPr marL="342900" indent="-342900">
                        <a:buAutoNum type="arabicPeriod"/>
                      </a:pPr>
                      <a:r>
                        <a:rPr lang="en-US" dirty="0"/>
                        <a:t>California</a:t>
                      </a:r>
                    </a:p>
                  </a:txBody>
                  <a:tcPr/>
                </a:tc>
                <a:tc>
                  <a:txBody>
                    <a:bodyPr/>
                    <a:lstStyle/>
                    <a:p>
                      <a:pPr algn="r"/>
                      <a:r>
                        <a:rPr lang="en-US" dirty="0"/>
                        <a:t>31,714</a:t>
                      </a:r>
                    </a:p>
                  </a:txBody>
                  <a:tcPr/>
                </a:tc>
                <a:extLst>
                  <a:ext uri="{0D108BD9-81ED-4DB2-BD59-A6C34878D82A}">
                    <a16:rowId xmlns:a16="http://schemas.microsoft.com/office/drawing/2014/main" val="4145106463"/>
                  </a:ext>
                </a:extLst>
              </a:tr>
              <a:tr h="370840">
                <a:tc>
                  <a:txBody>
                    <a:bodyPr/>
                    <a:lstStyle/>
                    <a:p>
                      <a:r>
                        <a:rPr lang="en-US" dirty="0"/>
                        <a:t>2. New York</a:t>
                      </a:r>
                    </a:p>
                  </a:txBody>
                  <a:tcPr/>
                </a:tc>
                <a:tc>
                  <a:txBody>
                    <a:bodyPr/>
                    <a:lstStyle/>
                    <a:p>
                      <a:pPr algn="r"/>
                      <a:r>
                        <a:rPr lang="en-US" dirty="0"/>
                        <a:t>11,909</a:t>
                      </a:r>
                    </a:p>
                  </a:txBody>
                  <a:tcPr/>
                </a:tc>
                <a:extLst>
                  <a:ext uri="{0D108BD9-81ED-4DB2-BD59-A6C34878D82A}">
                    <a16:rowId xmlns:a16="http://schemas.microsoft.com/office/drawing/2014/main" val="1104218826"/>
                  </a:ext>
                </a:extLst>
              </a:tr>
              <a:tr h="370840">
                <a:tc>
                  <a:txBody>
                    <a:bodyPr/>
                    <a:lstStyle/>
                    <a:p>
                      <a:r>
                        <a:rPr lang="en-US" dirty="0"/>
                        <a:t>3. New Jersey</a:t>
                      </a:r>
                    </a:p>
                  </a:txBody>
                  <a:tcPr/>
                </a:tc>
                <a:tc>
                  <a:txBody>
                    <a:bodyPr/>
                    <a:lstStyle/>
                    <a:p>
                      <a:pPr algn="r"/>
                      <a:r>
                        <a:rPr lang="en-US" dirty="0"/>
                        <a:t>8,148</a:t>
                      </a:r>
                    </a:p>
                  </a:txBody>
                  <a:tcPr/>
                </a:tc>
                <a:extLst>
                  <a:ext uri="{0D108BD9-81ED-4DB2-BD59-A6C34878D82A}">
                    <a16:rowId xmlns:a16="http://schemas.microsoft.com/office/drawing/2014/main" val="1017060832"/>
                  </a:ext>
                </a:extLst>
              </a:tr>
              <a:tr h="370840">
                <a:tc>
                  <a:txBody>
                    <a:bodyPr/>
                    <a:lstStyle/>
                    <a:p>
                      <a:r>
                        <a:rPr lang="en-US" dirty="0"/>
                        <a:t>4. Florida</a:t>
                      </a:r>
                    </a:p>
                  </a:txBody>
                  <a:tcPr/>
                </a:tc>
                <a:tc>
                  <a:txBody>
                    <a:bodyPr/>
                    <a:lstStyle/>
                    <a:p>
                      <a:pPr algn="r"/>
                      <a:r>
                        <a:rPr lang="en-US" dirty="0"/>
                        <a:t>6,960</a:t>
                      </a:r>
                    </a:p>
                  </a:txBody>
                  <a:tcPr/>
                </a:tc>
                <a:extLst>
                  <a:ext uri="{0D108BD9-81ED-4DB2-BD59-A6C34878D82A}">
                    <a16:rowId xmlns:a16="http://schemas.microsoft.com/office/drawing/2014/main" val="1463078587"/>
                  </a:ext>
                </a:extLst>
              </a:tr>
              <a:tr h="370840">
                <a:tc>
                  <a:txBody>
                    <a:bodyPr/>
                    <a:lstStyle/>
                    <a:p>
                      <a:r>
                        <a:rPr lang="en-US" dirty="0"/>
                        <a:t>5. Pennsylvania</a:t>
                      </a:r>
                    </a:p>
                  </a:txBody>
                  <a:tcPr/>
                </a:tc>
                <a:tc>
                  <a:txBody>
                    <a:bodyPr/>
                    <a:lstStyle/>
                    <a:p>
                      <a:pPr algn="r"/>
                      <a:r>
                        <a:rPr lang="en-US" dirty="0"/>
                        <a:t>5,730</a:t>
                      </a:r>
                    </a:p>
                  </a:txBody>
                  <a:tcPr/>
                </a:tc>
                <a:extLst>
                  <a:ext uri="{0D108BD9-81ED-4DB2-BD59-A6C34878D82A}">
                    <a16:rowId xmlns:a16="http://schemas.microsoft.com/office/drawing/2014/main" val="1444226901"/>
                  </a:ext>
                </a:extLst>
              </a:tr>
            </a:tbl>
          </a:graphicData>
        </a:graphic>
      </p:graphicFrame>
      <p:graphicFrame>
        <p:nvGraphicFramePr>
          <p:cNvPr id="11" name="Content Placeholder 9">
            <a:extLst>
              <a:ext uri="{FF2B5EF4-FFF2-40B4-BE49-F238E27FC236}">
                <a16:creationId xmlns:a16="http://schemas.microsoft.com/office/drawing/2014/main" id="{448DC645-AFCB-BF78-1A56-683DC0C9C8D1}"/>
              </a:ext>
            </a:extLst>
          </p:cNvPr>
          <p:cNvGraphicFramePr>
            <a:graphicFrameLocks/>
          </p:cNvGraphicFramePr>
          <p:nvPr>
            <p:extLst>
              <p:ext uri="{D42A27DB-BD31-4B8C-83A1-F6EECF244321}">
                <p14:modId xmlns:p14="http://schemas.microsoft.com/office/powerpoint/2010/main" val="3120695946"/>
              </p:ext>
            </p:extLst>
          </p:nvPr>
        </p:nvGraphicFramePr>
        <p:xfrm>
          <a:off x="7901238" y="3583623"/>
          <a:ext cx="3790950" cy="2225040"/>
        </p:xfrm>
        <a:graphic>
          <a:graphicData uri="http://schemas.openxmlformats.org/drawingml/2006/table">
            <a:tbl>
              <a:tblPr firstRow="1" bandRow="1">
                <a:tableStyleId>{93296810-A885-4BE3-A3E7-6D5BEEA58F35}</a:tableStyleId>
              </a:tblPr>
              <a:tblGrid>
                <a:gridCol w="1895475">
                  <a:extLst>
                    <a:ext uri="{9D8B030D-6E8A-4147-A177-3AD203B41FA5}">
                      <a16:colId xmlns:a16="http://schemas.microsoft.com/office/drawing/2014/main" val="3114071480"/>
                    </a:ext>
                  </a:extLst>
                </a:gridCol>
                <a:gridCol w="1895475">
                  <a:extLst>
                    <a:ext uri="{9D8B030D-6E8A-4147-A177-3AD203B41FA5}">
                      <a16:colId xmlns:a16="http://schemas.microsoft.com/office/drawing/2014/main" val="1551274775"/>
                    </a:ext>
                  </a:extLst>
                </a:gridCol>
              </a:tblGrid>
              <a:tr h="370840">
                <a:tc gridSpan="2">
                  <a:txBody>
                    <a:bodyPr/>
                    <a:lstStyle/>
                    <a:p>
                      <a:pPr algn="ctr"/>
                      <a:r>
                        <a:rPr lang="en-US" dirty="0">
                          <a:solidFill>
                            <a:schemeClr val="bg1"/>
                          </a:solidFill>
                        </a:rPr>
                        <a:t>Leaving Texas</a:t>
                      </a:r>
                    </a:p>
                  </a:txBody>
                  <a:tcPr/>
                </a:tc>
                <a:tc hMerge="1">
                  <a:txBody>
                    <a:bodyPr/>
                    <a:lstStyle/>
                    <a:p>
                      <a:endParaRPr lang="en-US" dirty="0"/>
                    </a:p>
                  </a:txBody>
                  <a:tcPr/>
                </a:tc>
                <a:extLst>
                  <a:ext uri="{0D108BD9-81ED-4DB2-BD59-A6C34878D82A}">
                    <a16:rowId xmlns:a16="http://schemas.microsoft.com/office/drawing/2014/main" val="3294281549"/>
                  </a:ext>
                </a:extLst>
              </a:tr>
              <a:tr h="370840">
                <a:tc>
                  <a:txBody>
                    <a:bodyPr/>
                    <a:lstStyle/>
                    <a:p>
                      <a:pPr marL="0" indent="0">
                        <a:buNone/>
                      </a:pPr>
                      <a:r>
                        <a:rPr lang="en-US" dirty="0"/>
                        <a:t>1. Oklahoma</a:t>
                      </a:r>
                    </a:p>
                  </a:txBody>
                  <a:tcPr/>
                </a:tc>
                <a:tc>
                  <a:txBody>
                    <a:bodyPr/>
                    <a:lstStyle/>
                    <a:p>
                      <a:pPr algn="r"/>
                      <a:r>
                        <a:rPr lang="en-US" dirty="0"/>
                        <a:t>-9,495</a:t>
                      </a:r>
                    </a:p>
                  </a:txBody>
                  <a:tcPr/>
                </a:tc>
                <a:extLst>
                  <a:ext uri="{0D108BD9-81ED-4DB2-BD59-A6C34878D82A}">
                    <a16:rowId xmlns:a16="http://schemas.microsoft.com/office/drawing/2014/main" val="4145106463"/>
                  </a:ext>
                </a:extLst>
              </a:tr>
              <a:tr h="370840">
                <a:tc>
                  <a:txBody>
                    <a:bodyPr/>
                    <a:lstStyle/>
                    <a:p>
                      <a:r>
                        <a:rPr lang="en-US" dirty="0"/>
                        <a:t>2. Tennessee</a:t>
                      </a:r>
                    </a:p>
                  </a:txBody>
                  <a:tcPr/>
                </a:tc>
                <a:tc>
                  <a:txBody>
                    <a:bodyPr/>
                    <a:lstStyle/>
                    <a:p>
                      <a:pPr algn="r"/>
                      <a:r>
                        <a:rPr lang="en-US" dirty="0"/>
                        <a:t>-5,210</a:t>
                      </a:r>
                    </a:p>
                  </a:txBody>
                  <a:tcPr/>
                </a:tc>
                <a:extLst>
                  <a:ext uri="{0D108BD9-81ED-4DB2-BD59-A6C34878D82A}">
                    <a16:rowId xmlns:a16="http://schemas.microsoft.com/office/drawing/2014/main" val="1104218826"/>
                  </a:ext>
                </a:extLst>
              </a:tr>
              <a:tr h="370840">
                <a:tc>
                  <a:txBody>
                    <a:bodyPr/>
                    <a:lstStyle/>
                    <a:p>
                      <a:r>
                        <a:rPr lang="en-US" dirty="0"/>
                        <a:t>3. Colorado</a:t>
                      </a:r>
                    </a:p>
                  </a:txBody>
                  <a:tcPr/>
                </a:tc>
                <a:tc>
                  <a:txBody>
                    <a:bodyPr/>
                    <a:lstStyle/>
                    <a:p>
                      <a:pPr algn="r"/>
                      <a:r>
                        <a:rPr lang="en-US" dirty="0"/>
                        <a:t>-4,588</a:t>
                      </a:r>
                    </a:p>
                  </a:txBody>
                  <a:tcPr/>
                </a:tc>
                <a:extLst>
                  <a:ext uri="{0D108BD9-81ED-4DB2-BD59-A6C34878D82A}">
                    <a16:rowId xmlns:a16="http://schemas.microsoft.com/office/drawing/2014/main" val="1017060832"/>
                  </a:ext>
                </a:extLst>
              </a:tr>
              <a:tr h="370840">
                <a:tc>
                  <a:txBody>
                    <a:bodyPr/>
                    <a:lstStyle/>
                    <a:p>
                      <a:r>
                        <a:rPr lang="en-US" dirty="0"/>
                        <a:t>4. Wyoming</a:t>
                      </a:r>
                    </a:p>
                  </a:txBody>
                  <a:tcPr/>
                </a:tc>
                <a:tc>
                  <a:txBody>
                    <a:bodyPr/>
                    <a:lstStyle/>
                    <a:p>
                      <a:pPr algn="r"/>
                      <a:r>
                        <a:rPr lang="en-US" dirty="0"/>
                        <a:t>-2,342</a:t>
                      </a:r>
                    </a:p>
                  </a:txBody>
                  <a:tcPr/>
                </a:tc>
                <a:extLst>
                  <a:ext uri="{0D108BD9-81ED-4DB2-BD59-A6C34878D82A}">
                    <a16:rowId xmlns:a16="http://schemas.microsoft.com/office/drawing/2014/main" val="1463078587"/>
                  </a:ext>
                </a:extLst>
              </a:tr>
              <a:tr h="370840">
                <a:tc>
                  <a:txBody>
                    <a:bodyPr/>
                    <a:lstStyle/>
                    <a:p>
                      <a:r>
                        <a:rPr lang="en-US" dirty="0"/>
                        <a:t>5. Nevada</a:t>
                      </a:r>
                    </a:p>
                  </a:txBody>
                  <a:tcPr/>
                </a:tc>
                <a:tc>
                  <a:txBody>
                    <a:bodyPr/>
                    <a:lstStyle/>
                    <a:p>
                      <a:pPr algn="r"/>
                      <a:r>
                        <a:rPr lang="en-US" dirty="0"/>
                        <a:t>-2,180</a:t>
                      </a:r>
                    </a:p>
                  </a:txBody>
                  <a:tcPr/>
                </a:tc>
                <a:extLst>
                  <a:ext uri="{0D108BD9-81ED-4DB2-BD59-A6C34878D82A}">
                    <a16:rowId xmlns:a16="http://schemas.microsoft.com/office/drawing/2014/main" val="1444226901"/>
                  </a:ext>
                </a:extLst>
              </a:tr>
            </a:tbl>
          </a:graphicData>
        </a:graphic>
      </p:graphicFrame>
      <p:sp>
        <p:nvSpPr>
          <p:cNvPr id="12" name="Content Placeholder 3">
            <a:extLst>
              <a:ext uri="{FF2B5EF4-FFF2-40B4-BE49-F238E27FC236}">
                <a16:creationId xmlns:a16="http://schemas.microsoft.com/office/drawing/2014/main" id="{E5997A79-2B8B-1FAF-BC64-78DFA40C850D}"/>
              </a:ext>
            </a:extLst>
          </p:cNvPr>
          <p:cNvSpPr txBox="1">
            <a:spLocks/>
          </p:cNvSpPr>
          <p:nvPr/>
        </p:nvSpPr>
        <p:spPr>
          <a:xfrm>
            <a:off x="179388" y="6356350"/>
            <a:ext cx="9459912" cy="365125"/>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100" kern="1200">
                <a:solidFill>
                  <a:schemeClr val="bg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1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rPr>
              <a:t>Source: </a:t>
            </a:r>
            <a:r>
              <a:rPr kumimoji="0" lang="en-US" sz="11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rPr>
              <a:t>U.S. Census Bureau, 2024 State-to-State Migration Flows Statistics.</a:t>
            </a:r>
            <a:endParaRPr kumimoji="0" lang="en-US" sz="11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10815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D43B7-F5D4-4D9E-78E0-A1DD673084BF}"/>
              </a:ext>
            </a:extLst>
          </p:cNvPr>
          <p:cNvSpPr>
            <a:spLocks noGrp="1"/>
          </p:cNvSpPr>
          <p:nvPr>
            <p:ph type="title"/>
          </p:nvPr>
        </p:nvSpPr>
        <p:spPr/>
        <p:txBody>
          <a:bodyPr/>
          <a:lstStyle/>
          <a:p>
            <a:r>
              <a:rPr lang="en-US"/>
              <a:t>Top Growth Texas Counties</a:t>
            </a:r>
          </a:p>
        </p:txBody>
      </p:sp>
      <p:sp>
        <p:nvSpPr>
          <p:cNvPr id="5" name="Content Placeholder 2">
            <a:extLst>
              <a:ext uri="{FF2B5EF4-FFF2-40B4-BE49-F238E27FC236}">
                <a16:creationId xmlns:a16="http://schemas.microsoft.com/office/drawing/2014/main" id="{BD7FD3CC-38D6-F0C2-B507-969015AD7182}"/>
              </a:ext>
            </a:extLst>
          </p:cNvPr>
          <p:cNvSpPr txBox="1">
            <a:spLocks/>
          </p:cNvSpPr>
          <p:nvPr/>
        </p:nvSpPr>
        <p:spPr>
          <a:xfrm>
            <a:off x="463345" y="1094730"/>
            <a:ext cx="5434782" cy="10613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t>Top 10 Counties by </a:t>
            </a:r>
            <a:r>
              <a:rPr lang="en-US" sz="2000" b="1" dirty="0">
                <a:solidFill>
                  <a:srgbClr val="C00000"/>
                </a:solidFill>
              </a:rPr>
              <a:t>Percent Growth </a:t>
            </a:r>
            <a:r>
              <a:rPr lang="en-US" sz="2000" b="1" dirty="0"/>
              <a:t>in Texas</a:t>
            </a:r>
            <a:br>
              <a:rPr lang="en-US" sz="2000" dirty="0"/>
            </a:br>
            <a:r>
              <a:rPr lang="en-US" sz="2000" i="1" dirty="0"/>
              <a:t>From July 1, 2024 to July 1, 2025</a:t>
            </a:r>
            <a:endParaRPr lang="en-US" sz="2000" dirty="0"/>
          </a:p>
        </p:txBody>
      </p:sp>
      <p:pic>
        <p:nvPicPr>
          <p:cNvPr id="9" name="Content Placeholder 8" descr="Bar chart showing the top 10 Texas counties by percent population growth from July 1, 2024, to July 1, 2025, led by Waller and Kaufman counties at 5.7% growth each.">
            <a:extLst>
              <a:ext uri="{FF2B5EF4-FFF2-40B4-BE49-F238E27FC236}">
                <a16:creationId xmlns:a16="http://schemas.microsoft.com/office/drawing/2014/main" id="{18A37982-F72C-8EF9-983B-0C067185166D}"/>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363702" y="2156087"/>
            <a:ext cx="5566470" cy="3771758"/>
          </a:xfrm>
          <a:prstGeom prst="rect">
            <a:avLst/>
          </a:prstGeom>
        </p:spPr>
      </p:pic>
      <p:sp>
        <p:nvSpPr>
          <p:cNvPr id="3" name="Content Placeholder 2">
            <a:extLst>
              <a:ext uri="{FF2B5EF4-FFF2-40B4-BE49-F238E27FC236}">
                <a16:creationId xmlns:a16="http://schemas.microsoft.com/office/drawing/2014/main" id="{179E9E9E-F9D0-2AE4-E7B7-D7DEB93C7443}"/>
              </a:ext>
            </a:extLst>
          </p:cNvPr>
          <p:cNvSpPr>
            <a:spLocks noGrp="1"/>
          </p:cNvSpPr>
          <p:nvPr>
            <p:ph idx="1"/>
          </p:nvPr>
        </p:nvSpPr>
        <p:spPr>
          <a:xfrm>
            <a:off x="6293874" y="1073912"/>
            <a:ext cx="5180371" cy="1061357"/>
          </a:xfrm>
        </p:spPr>
        <p:txBody>
          <a:bodyPr>
            <a:normAutofit/>
          </a:bodyPr>
          <a:lstStyle/>
          <a:p>
            <a:pPr marL="0" indent="0">
              <a:buNone/>
            </a:pPr>
            <a:r>
              <a:rPr lang="en-US" sz="2000" b="1" dirty="0">
                <a:cs typeface="Aharoni" panose="02010803020104030203" pitchFamily="2" charset="-79"/>
              </a:rPr>
              <a:t>Top 10 Counties by </a:t>
            </a:r>
            <a:r>
              <a:rPr lang="en-US" sz="2000" b="1" dirty="0">
                <a:solidFill>
                  <a:schemeClr val="accent4">
                    <a:lumMod val="75000"/>
                  </a:schemeClr>
                </a:solidFill>
                <a:cs typeface="Aharoni" panose="02010803020104030203" pitchFamily="2" charset="-79"/>
              </a:rPr>
              <a:t>Numeric Growth </a:t>
            </a:r>
            <a:r>
              <a:rPr lang="en-US" sz="2000" b="1" dirty="0">
                <a:cs typeface="Aharoni" panose="02010803020104030203" pitchFamily="2" charset="-79"/>
              </a:rPr>
              <a:t>in Texas</a:t>
            </a:r>
            <a:br>
              <a:rPr lang="en-US" sz="2000" dirty="0"/>
            </a:br>
            <a:r>
              <a:rPr lang="en-US" sz="2000" b="0" i="1" dirty="0"/>
              <a:t>From July 1, 2024 to July 1, 2025</a:t>
            </a:r>
            <a:endParaRPr lang="en-US" sz="2000" dirty="0"/>
          </a:p>
        </p:txBody>
      </p:sp>
      <p:pic>
        <p:nvPicPr>
          <p:cNvPr id="13" name="Picture 12" descr="Bar chart showing the top 10 Texas counties by numeric population growth from July 1, 2024, to July 1, 2025, led by Harris County (48,695) and Collin County (42,966), followed by Montgomery County (30,011).">
            <a:extLst>
              <a:ext uri="{FF2B5EF4-FFF2-40B4-BE49-F238E27FC236}">
                <a16:creationId xmlns:a16="http://schemas.microsoft.com/office/drawing/2014/main" id="{B33BC085-C1B4-1BAB-FFA1-8667A1CDCF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3874" y="2156087"/>
            <a:ext cx="5703285" cy="3870295"/>
          </a:xfrm>
          <a:prstGeom prst="rect">
            <a:avLst/>
          </a:prstGeom>
        </p:spPr>
      </p:pic>
      <p:sp>
        <p:nvSpPr>
          <p:cNvPr id="11" name="Content Placeholder 3">
            <a:extLst>
              <a:ext uri="{FF2B5EF4-FFF2-40B4-BE49-F238E27FC236}">
                <a16:creationId xmlns:a16="http://schemas.microsoft.com/office/drawing/2014/main" id="{E4D35AE8-59D3-21E4-D4FD-F6B5AE4155BF}"/>
              </a:ext>
            </a:extLst>
          </p:cNvPr>
          <p:cNvSpPr txBox="1">
            <a:spLocks/>
          </p:cNvSpPr>
          <p:nvPr/>
        </p:nvSpPr>
        <p:spPr>
          <a:xfrm>
            <a:off x="179388" y="6356350"/>
            <a:ext cx="9459912" cy="365125"/>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100" kern="1200">
                <a:solidFill>
                  <a:schemeClr val="bg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Source: </a:t>
            </a:r>
            <a:r>
              <a:rPr lang="en-US"/>
              <a:t>U.S. Census Bureau, Vintage 2025 Population Estimates</a:t>
            </a:r>
          </a:p>
        </p:txBody>
      </p:sp>
    </p:spTree>
    <p:extLst>
      <p:ext uri="{BB962C8B-B14F-4D97-AF65-F5344CB8AC3E}">
        <p14:creationId xmlns:p14="http://schemas.microsoft.com/office/powerpoint/2010/main" val="869306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B19C9-1729-668B-0C53-F56C4A4C12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65CBFE-DD5B-F6F3-6C1E-7793965AB7D6}"/>
              </a:ext>
            </a:extLst>
          </p:cNvPr>
          <p:cNvSpPr>
            <a:spLocks noGrp="1"/>
          </p:cNvSpPr>
          <p:nvPr>
            <p:ph type="title"/>
          </p:nvPr>
        </p:nvSpPr>
        <p:spPr>
          <a:xfrm>
            <a:off x="0" y="56547"/>
            <a:ext cx="12192000" cy="848412"/>
          </a:xfrm>
        </p:spPr>
        <p:txBody>
          <a:bodyPr/>
          <a:lstStyle/>
          <a:p>
            <a:r>
              <a:rPr lang="en-US" dirty="0"/>
              <a:t>Top Growth Texas Cities and Towns </a:t>
            </a:r>
          </a:p>
        </p:txBody>
      </p:sp>
      <p:sp>
        <p:nvSpPr>
          <p:cNvPr id="10" name="TextBox 9">
            <a:extLst>
              <a:ext uri="{FF2B5EF4-FFF2-40B4-BE49-F238E27FC236}">
                <a16:creationId xmlns:a16="http://schemas.microsoft.com/office/drawing/2014/main" id="{DFB6061F-9E43-429B-1522-B86B7D48E0D1}"/>
              </a:ext>
            </a:extLst>
          </p:cNvPr>
          <p:cNvSpPr txBox="1"/>
          <p:nvPr/>
        </p:nvSpPr>
        <p:spPr>
          <a:xfrm>
            <a:off x="527901" y="985204"/>
            <a:ext cx="5162572" cy="8372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2000" b="1" dirty="0">
                <a:latin typeface="Trade Gothic Next Heavy"/>
              </a:rPr>
              <a:t>Top 10 Cities by </a:t>
            </a:r>
            <a:r>
              <a:rPr lang="en-US" sz="2000" b="1" dirty="0">
                <a:solidFill>
                  <a:srgbClr val="EC7A08"/>
                </a:solidFill>
                <a:latin typeface="Trade Gothic Next Heavy"/>
              </a:rPr>
              <a:t>Percent Growth </a:t>
            </a:r>
            <a:r>
              <a:rPr lang="en-US" sz="2000" b="1" dirty="0">
                <a:latin typeface="Trade Gothic Next Heavy"/>
              </a:rPr>
              <a:t>in Texas</a:t>
            </a:r>
            <a:endParaRPr lang="en-US" sz="2000" dirty="0">
              <a:cs typeface="Arial"/>
            </a:endParaRPr>
          </a:p>
          <a:p>
            <a:pPr>
              <a:lnSpc>
                <a:spcPct val="150000"/>
              </a:lnSpc>
            </a:pPr>
            <a:r>
              <a:rPr lang="en-US" sz="1400" i="1" dirty="0">
                <a:cs typeface="Arial"/>
              </a:rPr>
              <a:t>From July 1, 2024 to July 1, 2025</a:t>
            </a:r>
            <a:endParaRPr lang="en-US" sz="1400" dirty="0">
              <a:cs typeface="Arial"/>
            </a:endParaRPr>
          </a:p>
        </p:txBody>
      </p:sp>
      <p:pic>
        <p:nvPicPr>
          <p:cNvPr id="6" name="Picture 5" descr="Bar chart showing the top 10 Texas cities by percent population growth from July 1, 2024, to July 1, 2025, led by Celina (24.6%), Fulshear (21.0%), and Princeton (18.1%).">
            <a:extLst>
              <a:ext uri="{FF2B5EF4-FFF2-40B4-BE49-F238E27FC236}">
                <a16:creationId xmlns:a16="http://schemas.microsoft.com/office/drawing/2014/main" id="{DFAD9EE0-23EA-579C-7B32-5E32A20080E0}"/>
              </a:ext>
            </a:extLst>
          </p:cNvPr>
          <p:cNvPicPr>
            <a:picLocks noChangeAspect="1"/>
          </p:cNvPicPr>
          <p:nvPr/>
        </p:nvPicPr>
        <p:blipFill>
          <a:blip r:embed="rId2"/>
          <a:stretch>
            <a:fillRect/>
          </a:stretch>
        </p:blipFill>
        <p:spPr>
          <a:xfrm>
            <a:off x="296299" y="1687398"/>
            <a:ext cx="5615162" cy="4185399"/>
          </a:xfrm>
          <a:prstGeom prst="rect">
            <a:avLst/>
          </a:prstGeom>
        </p:spPr>
      </p:pic>
      <p:sp>
        <p:nvSpPr>
          <p:cNvPr id="11" name="TextBox 10">
            <a:extLst>
              <a:ext uri="{FF2B5EF4-FFF2-40B4-BE49-F238E27FC236}">
                <a16:creationId xmlns:a16="http://schemas.microsoft.com/office/drawing/2014/main" id="{D250726D-C3D1-4F18-0DB1-327A94E19133}"/>
              </a:ext>
            </a:extLst>
          </p:cNvPr>
          <p:cNvSpPr txBox="1"/>
          <p:nvPr/>
        </p:nvSpPr>
        <p:spPr>
          <a:xfrm>
            <a:off x="6280541" y="968950"/>
            <a:ext cx="5060022" cy="8372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2000" b="1" dirty="0">
                <a:latin typeface="Trade Gothic Next Heavy"/>
              </a:rPr>
              <a:t>Top 10 Cities by </a:t>
            </a:r>
            <a:r>
              <a:rPr lang="en-US" sz="2000" b="1" dirty="0">
                <a:solidFill>
                  <a:srgbClr val="70AE6E"/>
                </a:solidFill>
                <a:latin typeface="Trade Gothic Next Heavy"/>
              </a:rPr>
              <a:t>Numeric Growth </a:t>
            </a:r>
            <a:r>
              <a:rPr lang="en-US" sz="2000" b="1" dirty="0">
                <a:latin typeface="Trade Gothic Next Heavy"/>
              </a:rPr>
              <a:t>in Texas</a:t>
            </a:r>
            <a:endParaRPr lang="en-US" sz="2000" dirty="0">
              <a:cs typeface="Arial"/>
            </a:endParaRPr>
          </a:p>
          <a:p>
            <a:pPr>
              <a:lnSpc>
                <a:spcPct val="150000"/>
              </a:lnSpc>
            </a:pPr>
            <a:r>
              <a:rPr lang="en-US" sz="1400" i="1" dirty="0">
                <a:cs typeface="Arial"/>
              </a:rPr>
              <a:t>From July 1, 2024 to July 1, 2025</a:t>
            </a:r>
            <a:endParaRPr lang="en-US" sz="1400" dirty="0">
              <a:cs typeface="Arial"/>
            </a:endParaRPr>
          </a:p>
        </p:txBody>
      </p:sp>
      <p:pic>
        <p:nvPicPr>
          <p:cNvPr id="12" name="Picture 11" descr="Bar chart showing the top 10 Texas cities by numeric population growth from July 1, 2024, to July 1, 2025, led by Fort Worth (19,512), San Antonio (14,359), and Celina (12,710).">
            <a:extLst>
              <a:ext uri="{FF2B5EF4-FFF2-40B4-BE49-F238E27FC236}">
                <a16:creationId xmlns:a16="http://schemas.microsoft.com/office/drawing/2014/main" id="{C66C3BA2-FBE6-6DA7-566D-0112B9923E68}"/>
              </a:ext>
            </a:extLst>
          </p:cNvPr>
          <p:cNvPicPr>
            <a:picLocks noChangeAspect="1"/>
          </p:cNvPicPr>
          <p:nvPr/>
        </p:nvPicPr>
        <p:blipFill>
          <a:blip r:embed="rId3"/>
          <a:stretch>
            <a:fillRect/>
          </a:stretch>
        </p:blipFill>
        <p:spPr>
          <a:xfrm>
            <a:off x="6112264" y="1687398"/>
            <a:ext cx="5698348" cy="4186353"/>
          </a:xfrm>
          <a:prstGeom prst="rect">
            <a:avLst/>
          </a:prstGeom>
        </p:spPr>
      </p:pic>
      <p:sp>
        <p:nvSpPr>
          <p:cNvPr id="7" name="Content Placeholder 4">
            <a:extLst>
              <a:ext uri="{FF2B5EF4-FFF2-40B4-BE49-F238E27FC236}">
                <a16:creationId xmlns:a16="http://schemas.microsoft.com/office/drawing/2014/main" id="{6389F919-E3B9-2F4F-322C-3A82CC6EAC4C}"/>
              </a:ext>
            </a:extLst>
          </p:cNvPr>
          <p:cNvSpPr txBox="1">
            <a:spLocks noGrp="1"/>
          </p:cNvSpPr>
          <p:nvPr>
            <p:ph sz="quarter" idx="13"/>
          </p:nvPr>
        </p:nvSpPr>
        <p:spPr>
          <a:xfrm>
            <a:off x="179388" y="6356350"/>
            <a:ext cx="9459912" cy="365125"/>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100" b="1"/>
              <a:t>Source: </a:t>
            </a:r>
            <a:r>
              <a:rPr lang="en-US" sz="1100">
                <a:solidFill>
                  <a:schemeClr val="bg1">
                    <a:lumMod val="50000"/>
                  </a:schemeClr>
                </a:solidFill>
                <a:latin typeface="Arial" panose="020B0604020202020204" pitchFamily="34" charset="0"/>
                <a:cs typeface="Arial" panose="020B0604020202020204" pitchFamily="34" charset="0"/>
              </a:rPr>
              <a:t>U.S. Census Bureau, Vintage 2025 Population Estimates. Ranked among incorporated places with a population of 20,000 or more.</a:t>
            </a:r>
          </a:p>
        </p:txBody>
      </p:sp>
    </p:spTree>
    <p:extLst>
      <p:ext uri="{BB962C8B-B14F-4D97-AF65-F5344CB8AC3E}">
        <p14:creationId xmlns:p14="http://schemas.microsoft.com/office/powerpoint/2010/main" val="1907082589"/>
      </p:ext>
    </p:extLst>
  </p:cSld>
  <p:clrMapOvr>
    <a:masterClrMapping/>
  </p:clrMapOvr>
</p:sld>
</file>

<file path=ppt/theme/theme1.xml><?xml version="1.0" encoding="utf-8"?>
<a:theme xmlns:a="http://schemas.openxmlformats.org/drawingml/2006/main" name="TDC Theme">
  <a:themeElements>
    <a:clrScheme name="TDC Colors">
      <a:dk1>
        <a:srgbClr val="000000"/>
      </a:dk1>
      <a:lt1>
        <a:srgbClr val="FFFFFF"/>
      </a:lt1>
      <a:dk2>
        <a:srgbClr val="44546A"/>
      </a:dk2>
      <a:lt2>
        <a:srgbClr val="E7E6E6"/>
      </a:lt2>
      <a:accent1>
        <a:srgbClr val="3C9CD7"/>
      </a:accent1>
      <a:accent2>
        <a:srgbClr val="034C79"/>
      </a:accent2>
      <a:accent3>
        <a:srgbClr val="BA5A27"/>
      </a:accent3>
      <a:accent4>
        <a:srgbClr val="FBAC49"/>
      </a:accent4>
      <a:accent5>
        <a:srgbClr val="A8BCD5"/>
      </a:accent5>
      <a:accent6>
        <a:srgbClr val="61AD45"/>
      </a:accent6>
      <a:hlink>
        <a:srgbClr val="69200F"/>
      </a:hlink>
      <a:folHlink>
        <a:srgbClr val="C00000"/>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DC Theme" id="{6117A879-59F7-4B6B-BAC6-AE09CF0A7DCE}" vid="{EC2DE9E0-6E16-4E98-9973-F282A8EAAC97}"/>
    </a:ext>
  </a:extLst>
</a:theme>
</file>

<file path=ppt/theme/theme2.xml><?xml version="1.0" encoding="utf-8"?>
<a:theme xmlns:a="http://schemas.openxmlformats.org/drawingml/2006/main" name="TDC Template 2024">
  <a:themeElements>
    <a:clrScheme name="TDC Colors">
      <a:dk1>
        <a:srgbClr val="000000"/>
      </a:dk1>
      <a:lt1>
        <a:srgbClr val="FFFFFF"/>
      </a:lt1>
      <a:dk2>
        <a:srgbClr val="44546A"/>
      </a:dk2>
      <a:lt2>
        <a:srgbClr val="E7E6E6"/>
      </a:lt2>
      <a:accent1>
        <a:srgbClr val="0066CC"/>
      </a:accent1>
      <a:accent2>
        <a:srgbClr val="EC7A08"/>
      </a:accent2>
      <a:accent3>
        <a:srgbClr val="A6C9EB"/>
      </a:accent3>
      <a:accent4>
        <a:srgbClr val="70AE6E"/>
      </a:accent4>
      <a:accent5>
        <a:srgbClr val="124559"/>
      </a:accent5>
      <a:accent6>
        <a:srgbClr val="DE7D79"/>
      </a:accent6>
      <a:hlink>
        <a:srgbClr val="161CFE"/>
      </a:hlink>
      <a:folHlink>
        <a:srgbClr val="1700A4"/>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DC Template 2024" id="{2F158470-131A-4809-A081-0F16D5092D1A}" vid="{6CE61867-4A1D-4FF7-8BFC-1694251A407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1_TDC Template 2024">
  <a:themeElements>
    <a:clrScheme name="TDC Colors">
      <a:dk1>
        <a:srgbClr val="000000"/>
      </a:dk1>
      <a:lt1>
        <a:srgbClr val="FFFFFF"/>
      </a:lt1>
      <a:dk2>
        <a:srgbClr val="44546A"/>
      </a:dk2>
      <a:lt2>
        <a:srgbClr val="E7E6E6"/>
      </a:lt2>
      <a:accent1>
        <a:srgbClr val="0066CC"/>
      </a:accent1>
      <a:accent2>
        <a:srgbClr val="EC7A08"/>
      </a:accent2>
      <a:accent3>
        <a:srgbClr val="A6C9EB"/>
      </a:accent3>
      <a:accent4>
        <a:srgbClr val="70AE6E"/>
      </a:accent4>
      <a:accent5>
        <a:srgbClr val="124559"/>
      </a:accent5>
      <a:accent6>
        <a:srgbClr val="DE7D79"/>
      </a:accent6>
      <a:hlink>
        <a:srgbClr val="161CFE"/>
      </a:hlink>
      <a:folHlink>
        <a:srgbClr val="1700A4"/>
      </a:folHlink>
    </a:clrScheme>
    <a:fontScheme name="Custom 1">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DC Template 2024" id="{12CF4D9D-BD2A-4C7F-808E-34EC19A23ADC}" vid="{21788C78-CB8B-4BEA-BA71-722C106200E8}"/>
    </a:ext>
  </a:extLst>
</a:theme>
</file>

<file path=ppt/theme/theme5.xml><?xml version="1.0" encoding="utf-8"?>
<a:theme xmlns:a="http://schemas.openxmlformats.org/drawingml/2006/main" name="2_TDC Template 2024">
  <a:themeElements>
    <a:clrScheme name="TDC Colors">
      <a:dk1>
        <a:srgbClr val="000000"/>
      </a:dk1>
      <a:lt1>
        <a:srgbClr val="FFFFFF"/>
      </a:lt1>
      <a:dk2>
        <a:srgbClr val="44546A"/>
      </a:dk2>
      <a:lt2>
        <a:srgbClr val="E7E6E6"/>
      </a:lt2>
      <a:accent1>
        <a:srgbClr val="0066CC"/>
      </a:accent1>
      <a:accent2>
        <a:srgbClr val="EC7A08"/>
      </a:accent2>
      <a:accent3>
        <a:srgbClr val="A6C9EB"/>
      </a:accent3>
      <a:accent4>
        <a:srgbClr val="70AE6E"/>
      </a:accent4>
      <a:accent5>
        <a:srgbClr val="124559"/>
      </a:accent5>
      <a:accent6>
        <a:srgbClr val="DE7D79"/>
      </a:accent6>
      <a:hlink>
        <a:srgbClr val="161CFE"/>
      </a:hlink>
      <a:folHlink>
        <a:srgbClr val="1700A4"/>
      </a:folHlink>
    </a:clrScheme>
    <a:fontScheme name="Custom 1">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DC Template 2024" id="{2F158470-131A-4809-A081-0F16D5092D1A}" vid="{6CE61867-4A1D-4FF7-8BFC-1694251A4077}"/>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437461825611E47AF4A4EBC2886C2CD" ma:contentTypeVersion="0" ma:contentTypeDescription="Create a new document." ma:contentTypeScope="" ma:versionID="984055a7d660f7883c785f562b38d799">
  <xsd:schema xmlns:xsd="http://www.w3.org/2001/XMLSchema" xmlns:xs="http://www.w3.org/2001/XMLSchema" xmlns:p="http://schemas.microsoft.com/office/2006/metadata/properties" targetNamespace="http://schemas.microsoft.com/office/2006/metadata/properties" ma:root="true" ma:fieldsID="bd77e48bcaec437339b5767d20758a4e">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3A37C4C-2351-4355-9984-83098E4FC6AD}">
  <ds:schemaRefs>
    <ds:schemaRef ds:uri="http://purl.org/dc/elements/1.1/"/>
    <ds:schemaRef ds:uri="http://schemas.microsoft.com/office/2006/metadata/properties"/>
    <ds:schemaRef ds:uri="http://schemas.microsoft.com/office/2006/documentManagement/types"/>
    <ds:schemaRef ds:uri="http://purl.org/dc/dcmitype/"/>
    <ds:schemaRef ds:uri="http://purl.org/dc/term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8377E2A-9ADE-411E-90BF-4421495FA24A}">
  <ds:schemaRefs>
    <ds:schemaRef ds:uri="http://schemas.microsoft.com/sharepoint/v3/contenttype/forms"/>
  </ds:schemaRefs>
</ds:datastoreItem>
</file>

<file path=customXml/itemProps3.xml><?xml version="1.0" encoding="utf-8"?>
<ds:datastoreItem xmlns:ds="http://schemas.openxmlformats.org/officeDocument/2006/customXml" ds:itemID="{4C8B21E4-54C5-497C-B885-5FBA90396198}">
  <ds:schemaRefs>
    <ds:schemaRef ds:uri="http://purl.org/dc/elements/1.1/"/>
    <ds:schemaRef ds:uri="http://purl.org/dc/terms/"/>
    <ds:schemaRef ds:uri="http://schemas.microsoft.com/internal/obd"/>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Slice</Template>
  <TotalTime>31447</TotalTime>
  <Words>2459</Words>
  <Application>Microsoft Office PowerPoint</Application>
  <PresentationFormat>Widescreen</PresentationFormat>
  <Paragraphs>504</Paragraphs>
  <Slides>43</Slides>
  <Notes>19</Notes>
  <HiddenSlides>0</HiddenSlides>
  <MMClips>0</MMClips>
  <ScaleCrop>false</ScaleCrop>
  <HeadingPairs>
    <vt:vector size="8" baseType="variant">
      <vt:variant>
        <vt:lpstr>Fonts Used</vt:lpstr>
      </vt:variant>
      <vt:variant>
        <vt:i4>11</vt:i4>
      </vt:variant>
      <vt:variant>
        <vt:lpstr>Theme</vt:lpstr>
      </vt:variant>
      <vt:variant>
        <vt:i4>5</vt:i4>
      </vt:variant>
      <vt:variant>
        <vt:lpstr>Slide Titles</vt:lpstr>
      </vt:variant>
      <vt:variant>
        <vt:i4>43</vt:i4>
      </vt:variant>
      <vt:variant>
        <vt:lpstr>Custom Shows</vt:lpstr>
      </vt:variant>
      <vt:variant>
        <vt:i4>1</vt:i4>
      </vt:variant>
    </vt:vector>
  </HeadingPairs>
  <TitlesOfParts>
    <vt:vector size="60" baseType="lpstr">
      <vt:lpstr>Aharoni</vt:lpstr>
      <vt:lpstr>Aptos</vt:lpstr>
      <vt:lpstr>Aptos Display</vt:lpstr>
      <vt:lpstr>Aptos Narrow</vt:lpstr>
      <vt:lpstr>Aral</vt:lpstr>
      <vt:lpstr>Arial</vt:lpstr>
      <vt:lpstr>Calibri</vt:lpstr>
      <vt:lpstr>Source Sans Pro</vt:lpstr>
      <vt:lpstr>Trade Gothic Next Heavy</vt:lpstr>
      <vt:lpstr>Verdana</vt:lpstr>
      <vt:lpstr>Wingdings</vt:lpstr>
      <vt:lpstr>TDC Theme</vt:lpstr>
      <vt:lpstr>TDC Template 2024</vt:lpstr>
      <vt:lpstr>Office Theme</vt:lpstr>
      <vt:lpstr>1_TDC Template 2024</vt:lpstr>
      <vt:lpstr>2_TDC Template 2024</vt:lpstr>
      <vt:lpstr>Demographic Trends and Characteristics in Texas and Heart of Texas COG  </vt:lpstr>
      <vt:lpstr>About the Texas Demographic Center</vt:lpstr>
      <vt:lpstr>New 2025 Estimates Show Texas Growth but at Slower Rate</vt:lpstr>
      <vt:lpstr>State Highlights 2024-2025</vt:lpstr>
      <vt:lpstr>Estimated Population,  Texas Counties, 2025 </vt:lpstr>
      <vt:lpstr>Estimated Percent Population Change, Texas Counties, 2024-2025 </vt:lpstr>
      <vt:lpstr>Top Net Migration To and From Texas: Leading States in 2024</vt:lpstr>
      <vt:lpstr>Top Growth Texas Counties</vt:lpstr>
      <vt:lpstr>Top Growth Texas Cities and Towns </vt:lpstr>
      <vt:lpstr>Percent Population Change for Incorporated Places, 2020-2025</vt:lpstr>
      <vt:lpstr>Drivers of Population Growth</vt:lpstr>
      <vt:lpstr>Texas Daily Population Growth and Components of Change, 2020-2025</vt:lpstr>
      <vt:lpstr>Estimates Net Domestic Migration Across Texas Counties From July 1, 2024 to July 1, 2025</vt:lpstr>
      <vt:lpstr>A majority of Texas counties saw more deaths than births</vt:lpstr>
      <vt:lpstr>Texas Fertility Rates, 2007-2024 Births per 1,000 women aged 15-44 </vt:lpstr>
      <vt:lpstr>Texas Fertility Rates by Age Group of Mothers, 2009 and 2024</vt:lpstr>
      <vt:lpstr>Selected Socioeconomic Characteristics in Texas</vt:lpstr>
      <vt:lpstr>Median Household Income and Home Value in Texas, 2013-2023 </vt:lpstr>
      <vt:lpstr>Distribution of Monthly Homeownership Costs in Texas, 2021 and 2024</vt:lpstr>
      <vt:lpstr>Percent Uninsured by Race/Ethnicity, Texas 2024</vt:lpstr>
      <vt:lpstr>Undergraduate College Enrollment in Texas and Selected States, 2014 and 2024</vt:lpstr>
      <vt:lpstr>Top Five Commodity Exports in Texas, 2024</vt:lpstr>
      <vt:lpstr>Social and Economic Characteristics  Heart of Texas COG</vt:lpstr>
      <vt:lpstr>Heart of Texas COG Counties 2000-2020</vt:lpstr>
      <vt:lpstr>McLennan County 2000-2020</vt:lpstr>
      <vt:lpstr>Heart of Texas COG, Selected Demographic Indicators</vt:lpstr>
      <vt:lpstr>Population Projections of Heart of Texas COG Counties, 2020-2060</vt:lpstr>
      <vt:lpstr>Population Projections Heart of Texas COG Counties, 2020-2060</vt:lpstr>
      <vt:lpstr>McLennan County Population Pyramid</vt:lpstr>
      <vt:lpstr>Preparing Texas for the 2030 Census </vt:lpstr>
      <vt:lpstr>A Look Back at 2020</vt:lpstr>
      <vt:lpstr>Why Good Population Data Matters</vt:lpstr>
      <vt:lpstr>Local Update of Census Addresses (LUCA) An Important Step for Local Governments  </vt:lpstr>
      <vt:lpstr>Who Can Participate in LUCA?  </vt:lpstr>
      <vt:lpstr>LUCA Timeline 2027-2028  </vt:lpstr>
      <vt:lpstr>What Local Governments Can Do Now</vt:lpstr>
      <vt:lpstr>A Look into the Future of Texas</vt:lpstr>
      <vt:lpstr>Texas is expected to keep growing significantly.</vt:lpstr>
      <vt:lpstr>Texas Counties  Projected Population Numeric Change 2020-2060  Mid Migration Scenario</vt:lpstr>
      <vt:lpstr>Projected Population by Age  2020, 2040, and 2060  Mid Migration Scenario</vt:lpstr>
      <vt:lpstr>Visit our website</vt:lpstr>
      <vt:lpstr>Follow us on social media!</vt:lpstr>
      <vt:lpstr>Stay in Touch</vt:lpstr>
      <vt:lpstr>Custom Show 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Alejandra Leon</dc:creator>
  <cp:lastModifiedBy>Alejandra Leon</cp:lastModifiedBy>
  <cp:revision>18</cp:revision>
  <dcterms:created xsi:type="dcterms:W3CDTF">2023-09-18T16:22:50Z</dcterms:created>
  <dcterms:modified xsi:type="dcterms:W3CDTF">2026-08-10T19:26:37Z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0x0101006437461825611E47AF4A4EBC2886C2CD</vt:lpwstr>
  </property>
</Properties>
</file>