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 id="2147483680" r:id="rId5"/>
  </p:sldMasterIdLst>
  <p:notesMasterIdLst>
    <p:notesMasterId r:id="rId38"/>
  </p:notesMasterIdLst>
  <p:handoutMasterIdLst>
    <p:handoutMasterId r:id="rId39"/>
  </p:handoutMasterIdLst>
  <p:sldIdLst>
    <p:sldId id="1231" r:id="rId6"/>
    <p:sldId id="2147376999" r:id="rId7"/>
    <p:sldId id="2147377021" r:id="rId8"/>
    <p:sldId id="1289" r:id="rId9"/>
    <p:sldId id="1273" r:id="rId10"/>
    <p:sldId id="2147377022" r:id="rId11"/>
    <p:sldId id="1287" r:id="rId12"/>
    <p:sldId id="1274" r:id="rId13"/>
    <p:sldId id="1288" r:id="rId14"/>
    <p:sldId id="2147377025" r:id="rId15"/>
    <p:sldId id="1219" r:id="rId16"/>
    <p:sldId id="2147377024" r:id="rId17"/>
    <p:sldId id="1205" r:id="rId18"/>
    <p:sldId id="1122" r:id="rId19"/>
    <p:sldId id="2147377026" r:id="rId20"/>
    <p:sldId id="2147377027" r:id="rId21"/>
    <p:sldId id="2147377028" r:id="rId22"/>
    <p:sldId id="2147377029" r:id="rId23"/>
    <p:sldId id="2147377030" r:id="rId24"/>
    <p:sldId id="2147377031" r:id="rId25"/>
    <p:sldId id="1283" r:id="rId26"/>
    <p:sldId id="2147377034" r:id="rId27"/>
    <p:sldId id="2147377033" r:id="rId28"/>
    <p:sldId id="2147377035" r:id="rId29"/>
    <p:sldId id="2147377023" r:id="rId30"/>
    <p:sldId id="1069" r:id="rId31"/>
    <p:sldId id="2147376945" r:id="rId32"/>
    <p:sldId id="2147376961" r:id="rId33"/>
    <p:sldId id="2147376948" r:id="rId34"/>
    <p:sldId id="2147377032" r:id="rId35"/>
    <p:sldId id="2147376949" r:id="rId36"/>
    <p:sldId id="1194" r:id="rId37"/>
  </p:sldIdLst>
  <p:sldSz cx="12192000" cy="6858000"/>
  <p:notesSz cx="6858000" cy="91440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788E4F7E-4C06-4063-98E7-B3659C0B63E1}">
          <p14:sldIdLst>
            <p14:sldId id="1231"/>
            <p14:sldId id="2147376999"/>
            <p14:sldId id="2147377021"/>
            <p14:sldId id="1289"/>
            <p14:sldId id="1273"/>
            <p14:sldId id="2147377022"/>
            <p14:sldId id="1287"/>
            <p14:sldId id="1274"/>
            <p14:sldId id="1288"/>
            <p14:sldId id="2147377025"/>
            <p14:sldId id="1219"/>
            <p14:sldId id="2147377024"/>
            <p14:sldId id="1205"/>
            <p14:sldId id="1122"/>
            <p14:sldId id="2147377026"/>
            <p14:sldId id="2147377027"/>
            <p14:sldId id="2147377028"/>
            <p14:sldId id="2147377029"/>
            <p14:sldId id="2147377030"/>
            <p14:sldId id="2147377031"/>
            <p14:sldId id="1283"/>
            <p14:sldId id="2147377034"/>
            <p14:sldId id="2147377033"/>
            <p14:sldId id="2147377035"/>
            <p14:sldId id="2147377023"/>
            <p14:sldId id="1069"/>
            <p14:sldId id="2147376945"/>
            <p14:sldId id="2147376961"/>
            <p14:sldId id="2147376948"/>
            <p14:sldId id="2147377032"/>
            <p14:sldId id="2147376949"/>
            <p14:sldId id="11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B139"/>
    <a:srgbClr val="FDD02B"/>
    <a:srgbClr val="FEEBA2"/>
    <a:srgbClr val="662506"/>
    <a:srgbClr val="B84203"/>
    <a:srgbClr val="FFFFFF"/>
    <a:srgbClr val="F07818"/>
    <a:srgbClr val="FEBB47"/>
    <a:srgbClr val="FFFF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17F30D-F0DD-46CC-8E2A-071E893ADE0C}" v="15" dt="2026-04-16T20:50:57.477"/>
    <p1510:client id="{61F8C70F-987B-4396-AAED-E56213A9030A}" v="22" dt="2026-04-17T20:23:46.3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You" userId="768698ed-a411-421a-9f65-a0e0ebef8424" providerId="ADAL" clId="{F973AEAA-D035-499C-946B-208F20B84C80}"/>
    <pc:docChg chg="custSel addSld delSld modSld sldOrd modSection">
      <pc:chgData name="Helen You" userId="768698ed-a411-421a-9f65-a0e0ebef8424" providerId="ADAL" clId="{F973AEAA-D035-499C-946B-208F20B84C80}" dt="2026-04-17T20:23:46.378" v="421" actId="962"/>
      <pc:docMkLst>
        <pc:docMk/>
      </pc:docMkLst>
      <pc:sldChg chg="addSp delSp modSp">
        <pc:chgData name="Helen You" userId="768698ed-a411-421a-9f65-a0e0ebef8424" providerId="ADAL" clId="{F973AEAA-D035-499C-946B-208F20B84C80}" dt="2026-04-17T20:09:56.086" v="43" actId="1076"/>
        <pc:sldMkLst>
          <pc:docMk/>
          <pc:sldMk cId="4072199944" sldId="1219"/>
        </pc:sldMkLst>
        <pc:picChg chg="add mod">
          <ac:chgData name="Helen You" userId="768698ed-a411-421a-9f65-a0e0ebef8424" providerId="ADAL" clId="{F973AEAA-D035-499C-946B-208F20B84C80}" dt="2026-04-17T20:09:56.086" v="43" actId="1076"/>
          <ac:picMkLst>
            <pc:docMk/>
            <pc:sldMk cId="4072199944" sldId="1219"/>
            <ac:picMk id="1026" creationId="{36F09AE6-D50E-306E-D1C0-CD28C710CA21}"/>
          </ac:picMkLst>
        </pc:picChg>
        <pc:picChg chg="del">
          <ac:chgData name="Helen You" userId="768698ed-a411-421a-9f65-a0e0ebef8424" providerId="ADAL" clId="{F973AEAA-D035-499C-946B-208F20B84C80}" dt="2026-04-17T20:09:48.915" v="40" actId="478"/>
          <ac:picMkLst>
            <pc:docMk/>
            <pc:sldMk cId="4072199944" sldId="1219"/>
            <ac:picMk id="3074" creationId="{A712A684-3CA8-48E3-C0A5-3AC516F7B849}"/>
          </ac:picMkLst>
        </pc:picChg>
      </pc:sldChg>
      <pc:sldChg chg="add del">
        <pc:chgData name="Helen You" userId="768698ed-a411-421a-9f65-a0e0ebef8424" providerId="ADAL" clId="{F973AEAA-D035-499C-946B-208F20B84C80}" dt="2026-04-17T19:57:39.801" v="9"/>
        <pc:sldMkLst>
          <pc:docMk/>
          <pc:sldMk cId="4119348615" sldId="1277"/>
        </pc:sldMkLst>
      </pc:sldChg>
      <pc:sldChg chg="del">
        <pc:chgData name="Helen You" userId="768698ed-a411-421a-9f65-a0e0ebef8424" providerId="ADAL" clId="{F973AEAA-D035-499C-946B-208F20B84C80}" dt="2026-04-17T19:57:25.527" v="5" actId="47"/>
        <pc:sldMkLst>
          <pc:docMk/>
          <pc:sldMk cId="2139207588" sldId="1278"/>
        </pc:sldMkLst>
      </pc:sldChg>
      <pc:sldChg chg="del">
        <pc:chgData name="Helen You" userId="768698ed-a411-421a-9f65-a0e0ebef8424" providerId="ADAL" clId="{F973AEAA-D035-499C-946B-208F20B84C80}" dt="2026-04-17T19:57:26.158" v="6" actId="47"/>
        <pc:sldMkLst>
          <pc:docMk/>
          <pc:sldMk cId="3766524161" sldId="1279"/>
        </pc:sldMkLst>
      </pc:sldChg>
      <pc:sldChg chg="add del">
        <pc:chgData name="Helen You" userId="768698ed-a411-421a-9f65-a0e0ebef8424" providerId="ADAL" clId="{F973AEAA-D035-499C-946B-208F20B84C80}" dt="2026-04-17T19:57:39.801" v="9"/>
        <pc:sldMkLst>
          <pc:docMk/>
          <pc:sldMk cId="901927750" sldId="1280"/>
        </pc:sldMkLst>
      </pc:sldChg>
      <pc:sldChg chg="del">
        <pc:chgData name="Helen You" userId="768698ed-a411-421a-9f65-a0e0ebef8424" providerId="ADAL" clId="{F973AEAA-D035-499C-946B-208F20B84C80}" dt="2026-04-17T19:57:48.911" v="11" actId="47"/>
        <pc:sldMkLst>
          <pc:docMk/>
          <pc:sldMk cId="438533591" sldId="1281"/>
        </pc:sldMkLst>
      </pc:sldChg>
      <pc:sldChg chg="del">
        <pc:chgData name="Helen You" userId="768698ed-a411-421a-9f65-a0e0ebef8424" providerId="ADAL" clId="{F973AEAA-D035-499C-946B-208F20B84C80}" dt="2026-04-17T20:15:40.487" v="110" actId="47"/>
        <pc:sldMkLst>
          <pc:docMk/>
          <pc:sldMk cId="3311535748" sldId="1282"/>
        </pc:sldMkLst>
      </pc:sldChg>
      <pc:sldChg chg="addSp delSp modSp mod">
        <pc:chgData name="Helen You" userId="768698ed-a411-421a-9f65-a0e0ebef8424" providerId="ADAL" clId="{F973AEAA-D035-499C-946B-208F20B84C80}" dt="2026-04-17T20:18:33.897" v="360" actId="962"/>
        <pc:sldMkLst>
          <pc:docMk/>
          <pc:sldMk cId="1480438979" sldId="1283"/>
        </pc:sldMkLst>
        <pc:spChg chg="mod">
          <ac:chgData name="Helen You" userId="768698ed-a411-421a-9f65-a0e0ebef8424" providerId="ADAL" clId="{F973AEAA-D035-499C-946B-208F20B84C80}" dt="2026-04-17T20:16:57.981" v="222" actId="20577"/>
          <ac:spMkLst>
            <pc:docMk/>
            <pc:sldMk cId="1480438979" sldId="1283"/>
            <ac:spMk id="8" creationId="{E7C78998-2C12-49DA-90C2-9900E2D2C959}"/>
          </ac:spMkLst>
        </pc:spChg>
        <pc:picChg chg="del">
          <ac:chgData name="Helen You" userId="768698ed-a411-421a-9f65-a0e0ebef8424" providerId="ADAL" clId="{F973AEAA-D035-499C-946B-208F20B84C80}" dt="2026-04-17T20:00:47.748" v="17" actId="478"/>
          <ac:picMkLst>
            <pc:docMk/>
            <pc:sldMk cId="1480438979" sldId="1283"/>
            <ac:picMk id="3" creationId="{D483560C-0B81-4535-ECC4-D1035BCDE482}"/>
          </ac:picMkLst>
        </pc:picChg>
        <pc:picChg chg="add mod">
          <ac:chgData name="Helen You" userId="768698ed-a411-421a-9f65-a0e0ebef8424" providerId="ADAL" clId="{F973AEAA-D035-499C-946B-208F20B84C80}" dt="2026-04-17T20:18:33.897" v="360" actId="962"/>
          <ac:picMkLst>
            <pc:docMk/>
            <pc:sldMk cId="1480438979" sldId="1283"/>
            <ac:picMk id="4" creationId="{394D5810-2A26-B6FB-E98F-B1590A9AE954}"/>
          </ac:picMkLst>
        </pc:picChg>
      </pc:sldChg>
      <pc:sldChg chg="del">
        <pc:chgData name="Helen You" userId="768698ed-a411-421a-9f65-a0e0ebef8424" providerId="ADAL" clId="{F973AEAA-D035-499C-946B-208F20B84C80}" dt="2026-04-17T20:15:36.526" v="108" actId="47"/>
        <pc:sldMkLst>
          <pc:docMk/>
          <pc:sldMk cId="3478922586" sldId="1284"/>
        </pc:sldMkLst>
      </pc:sldChg>
      <pc:sldChg chg="del">
        <pc:chgData name="Helen You" userId="768698ed-a411-421a-9f65-a0e0ebef8424" providerId="ADAL" clId="{F973AEAA-D035-499C-946B-208F20B84C80}" dt="2026-04-17T20:15:38.233" v="109" actId="47"/>
        <pc:sldMkLst>
          <pc:docMk/>
          <pc:sldMk cId="3627465413" sldId="1285"/>
        </pc:sldMkLst>
      </pc:sldChg>
      <pc:sldChg chg="add del">
        <pc:chgData name="Helen You" userId="768698ed-a411-421a-9f65-a0e0ebef8424" providerId="ADAL" clId="{F973AEAA-D035-499C-946B-208F20B84C80}" dt="2026-04-17T19:57:39.801" v="9"/>
        <pc:sldMkLst>
          <pc:docMk/>
          <pc:sldMk cId="3079191625" sldId="1286"/>
        </pc:sldMkLst>
      </pc:sldChg>
      <pc:sldChg chg="del">
        <pc:chgData name="Helen You" userId="768698ed-a411-421a-9f65-a0e0ebef8424" providerId="ADAL" clId="{F973AEAA-D035-499C-946B-208F20B84C80}" dt="2026-04-17T19:55:30.349" v="1" actId="47"/>
        <pc:sldMkLst>
          <pc:docMk/>
          <pc:sldMk cId="3966842195" sldId="1290"/>
        </pc:sldMkLst>
      </pc:sldChg>
      <pc:sldChg chg="del">
        <pc:chgData name="Helen You" userId="768698ed-a411-421a-9f65-a0e0ebef8424" providerId="ADAL" clId="{F973AEAA-D035-499C-946B-208F20B84C80}" dt="2026-04-17T19:58:22.266" v="13" actId="47"/>
        <pc:sldMkLst>
          <pc:docMk/>
          <pc:sldMk cId="902541606" sldId="2147376958"/>
        </pc:sldMkLst>
      </pc:sldChg>
      <pc:sldChg chg="addSp modSp mod">
        <pc:chgData name="Helen You" userId="768698ed-a411-421a-9f65-a0e0ebef8424" providerId="ADAL" clId="{F973AEAA-D035-499C-946B-208F20B84C80}" dt="2026-04-17T20:23:46.378" v="421" actId="962"/>
        <pc:sldMkLst>
          <pc:docMk/>
          <pc:sldMk cId="1040673320" sldId="2147377021"/>
        </pc:sldMkLst>
        <pc:spChg chg="mod">
          <ac:chgData name="Helen You" userId="768698ed-a411-421a-9f65-a0e0ebef8424" providerId="ADAL" clId="{F973AEAA-D035-499C-946B-208F20B84C80}" dt="2026-04-17T20:23:12.650" v="415" actId="1076"/>
          <ac:spMkLst>
            <pc:docMk/>
            <pc:sldMk cId="1040673320" sldId="2147377021"/>
            <ac:spMk id="2" creationId="{C8A71175-593E-DF1A-3265-AEFD1F9CB1F8}"/>
          </ac:spMkLst>
        </pc:spChg>
        <pc:spChg chg="mod">
          <ac:chgData name="Helen You" userId="768698ed-a411-421a-9f65-a0e0ebef8424" providerId="ADAL" clId="{F973AEAA-D035-499C-946B-208F20B84C80}" dt="2026-04-17T20:23:20.606" v="417" actId="255"/>
          <ac:spMkLst>
            <pc:docMk/>
            <pc:sldMk cId="1040673320" sldId="2147377021"/>
            <ac:spMk id="7" creationId="{CB706454-B9D1-08A3-ACBA-5A5712CC3A39}"/>
          </ac:spMkLst>
        </pc:spChg>
        <pc:picChg chg="add mod">
          <ac:chgData name="Helen You" userId="768698ed-a411-421a-9f65-a0e0ebef8424" providerId="ADAL" clId="{F973AEAA-D035-499C-946B-208F20B84C80}" dt="2026-04-17T20:23:46.378" v="421" actId="962"/>
          <ac:picMkLst>
            <pc:docMk/>
            <pc:sldMk cId="1040673320" sldId="2147377021"/>
            <ac:picMk id="2050" creationId="{7398BF11-C5A7-6AB2-B2DE-C9ECF2AB5E00}"/>
          </ac:picMkLst>
        </pc:picChg>
      </pc:sldChg>
      <pc:sldChg chg="add">
        <pc:chgData name="Helen You" userId="768698ed-a411-421a-9f65-a0e0ebef8424" providerId="ADAL" clId="{F973AEAA-D035-499C-946B-208F20B84C80}" dt="2026-04-17T19:55:28.256" v="0"/>
        <pc:sldMkLst>
          <pc:docMk/>
          <pc:sldMk cId="2274176246" sldId="2147377025"/>
        </pc:sldMkLst>
      </pc:sldChg>
      <pc:sldChg chg="add">
        <pc:chgData name="Helen You" userId="768698ed-a411-421a-9f65-a0e0ebef8424" providerId="ADAL" clId="{F973AEAA-D035-499C-946B-208F20B84C80}" dt="2026-04-17T19:57:19.470" v="2"/>
        <pc:sldMkLst>
          <pc:docMk/>
          <pc:sldMk cId="1278056601" sldId="2147377026"/>
        </pc:sldMkLst>
      </pc:sldChg>
      <pc:sldChg chg="add">
        <pc:chgData name="Helen You" userId="768698ed-a411-421a-9f65-a0e0ebef8424" providerId="ADAL" clId="{F973AEAA-D035-499C-946B-208F20B84C80}" dt="2026-04-17T19:57:19.470" v="2"/>
        <pc:sldMkLst>
          <pc:docMk/>
          <pc:sldMk cId="1989180076" sldId="2147377027"/>
        </pc:sldMkLst>
      </pc:sldChg>
      <pc:sldChg chg="add">
        <pc:chgData name="Helen You" userId="768698ed-a411-421a-9f65-a0e0ebef8424" providerId="ADAL" clId="{F973AEAA-D035-499C-946B-208F20B84C80}" dt="2026-04-17T19:57:19.470" v="2"/>
        <pc:sldMkLst>
          <pc:docMk/>
          <pc:sldMk cId="1575362572" sldId="2147377028"/>
        </pc:sldMkLst>
      </pc:sldChg>
      <pc:sldChg chg="add">
        <pc:chgData name="Helen You" userId="768698ed-a411-421a-9f65-a0e0ebef8424" providerId="ADAL" clId="{F973AEAA-D035-499C-946B-208F20B84C80}" dt="2026-04-17T19:57:19.470" v="2"/>
        <pc:sldMkLst>
          <pc:docMk/>
          <pc:sldMk cId="483876483" sldId="2147377029"/>
        </pc:sldMkLst>
      </pc:sldChg>
      <pc:sldChg chg="add">
        <pc:chgData name="Helen You" userId="768698ed-a411-421a-9f65-a0e0ebef8424" providerId="ADAL" clId="{F973AEAA-D035-499C-946B-208F20B84C80}" dt="2026-04-17T19:57:19.470" v="2"/>
        <pc:sldMkLst>
          <pc:docMk/>
          <pc:sldMk cId="733122267" sldId="2147377030"/>
        </pc:sldMkLst>
      </pc:sldChg>
      <pc:sldChg chg="add">
        <pc:chgData name="Helen You" userId="768698ed-a411-421a-9f65-a0e0ebef8424" providerId="ADAL" clId="{F973AEAA-D035-499C-946B-208F20B84C80}" dt="2026-04-17T19:57:46.398" v="10"/>
        <pc:sldMkLst>
          <pc:docMk/>
          <pc:sldMk cId="2541905684" sldId="2147377031"/>
        </pc:sldMkLst>
      </pc:sldChg>
      <pc:sldChg chg="add del">
        <pc:chgData name="Helen You" userId="768698ed-a411-421a-9f65-a0e0ebef8424" providerId="ADAL" clId="{F973AEAA-D035-499C-946B-208F20B84C80}" dt="2026-04-17T19:57:39.801" v="9"/>
        <pc:sldMkLst>
          <pc:docMk/>
          <pc:sldMk cId="2981372793" sldId="2147377031"/>
        </pc:sldMkLst>
      </pc:sldChg>
      <pc:sldChg chg="add del">
        <pc:chgData name="Helen You" userId="768698ed-a411-421a-9f65-a0e0ebef8424" providerId="ADAL" clId="{F973AEAA-D035-499C-946B-208F20B84C80}" dt="2026-04-17T19:57:39.801" v="9"/>
        <pc:sldMkLst>
          <pc:docMk/>
          <pc:sldMk cId="2266200993" sldId="2147377032"/>
        </pc:sldMkLst>
      </pc:sldChg>
      <pc:sldChg chg="add">
        <pc:chgData name="Helen You" userId="768698ed-a411-421a-9f65-a0e0ebef8424" providerId="ADAL" clId="{F973AEAA-D035-499C-946B-208F20B84C80}" dt="2026-04-17T19:58:19.450" v="12"/>
        <pc:sldMkLst>
          <pc:docMk/>
          <pc:sldMk cId="4106646954" sldId="2147377032"/>
        </pc:sldMkLst>
      </pc:sldChg>
      <pc:sldChg chg="addSp delSp modSp add mod">
        <pc:chgData name="Helen You" userId="768698ed-a411-421a-9f65-a0e0ebef8424" providerId="ADAL" clId="{F973AEAA-D035-499C-946B-208F20B84C80}" dt="2026-04-17T20:21:35.231" v="400" actId="962"/>
        <pc:sldMkLst>
          <pc:docMk/>
          <pc:sldMk cId="1831560599" sldId="2147377033"/>
        </pc:sldMkLst>
        <pc:spChg chg="mod">
          <ac:chgData name="Helen You" userId="768698ed-a411-421a-9f65-a0e0ebef8424" providerId="ADAL" clId="{F973AEAA-D035-499C-946B-208F20B84C80}" dt="2026-04-17T20:12:06.273" v="70" actId="20577"/>
          <ac:spMkLst>
            <pc:docMk/>
            <pc:sldMk cId="1831560599" sldId="2147377033"/>
            <ac:spMk id="8" creationId="{FC34691F-2A15-2A95-9C95-143FB1BF164D}"/>
          </ac:spMkLst>
        </pc:spChg>
        <pc:picChg chg="add mod">
          <ac:chgData name="Helen You" userId="768698ed-a411-421a-9f65-a0e0ebef8424" providerId="ADAL" clId="{F973AEAA-D035-499C-946B-208F20B84C80}" dt="2026-04-17T20:21:35.231" v="400" actId="962"/>
          <ac:picMkLst>
            <pc:docMk/>
            <pc:sldMk cId="1831560599" sldId="2147377033"/>
            <ac:picMk id="3" creationId="{1EE47EC8-8305-1E5C-5ED6-D1998DBE2D08}"/>
          </ac:picMkLst>
        </pc:picChg>
        <pc:picChg chg="del">
          <ac:chgData name="Helen You" userId="768698ed-a411-421a-9f65-a0e0ebef8424" providerId="ADAL" clId="{F973AEAA-D035-499C-946B-208F20B84C80}" dt="2026-04-17T20:02:23.980" v="39" actId="478"/>
          <ac:picMkLst>
            <pc:docMk/>
            <pc:sldMk cId="1831560599" sldId="2147377033"/>
            <ac:picMk id="4" creationId="{B766FFC9-4647-9A17-A5B0-1248438704A7}"/>
          </ac:picMkLst>
        </pc:picChg>
      </pc:sldChg>
      <pc:sldChg chg="addSp delSp modSp add mod ord">
        <pc:chgData name="Helen You" userId="768698ed-a411-421a-9f65-a0e0ebef8424" providerId="ADAL" clId="{F973AEAA-D035-499C-946B-208F20B84C80}" dt="2026-04-17T20:20:31.791" v="372" actId="962"/>
        <pc:sldMkLst>
          <pc:docMk/>
          <pc:sldMk cId="2267812102" sldId="2147377034"/>
        </pc:sldMkLst>
        <pc:spChg chg="mod">
          <ac:chgData name="Helen You" userId="768698ed-a411-421a-9f65-a0e0ebef8424" providerId="ADAL" clId="{F973AEAA-D035-499C-946B-208F20B84C80}" dt="2026-04-17T20:13:13.438" v="86" actId="20577"/>
          <ac:spMkLst>
            <pc:docMk/>
            <pc:sldMk cId="2267812102" sldId="2147377034"/>
            <ac:spMk id="8" creationId="{461B6A7D-2D91-D88D-B2EE-AE9B6C03DE71}"/>
          </ac:spMkLst>
        </pc:spChg>
        <pc:picChg chg="del">
          <ac:chgData name="Helen You" userId="768698ed-a411-421a-9f65-a0e0ebef8424" providerId="ADAL" clId="{F973AEAA-D035-499C-946B-208F20B84C80}" dt="2026-04-17T20:12:55.625" v="72" actId="478"/>
          <ac:picMkLst>
            <pc:docMk/>
            <pc:sldMk cId="2267812102" sldId="2147377034"/>
            <ac:picMk id="3" creationId="{72FD66F0-C7A5-2AB5-01C7-0DC87FCD041C}"/>
          </ac:picMkLst>
        </pc:picChg>
        <pc:picChg chg="add mod">
          <ac:chgData name="Helen You" userId="768698ed-a411-421a-9f65-a0e0ebef8424" providerId="ADAL" clId="{F973AEAA-D035-499C-946B-208F20B84C80}" dt="2026-04-17T20:20:31.791" v="372" actId="962"/>
          <ac:picMkLst>
            <pc:docMk/>
            <pc:sldMk cId="2267812102" sldId="2147377034"/>
            <ac:picMk id="4" creationId="{7BAA1BEF-6DDB-0BF6-E0DA-C276C75F2A5B}"/>
          </ac:picMkLst>
        </pc:picChg>
      </pc:sldChg>
      <pc:sldChg chg="addSp delSp modSp add mod">
        <pc:chgData name="Helen You" userId="768698ed-a411-421a-9f65-a0e0ebef8424" providerId="ADAL" clId="{F973AEAA-D035-499C-946B-208F20B84C80}" dt="2026-04-17T20:22:11.718" v="404" actId="962"/>
        <pc:sldMkLst>
          <pc:docMk/>
          <pc:sldMk cId="2764969508" sldId="2147377035"/>
        </pc:sldMkLst>
        <pc:spChg chg="mod">
          <ac:chgData name="Helen You" userId="768698ed-a411-421a-9f65-a0e0ebef8424" providerId="ADAL" clId="{F973AEAA-D035-499C-946B-208F20B84C80}" dt="2026-04-17T20:15:05.051" v="107" actId="1076"/>
          <ac:spMkLst>
            <pc:docMk/>
            <pc:sldMk cId="2764969508" sldId="2147377035"/>
            <ac:spMk id="8" creationId="{EA68C090-6731-34CB-35F7-1D48917930C8}"/>
          </ac:spMkLst>
        </pc:spChg>
        <pc:picChg chg="del">
          <ac:chgData name="Helen You" userId="768698ed-a411-421a-9f65-a0e0ebef8424" providerId="ADAL" clId="{F973AEAA-D035-499C-946B-208F20B84C80}" dt="2026-04-17T20:14:19.442" v="90" actId="478"/>
          <ac:picMkLst>
            <pc:docMk/>
            <pc:sldMk cId="2764969508" sldId="2147377035"/>
            <ac:picMk id="3" creationId="{D72A08AF-502D-7AB1-C1E2-D7C5E3E5AA70}"/>
          </ac:picMkLst>
        </pc:picChg>
        <pc:picChg chg="add mod">
          <ac:chgData name="Helen You" userId="768698ed-a411-421a-9f65-a0e0ebef8424" providerId="ADAL" clId="{F973AEAA-D035-499C-946B-208F20B84C80}" dt="2026-04-17T20:22:11.718" v="404" actId="962"/>
          <ac:picMkLst>
            <pc:docMk/>
            <pc:sldMk cId="2764969508" sldId="2147377035"/>
            <ac:picMk id="4" creationId="{9480AFB9-A911-5586-1D9E-0600098B32A4}"/>
          </ac:picMkLst>
        </pc:picChg>
      </pc:sldChg>
    </pc:docChg>
  </pc:docChgLst>
  <pc:docChgLst>
    <pc:chgData name="Helen You" userId="768698ed-a411-421a-9f65-a0e0ebef8424" providerId="ADAL" clId="{2806ACC8-70A3-472C-A48E-03A110C00F20}"/>
    <pc:docChg chg="custSel addSld delSld modSld modSection">
      <pc:chgData name="Helen You" userId="768698ed-a411-421a-9f65-a0e0ebef8424" providerId="ADAL" clId="{2806ACC8-70A3-472C-A48E-03A110C00F20}" dt="2026-04-16T20:50:57.477" v="22" actId="962"/>
      <pc:docMkLst>
        <pc:docMk/>
      </pc:docMkLst>
      <pc:sldChg chg="del">
        <pc:chgData name="Helen You" userId="768698ed-a411-421a-9f65-a0e0ebef8424" providerId="ADAL" clId="{2806ACC8-70A3-472C-A48E-03A110C00F20}" dt="2026-04-16T20:38:01.106" v="20" actId="47"/>
        <pc:sldMkLst>
          <pc:docMk/>
          <pc:sldMk cId="2121162074" sldId="1123"/>
        </pc:sldMkLst>
      </pc:sldChg>
      <pc:sldChg chg="modAnim">
        <pc:chgData name="Helen You" userId="768698ed-a411-421a-9f65-a0e0ebef8424" providerId="ADAL" clId="{2806ACC8-70A3-472C-A48E-03A110C00F20}" dt="2026-04-16T19:49:32.665" v="10"/>
        <pc:sldMkLst>
          <pc:docMk/>
          <pc:sldMk cId="2981601007" sldId="1287"/>
        </pc:sldMkLst>
      </pc:sldChg>
      <pc:sldChg chg="modSp mod">
        <pc:chgData name="Helen You" userId="768698ed-a411-421a-9f65-a0e0ebef8424" providerId="ADAL" clId="{2806ACC8-70A3-472C-A48E-03A110C00F20}" dt="2026-04-16T19:54:30.465" v="15" actId="20577"/>
        <pc:sldMkLst>
          <pc:docMk/>
          <pc:sldMk cId="2205788013" sldId="1288"/>
        </pc:sldMkLst>
        <pc:spChg chg="mod">
          <ac:chgData name="Helen You" userId="768698ed-a411-421a-9f65-a0e0ebef8424" providerId="ADAL" clId="{2806ACC8-70A3-472C-A48E-03A110C00F20}" dt="2026-04-16T19:54:30.465" v="15" actId="20577"/>
          <ac:spMkLst>
            <pc:docMk/>
            <pc:sldMk cId="2205788013" sldId="1288"/>
            <ac:spMk id="7" creationId="{40C55F54-CDA4-0C12-F75D-25758CC7148E}"/>
          </ac:spMkLst>
        </pc:spChg>
        <pc:graphicFrameChg chg="mod modGraphic">
          <ac:chgData name="Helen You" userId="768698ed-a411-421a-9f65-a0e0ebef8424" providerId="ADAL" clId="{2806ACC8-70A3-472C-A48E-03A110C00F20}" dt="2026-04-16T19:52:34.597" v="13" actId="255"/>
          <ac:graphicFrameMkLst>
            <pc:docMk/>
            <pc:sldMk cId="2205788013" sldId="1288"/>
            <ac:graphicFrameMk id="5" creationId="{22CC8CE6-85BB-4959-19EC-47489C545BFD}"/>
          </ac:graphicFrameMkLst>
        </pc:graphicFrameChg>
      </pc:sldChg>
      <pc:sldChg chg="addSp delSp modSp mod">
        <pc:chgData name="Helen You" userId="768698ed-a411-421a-9f65-a0e0ebef8424" providerId="ADAL" clId="{2806ACC8-70A3-472C-A48E-03A110C00F20}" dt="2026-04-16T19:47:25.096" v="4" actId="1076"/>
        <pc:sldMkLst>
          <pc:docMk/>
          <pc:sldMk cId="1040673320" sldId="2147377021"/>
        </pc:sldMkLst>
        <pc:spChg chg="mod">
          <ac:chgData name="Helen You" userId="768698ed-a411-421a-9f65-a0e0ebef8424" providerId="ADAL" clId="{2806ACC8-70A3-472C-A48E-03A110C00F20}" dt="2026-04-16T19:47:25.096" v="4" actId="1076"/>
          <ac:spMkLst>
            <pc:docMk/>
            <pc:sldMk cId="1040673320" sldId="2147377021"/>
            <ac:spMk id="2" creationId="{C8A71175-593E-DF1A-3265-AEFD1F9CB1F8}"/>
          </ac:spMkLst>
        </pc:spChg>
        <pc:spChg chg="add del mod">
          <ac:chgData name="Helen You" userId="768698ed-a411-421a-9f65-a0e0ebef8424" providerId="ADAL" clId="{2806ACC8-70A3-472C-A48E-03A110C00F20}" dt="2026-04-16T19:47:16.072" v="1" actId="478"/>
          <ac:spMkLst>
            <pc:docMk/>
            <pc:sldMk cId="1040673320" sldId="2147377021"/>
            <ac:spMk id="4" creationId="{FC9ADCB9-9278-E301-3191-B4A170914A10}"/>
          </ac:spMkLst>
        </pc:spChg>
        <pc:spChg chg="mod">
          <ac:chgData name="Helen You" userId="768698ed-a411-421a-9f65-a0e0ebef8424" providerId="ADAL" clId="{2806ACC8-70A3-472C-A48E-03A110C00F20}" dt="2026-04-16T19:47:20.295" v="2" actId="14100"/>
          <ac:spMkLst>
            <pc:docMk/>
            <pc:sldMk cId="1040673320" sldId="2147377021"/>
            <ac:spMk id="7" creationId="{CB706454-B9D1-08A3-ACBA-5A5712CC3A39}"/>
          </ac:spMkLst>
        </pc:spChg>
        <pc:picChg chg="del">
          <ac:chgData name="Helen You" userId="768698ed-a411-421a-9f65-a0e0ebef8424" providerId="ADAL" clId="{2806ACC8-70A3-472C-A48E-03A110C00F20}" dt="2026-04-16T19:47:10.803" v="0" actId="478"/>
          <ac:picMkLst>
            <pc:docMk/>
            <pc:sldMk cId="1040673320" sldId="2147377021"/>
            <ac:picMk id="8" creationId="{125FB207-D315-E9CC-8FAC-9FB2866FF4D5}"/>
          </ac:picMkLst>
        </pc:picChg>
      </pc:sldChg>
      <pc:sldChg chg="addSp delSp modSp mod">
        <pc:chgData name="Helen You" userId="768698ed-a411-421a-9f65-a0e0ebef8424" providerId="ADAL" clId="{2806ACC8-70A3-472C-A48E-03A110C00F20}" dt="2026-04-16T19:48:27.177" v="9" actId="14100"/>
        <pc:sldMkLst>
          <pc:docMk/>
          <pc:sldMk cId="2179470108" sldId="2147377022"/>
        </pc:sldMkLst>
        <pc:picChg chg="del">
          <ac:chgData name="Helen You" userId="768698ed-a411-421a-9f65-a0e0ebef8424" providerId="ADAL" clId="{2806ACC8-70A3-472C-A48E-03A110C00F20}" dt="2026-04-16T19:48:13.393" v="5" actId="478"/>
          <ac:picMkLst>
            <pc:docMk/>
            <pc:sldMk cId="2179470108" sldId="2147377022"/>
            <ac:picMk id="6" creationId="{FB375DAE-8A94-C1F1-47A2-6A98189FD40E}"/>
          </ac:picMkLst>
        </pc:picChg>
        <pc:picChg chg="add mod">
          <ac:chgData name="Helen You" userId="768698ed-a411-421a-9f65-a0e0ebef8424" providerId="ADAL" clId="{2806ACC8-70A3-472C-A48E-03A110C00F20}" dt="2026-04-16T19:48:27.177" v="9" actId="14100"/>
          <ac:picMkLst>
            <pc:docMk/>
            <pc:sldMk cId="2179470108" sldId="2147377022"/>
            <ac:picMk id="1026" creationId="{267A2824-4E7D-6541-912D-7D1914F2FB81}"/>
          </ac:picMkLst>
        </pc:picChg>
      </pc:sldChg>
      <pc:sldChg chg="modSp add mod">
        <pc:chgData name="Helen You" userId="768698ed-a411-421a-9f65-a0e0ebef8424" providerId="ADAL" clId="{2806ACC8-70A3-472C-A48E-03A110C00F20}" dt="2026-04-16T20:50:57.477" v="22" actId="962"/>
        <pc:sldMkLst>
          <pc:docMk/>
          <pc:sldMk cId="4087818324" sldId="2147377024"/>
        </pc:sldMkLst>
        <pc:graphicFrameChg chg="mod">
          <ac:chgData name="Helen You" userId="768698ed-a411-421a-9f65-a0e0ebef8424" providerId="ADAL" clId="{2806ACC8-70A3-472C-A48E-03A110C00F20}" dt="2026-04-16T20:50:57.477" v="22" actId="962"/>
          <ac:graphicFrameMkLst>
            <pc:docMk/>
            <pc:sldMk cId="4087818324" sldId="2147377024"/>
            <ac:graphicFrameMk id="13" creationId="{94F92421-F1E1-5B8E-9719-7FF1F231AFF7}"/>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utsacloud-my.sharepoint.com/personal/helen_you_utsa_edu/Documents/Desktop/Presentation/2026-04-29%20TxDOT%20-%20Congestion%20Relief%20Task%20Force/Natality,%202016-2024%20expand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idser-sv01\IDSER\ProductDev\2025\Social%20Media%20Posts\VizOfTheWeek\04_April\Projected%20Components%20of%20Chang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lg180\AppData\Roaming\Microsoft\Excel\ReviewAnalyses_mid1%20(version%202).xlsb"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85024154589372E-2"/>
          <c:y val="3.4502951274275245E-2"/>
          <c:w val="0.73278196203735402"/>
          <c:h val="0.8695474778638993"/>
        </c:manualLayout>
      </c:layout>
      <c:barChart>
        <c:barDir val="col"/>
        <c:grouping val="stacked"/>
        <c:varyColors val="0"/>
        <c:ser>
          <c:idx val="0"/>
          <c:order val="0"/>
          <c:tx>
            <c:strRef>
              <c:f>Sheet1!$B$1</c:f>
              <c:strCache>
                <c:ptCount val="1"/>
                <c:pt idx="0">
                  <c:v>Natural Increase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Sheet1!$B$2:$B$6</c:f>
              <c:numCache>
                <c:formatCode>General</c:formatCode>
                <c:ptCount val="5"/>
                <c:pt idx="0">
                  <c:v>259</c:v>
                </c:pt>
                <c:pt idx="1">
                  <c:v>337</c:v>
                </c:pt>
                <c:pt idx="2">
                  <c:v>435</c:v>
                </c:pt>
                <c:pt idx="3">
                  <c:v>431</c:v>
                </c:pt>
                <c:pt idx="4">
                  <c:v>432</c:v>
                </c:pt>
              </c:numCache>
            </c:numRef>
          </c:val>
          <c:extLst>
            <c:ext xmlns:c16="http://schemas.microsoft.com/office/drawing/2014/chart" uri="{C3380CC4-5D6E-409C-BE32-E72D297353CC}">
              <c16:uniqueId val="{00000000-36ED-4540-914F-DF9B5819818E}"/>
            </c:ext>
          </c:extLst>
        </c:ser>
        <c:ser>
          <c:idx val="1"/>
          <c:order val="1"/>
          <c:tx>
            <c:strRef>
              <c:f>Sheet1!$C$1</c:f>
              <c:strCache>
                <c:ptCount val="1"/>
                <c:pt idx="0">
                  <c:v>Net Domestic Migration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Sheet1!$C$2:$C$6</c:f>
              <c:numCache>
                <c:formatCode>General</c:formatCode>
                <c:ptCount val="5"/>
                <c:pt idx="0">
                  <c:v>546</c:v>
                </c:pt>
                <c:pt idx="1">
                  <c:v>600</c:v>
                </c:pt>
                <c:pt idx="2">
                  <c:v>517</c:v>
                </c:pt>
                <c:pt idx="3">
                  <c:v>236</c:v>
                </c:pt>
                <c:pt idx="4">
                  <c:v>184</c:v>
                </c:pt>
              </c:numCache>
            </c:numRef>
          </c:val>
          <c:extLst>
            <c:ext xmlns:c16="http://schemas.microsoft.com/office/drawing/2014/chart" uri="{C3380CC4-5D6E-409C-BE32-E72D297353CC}">
              <c16:uniqueId val="{00000001-36ED-4540-914F-DF9B5819818E}"/>
            </c:ext>
          </c:extLst>
        </c:ser>
        <c:ser>
          <c:idx val="2"/>
          <c:order val="2"/>
          <c:tx>
            <c:strRef>
              <c:f>Sheet1!$D$1</c:f>
              <c:strCache>
                <c:ptCount val="1"/>
                <c:pt idx="0">
                  <c:v>Net International Migration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Sheet1!$D$2:$D$6</c:f>
              <c:numCache>
                <c:formatCode>General</c:formatCode>
                <c:ptCount val="5"/>
                <c:pt idx="0">
                  <c:v>119</c:v>
                </c:pt>
                <c:pt idx="1">
                  <c:v>543</c:v>
                </c:pt>
                <c:pt idx="2">
                  <c:v>690</c:v>
                </c:pt>
                <c:pt idx="3">
                  <c:v>972</c:v>
                </c:pt>
                <c:pt idx="4">
                  <c:v>459</c:v>
                </c:pt>
              </c:numCache>
            </c:numRef>
          </c:val>
          <c:extLst>
            <c:ext xmlns:c16="http://schemas.microsoft.com/office/drawing/2014/chart" uri="{C3380CC4-5D6E-409C-BE32-E72D297353CC}">
              <c16:uniqueId val="{00000002-36ED-4540-914F-DF9B5819818E}"/>
            </c:ext>
          </c:extLst>
        </c:ser>
        <c:dLbls>
          <c:showLegendKey val="0"/>
          <c:showVal val="0"/>
          <c:showCatName val="0"/>
          <c:showSerName val="0"/>
          <c:showPercent val="0"/>
          <c:showBubbleSize val="0"/>
        </c:dLbls>
        <c:gapWidth val="90"/>
        <c:overlap val="100"/>
        <c:axId val="862439056"/>
        <c:axId val="862437136"/>
      </c:barChart>
      <c:catAx>
        <c:axId val="86243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2437136"/>
        <c:crosses val="autoZero"/>
        <c:auto val="1"/>
        <c:lblAlgn val="ctr"/>
        <c:lblOffset val="100"/>
        <c:noMultiLvlLbl val="0"/>
      </c:catAx>
      <c:valAx>
        <c:axId val="8624371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62439056"/>
        <c:crosses val="autoZero"/>
        <c:crossBetween val="between"/>
      </c:valAx>
      <c:spPr>
        <a:noFill/>
        <a:ln>
          <a:noFill/>
        </a:ln>
        <a:effectLst/>
      </c:spPr>
    </c:plotArea>
    <c:legend>
      <c:legendPos val="r"/>
      <c:layout>
        <c:manualLayout>
          <c:xMode val="edge"/>
          <c:yMode val="edge"/>
          <c:x val="0.76418292822092893"/>
          <c:y val="0.23581569348338782"/>
          <c:w val="0.2358170717790711"/>
          <c:h val="0.6506970114813076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84746358822645E-2"/>
          <c:y val="3.6760211220368842E-2"/>
          <c:w val="0.67145662799272221"/>
          <c:h val="0.89461036794406956"/>
        </c:manualLayout>
      </c:layout>
      <c:lineChart>
        <c:grouping val="standard"/>
        <c:varyColors val="0"/>
        <c:ser>
          <c:idx val="0"/>
          <c:order val="0"/>
          <c:tx>
            <c:strRef>
              <c:f>Sheet1!$B$1</c:f>
              <c:strCache>
                <c:ptCount val="1"/>
                <c:pt idx="0">
                  <c:v>Hispanic or Latino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0"/>
                  <c:y val="-1.798816989492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Sheet1!$B$2:$B$19</c:f>
              <c:numCache>
                <c:formatCode>0.0</c:formatCode>
                <c:ptCount val="18"/>
                <c:pt idx="0">
                  <c:v>102.87655925287331</c:v>
                </c:pt>
                <c:pt idx="1">
                  <c:v>99.127051007800361</c:v>
                </c:pt>
                <c:pt idx="2">
                  <c:v>95.580796138821299</c:v>
                </c:pt>
                <c:pt idx="3">
                  <c:v>88.125864515213351</c:v>
                </c:pt>
                <c:pt idx="4">
                  <c:v>82.854254502854403</c:v>
                </c:pt>
                <c:pt idx="5">
                  <c:v>82.018479673935815</c:v>
                </c:pt>
                <c:pt idx="6">
                  <c:v>81.895309976060943</c:v>
                </c:pt>
                <c:pt idx="7">
                  <c:v>81.499630896791132</c:v>
                </c:pt>
                <c:pt idx="8">
                  <c:v>80.509260160695135</c:v>
                </c:pt>
                <c:pt idx="9">
                  <c:v>78.052385800329361</c:v>
                </c:pt>
                <c:pt idx="10">
                  <c:v>73.065451522602501</c:v>
                </c:pt>
                <c:pt idx="11">
                  <c:v>71.298910649405315</c:v>
                </c:pt>
                <c:pt idx="12">
                  <c:v>70.605764309679216</c:v>
                </c:pt>
                <c:pt idx="13">
                  <c:v>66.900000000000006</c:v>
                </c:pt>
                <c:pt idx="14">
                  <c:v>66.8</c:v>
                </c:pt>
                <c:pt idx="15">
                  <c:v>70.2</c:v>
                </c:pt>
                <c:pt idx="16">
                  <c:v>72.19</c:v>
                </c:pt>
                <c:pt idx="17">
                  <c:v>70.89</c:v>
                </c:pt>
              </c:numCache>
            </c:numRef>
          </c:val>
          <c:smooth val="0"/>
          <c:extLst>
            <c:ext xmlns:c16="http://schemas.microsoft.com/office/drawing/2014/chart" uri="{C3380CC4-5D6E-409C-BE32-E72D297353CC}">
              <c16:uniqueId val="{00000002-F476-4F01-BB87-803F5E135874}"/>
            </c:ext>
          </c:extLst>
        </c:ser>
        <c:ser>
          <c:idx val="1"/>
          <c:order val="1"/>
          <c:tx>
            <c:strRef>
              <c:f>Sheet1!$C$1</c:f>
              <c:strCache>
                <c:ptCount val="1"/>
                <c:pt idx="0">
                  <c:v>Asian or Pacific Islander, not Hispanic</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9370763418800423E-2"/>
                  <c:y val="-1.37534898126710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Sheet1!$C$2:$C$19</c:f>
              <c:numCache>
                <c:formatCode>0.0</c:formatCode>
                <c:ptCount val="18"/>
                <c:pt idx="0">
                  <c:v>66.856038293211853</c:v>
                </c:pt>
                <c:pt idx="1">
                  <c:v>66.528518190477783</c:v>
                </c:pt>
                <c:pt idx="2">
                  <c:v>64.676935387077421</c:v>
                </c:pt>
                <c:pt idx="3">
                  <c:v>62.798249878463793</c:v>
                </c:pt>
                <c:pt idx="4">
                  <c:v>62.849838128952229</c:v>
                </c:pt>
                <c:pt idx="5">
                  <c:v>65.79819735875428</c:v>
                </c:pt>
                <c:pt idx="6">
                  <c:v>62.683832393075853</c:v>
                </c:pt>
                <c:pt idx="7">
                  <c:v>65.356736551275802</c:v>
                </c:pt>
                <c:pt idx="8">
                  <c:v>63.998263458957403</c:v>
                </c:pt>
                <c:pt idx="9">
                  <c:v>65.383771734813052</c:v>
                </c:pt>
                <c:pt idx="10">
                  <c:v>60.888634197267493</c:v>
                </c:pt>
                <c:pt idx="11">
                  <c:v>56.516097072427407</c:v>
                </c:pt>
                <c:pt idx="12">
                  <c:v>56.352319486463323</c:v>
                </c:pt>
                <c:pt idx="13">
                  <c:v>53.3</c:v>
                </c:pt>
                <c:pt idx="14">
                  <c:v>54</c:v>
                </c:pt>
                <c:pt idx="15">
                  <c:v>54.5</c:v>
                </c:pt>
                <c:pt idx="16">
                  <c:v>53.68</c:v>
                </c:pt>
                <c:pt idx="17">
                  <c:v>51.97</c:v>
                </c:pt>
              </c:numCache>
            </c:numRef>
          </c:val>
          <c:smooth val="0"/>
          <c:extLst>
            <c:ext xmlns:c16="http://schemas.microsoft.com/office/drawing/2014/chart" uri="{C3380CC4-5D6E-409C-BE32-E72D297353CC}">
              <c16:uniqueId val="{00000005-F476-4F01-BB87-803F5E135874}"/>
            </c:ext>
          </c:extLst>
        </c:ser>
        <c:ser>
          <c:idx val="2"/>
          <c:order val="2"/>
          <c:tx>
            <c:strRef>
              <c:f>Sheet1!$D$1</c:f>
              <c:strCache>
                <c:ptCount val="1"/>
                <c:pt idx="0">
                  <c:v>Black or African American, not Hispanic</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3.0562853544971694E-2"/>
                  <c:y val="-4.6761865363081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Sheet1!$D$2:$D$19</c:f>
              <c:numCache>
                <c:formatCode>0.0</c:formatCode>
                <c:ptCount val="18"/>
                <c:pt idx="0">
                  <c:v>68.941500014946342</c:v>
                </c:pt>
                <c:pt idx="1">
                  <c:v>67.694992457629624</c:v>
                </c:pt>
                <c:pt idx="2">
                  <c:v>66.248536299765803</c:v>
                </c:pt>
                <c:pt idx="3">
                  <c:v>64.513408301353408</c:v>
                </c:pt>
                <c:pt idx="4">
                  <c:v>61.769496243892291</c:v>
                </c:pt>
                <c:pt idx="5">
                  <c:v>62.154071156101033</c:v>
                </c:pt>
                <c:pt idx="6">
                  <c:v>62.733568912364333</c:v>
                </c:pt>
                <c:pt idx="7">
                  <c:v>64.039587036692225</c:v>
                </c:pt>
                <c:pt idx="8">
                  <c:v>64.906031683557998</c:v>
                </c:pt>
                <c:pt idx="9">
                  <c:v>63.965678401561668</c:v>
                </c:pt>
                <c:pt idx="10">
                  <c:v>62.324889207227407</c:v>
                </c:pt>
                <c:pt idx="11">
                  <c:v>60.856559288505757</c:v>
                </c:pt>
                <c:pt idx="12">
                  <c:v>58.796401364597877</c:v>
                </c:pt>
                <c:pt idx="13">
                  <c:v>57.1</c:v>
                </c:pt>
                <c:pt idx="14">
                  <c:v>56</c:v>
                </c:pt>
                <c:pt idx="15">
                  <c:v>55.7</c:v>
                </c:pt>
                <c:pt idx="16">
                  <c:v>53.02</c:v>
                </c:pt>
                <c:pt idx="17">
                  <c:v>48.68</c:v>
                </c:pt>
              </c:numCache>
            </c:numRef>
          </c:val>
          <c:smooth val="0"/>
          <c:extLst>
            <c:ext xmlns:c16="http://schemas.microsoft.com/office/drawing/2014/chart" uri="{C3380CC4-5D6E-409C-BE32-E72D297353CC}">
              <c16:uniqueId val="{00000008-F476-4F01-BB87-803F5E135874}"/>
            </c:ext>
          </c:extLst>
        </c:ser>
        <c:ser>
          <c:idx val="3"/>
          <c:order val="3"/>
          <c:tx>
            <c:strRef>
              <c:f>Sheet1!$E$1</c:f>
              <c:strCache>
                <c:ptCount val="1"/>
                <c:pt idx="0">
                  <c:v>White, not Hispanic</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4.3493291583228948E-2"/>
                  <c:y val="3.5759073512944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476-4F01-BB87-803F5E135874}"/>
                </c:ext>
              </c:extLst>
            </c:dLbl>
            <c:dLbl>
              <c:idx val="17"/>
              <c:layout>
                <c:manualLayout>
                  <c:x val="-9.4039549369144514E-3"/>
                  <c:y val="-6.32660531382863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Sheet1!$E$2:$E$19</c:f>
              <c:numCache>
                <c:formatCode>0.0</c:formatCode>
                <c:ptCount val="18"/>
                <c:pt idx="0">
                  <c:v>63.156236330173193</c:v>
                </c:pt>
                <c:pt idx="1">
                  <c:v>63.191799334909263</c:v>
                </c:pt>
                <c:pt idx="2">
                  <c:v>62.662499024492433</c:v>
                </c:pt>
                <c:pt idx="3">
                  <c:v>61.63989591509808</c:v>
                </c:pt>
                <c:pt idx="4">
                  <c:v>61.057906285785307</c:v>
                </c:pt>
                <c:pt idx="5">
                  <c:v>61.523194108647282</c:v>
                </c:pt>
                <c:pt idx="6">
                  <c:v>61.783352283752137</c:v>
                </c:pt>
                <c:pt idx="7">
                  <c:v>63.42592884791032</c:v>
                </c:pt>
                <c:pt idx="8">
                  <c:v>62.986234980716759</c:v>
                </c:pt>
                <c:pt idx="9">
                  <c:v>61.355769594228519</c:v>
                </c:pt>
                <c:pt idx="10">
                  <c:v>58.445453031575532</c:v>
                </c:pt>
                <c:pt idx="11">
                  <c:v>57.381791027319309</c:v>
                </c:pt>
                <c:pt idx="12">
                  <c:v>56.737267788544237</c:v>
                </c:pt>
                <c:pt idx="13">
                  <c:v>54.9</c:v>
                </c:pt>
                <c:pt idx="14">
                  <c:v>56.5</c:v>
                </c:pt>
                <c:pt idx="15">
                  <c:v>55.4</c:v>
                </c:pt>
                <c:pt idx="16">
                  <c:v>53.48</c:v>
                </c:pt>
                <c:pt idx="17">
                  <c:v>53.12</c:v>
                </c:pt>
              </c:numCache>
            </c:numRef>
          </c:val>
          <c:smooth val="0"/>
          <c:extLst>
            <c:ext xmlns:c16="http://schemas.microsoft.com/office/drawing/2014/chart" uri="{C3380CC4-5D6E-409C-BE32-E72D297353CC}">
              <c16:uniqueId val="{0000000B-F476-4F01-BB87-803F5E135874}"/>
            </c:ext>
          </c:extLst>
        </c:ser>
        <c:dLbls>
          <c:showLegendKey val="0"/>
          <c:showVal val="0"/>
          <c:showCatName val="0"/>
          <c:showSerName val="0"/>
          <c:showPercent val="0"/>
          <c:showBubbleSize val="0"/>
        </c:dLbls>
        <c:marker val="1"/>
        <c:smooth val="0"/>
        <c:axId val="809426960"/>
        <c:axId val="792979712"/>
      </c:lineChart>
      <c:catAx>
        <c:axId val="809426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792979712"/>
        <c:crosses val="autoZero"/>
        <c:auto val="1"/>
        <c:lblAlgn val="ctr"/>
        <c:lblOffset val="100"/>
        <c:noMultiLvlLbl val="0"/>
      </c:catAx>
      <c:valAx>
        <c:axId val="792979712"/>
        <c:scaling>
          <c:orientation val="minMax"/>
          <c:max val="105"/>
          <c:min val="45"/>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en-US"/>
                  <a:t>Births per 1,000 women aged 15-44 years</a:t>
                </a:r>
              </a:p>
            </c:rich>
          </c:tx>
          <c:layout>
            <c:manualLayout>
              <c:xMode val="edge"/>
              <c:yMode val="edge"/>
              <c:x val="1.5621409455014749E-2"/>
              <c:y val="0.16505314045237068"/>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crossAx val="809426960"/>
        <c:crosses val="autoZero"/>
        <c:crossBetween val="between"/>
      </c:valAx>
      <c:spPr>
        <a:noFill/>
        <a:ln>
          <a:noFill/>
        </a:ln>
        <a:effectLst/>
      </c:spPr>
    </c:plotArea>
    <c:legend>
      <c:legendPos val="r"/>
      <c:layout>
        <c:manualLayout>
          <c:xMode val="edge"/>
          <c:yMode val="edge"/>
          <c:x val="0.79771954092779829"/>
          <c:y val="0.34325071853862127"/>
          <c:w val="0.19535365025710469"/>
          <c:h val="0.60626790931793517"/>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ByAgrp!$B$2</c:f>
              <c:strCache>
                <c:ptCount val="1"/>
                <c:pt idx="0">
                  <c:v>2009</c:v>
                </c:pt>
              </c:strCache>
            </c:strRef>
          </c:tx>
          <c:spPr>
            <a:solidFill>
              <a:schemeClr val="tx2">
                <a:lumMod val="60000"/>
                <a:lumOff val="40000"/>
              </a:schemeClr>
            </a:solidFill>
            <a:ln>
              <a:noFill/>
            </a:ln>
            <a:effectLst/>
          </c:spPr>
          <c:invertIfNegative val="0"/>
          <c:dPt>
            <c:idx val="1"/>
            <c:invertIfNegative val="0"/>
            <c:bubble3D val="0"/>
            <c:spPr>
              <a:solidFill>
                <a:schemeClr val="tx2">
                  <a:lumMod val="60000"/>
                  <a:lumOff val="40000"/>
                </a:schemeClr>
              </a:solidFill>
              <a:ln>
                <a:solidFill>
                  <a:schemeClr val="accent3">
                    <a:lumMod val="60000"/>
                    <a:lumOff val="40000"/>
                  </a:schemeClr>
                </a:solidFill>
              </a:ln>
              <a:effectLst/>
            </c:spPr>
            <c:extLst>
              <c:ext xmlns:c16="http://schemas.microsoft.com/office/drawing/2014/chart" uri="{C3380CC4-5D6E-409C-BE32-E72D297353CC}">
                <c16:uniqueId val="{00000001-8B39-4411-9137-A54A9BB0F548}"/>
              </c:ext>
            </c:extLst>
          </c:dPt>
          <c:cat>
            <c:strRef>
              <c:f>ByAgrp!$A$3:$A$8</c:f>
              <c:strCache>
                <c:ptCount val="6"/>
                <c:pt idx="0">
                  <c:v>15-19</c:v>
                </c:pt>
                <c:pt idx="1">
                  <c:v>20-24</c:v>
                </c:pt>
                <c:pt idx="2">
                  <c:v>25-29</c:v>
                </c:pt>
                <c:pt idx="3">
                  <c:v>30-34</c:v>
                </c:pt>
                <c:pt idx="4">
                  <c:v>35-39</c:v>
                </c:pt>
                <c:pt idx="5">
                  <c:v>40-44</c:v>
                </c:pt>
              </c:strCache>
            </c:strRef>
          </c:cat>
          <c:val>
            <c:numRef>
              <c:f>ByAgrp!$B$3:$B$8</c:f>
              <c:numCache>
                <c:formatCode>General</c:formatCode>
                <c:ptCount val="6"/>
                <c:pt idx="0">
                  <c:v>57.9</c:v>
                </c:pt>
                <c:pt idx="1">
                  <c:v>122.8</c:v>
                </c:pt>
                <c:pt idx="2">
                  <c:v>121.32</c:v>
                </c:pt>
                <c:pt idx="3">
                  <c:v>96.04</c:v>
                </c:pt>
                <c:pt idx="4">
                  <c:v>44.54</c:v>
                </c:pt>
                <c:pt idx="5">
                  <c:v>9.7200000000000006</c:v>
                </c:pt>
              </c:numCache>
            </c:numRef>
          </c:val>
          <c:extLst>
            <c:ext xmlns:c16="http://schemas.microsoft.com/office/drawing/2014/chart" uri="{C3380CC4-5D6E-409C-BE32-E72D297353CC}">
              <c16:uniqueId val="{00000002-8B39-4411-9137-A54A9BB0F548}"/>
            </c:ext>
          </c:extLst>
        </c:ser>
        <c:ser>
          <c:idx val="2"/>
          <c:order val="2"/>
          <c:tx>
            <c:strRef>
              <c:f>ByAgrp!$D$2</c:f>
              <c:strCache>
                <c:ptCount val="1"/>
                <c:pt idx="0">
                  <c:v>2024</c:v>
                </c:pt>
              </c:strCache>
            </c:strRef>
          </c:tx>
          <c:spPr>
            <a:solidFill>
              <a:schemeClr val="accent1"/>
            </a:solidFill>
            <a:ln>
              <a:noFill/>
            </a:ln>
            <a:effectLst/>
          </c:spPr>
          <c:invertIfNegative val="0"/>
          <c:cat>
            <c:strRef>
              <c:f>ByAgrp!$A$3:$A$8</c:f>
              <c:strCache>
                <c:ptCount val="6"/>
                <c:pt idx="0">
                  <c:v>15-19</c:v>
                </c:pt>
                <c:pt idx="1">
                  <c:v>20-24</c:v>
                </c:pt>
                <c:pt idx="2">
                  <c:v>25-29</c:v>
                </c:pt>
                <c:pt idx="3">
                  <c:v>30-34</c:v>
                </c:pt>
                <c:pt idx="4">
                  <c:v>35-39</c:v>
                </c:pt>
                <c:pt idx="5">
                  <c:v>40-44</c:v>
                </c:pt>
              </c:strCache>
            </c:strRef>
          </c:cat>
          <c:val>
            <c:numRef>
              <c:f>ByAgrp!$D$3:$D$8</c:f>
              <c:numCache>
                <c:formatCode>General</c:formatCode>
                <c:ptCount val="6"/>
                <c:pt idx="0">
                  <c:v>18.47</c:v>
                </c:pt>
                <c:pt idx="1">
                  <c:v>72.39</c:v>
                </c:pt>
                <c:pt idx="2">
                  <c:v>102.16</c:v>
                </c:pt>
                <c:pt idx="3">
                  <c:v>96.03</c:v>
                </c:pt>
                <c:pt idx="4">
                  <c:v>51.61</c:v>
                </c:pt>
                <c:pt idx="5">
                  <c:v>12.01</c:v>
                </c:pt>
              </c:numCache>
            </c:numRef>
          </c:val>
          <c:extLst>
            <c:ext xmlns:c16="http://schemas.microsoft.com/office/drawing/2014/chart" uri="{C3380CC4-5D6E-409C-BE32-E72D297353CC}">
              <c16:uniqueId val="{00000003-8B39-4411-9137-A54A9BB0F548}"/>
            </c:ext>
          </c:extLst>
        </c:ser>
        <c:dLbls>
          <c:showLegendKey val="0"/>
          <c:showVal val="0"/>
          <c:showCatName val="0"/>
          <c:showSerName val="0"/>
          <c:showPercent val="0"/>
          <c:showBubbleSize val="0"/>
        </c:dLbls>
        <c:gapWidth val="219"/>
        <c:axId val="1394429407"/>
        <c:axId val="1394439487"/>
        <c:extLst>
          <c:ext xmlns:c15="http://schemas.microsoft.com/office/drawing/2012/chart" uri="{02D57815-91ED-43cb-92C2-25804820EDAC}">
            <c15:filteredBarSeries>
              <c15:ser>
                <c:idx val="1"/>
                <c:order val="1"/>
                <c:tx>
                  <c:strRef>
                    <c:extLst>
                      <c:ext uri="{02D57815-91ED-43cb-92C2-25804820EDAC}">
                        <c15:formulaRef>
                          <c15:sqref>ByAgrp!$C$2</c15:sqref>
                        </c15:formulaRef>
                      </c:ext>
                    </c:extLst>
                    <c:strCache>
                      <c:ptCount val="1"/>
                      <c:pt idx="0">
                        <c:v>2019</c:v>
                      </c:pt>
                    </c:strCache>
                  </c:strRef>
                </c:tx>
                <c:spPr>
                  <a:solidFill>
                    <a:schemeClr val="accent2"/>
                  </a:solidFill>
                  <a:ln>
                    <a:noFill/>
                  </a:ln>
                  <a:effectLst/>
                </c:spPr>
                <c:invertIfNegative val="0"/>
                <c:cat>
                  <c:strRef>
                    <c:extLst>
                      <c:ext uri="{02D57815-91ED-43cb-92C2-25804820EDAC}">
                        <c15:formulaRef>
                          <c15:sqref>ByAgrp!$A$3:$A$8</c15:sqref>
                        </c15:formulaRef>
                      </c:ext>
                    </c:extLst>
                    <c:strCache>
                      <c:ptCount val="6"/>
                      <c:pt idx="0">
                        <c:v>15-19</c:v>
                      </c:pt>
                      <c:pt idx="1">
                        <c:v>20-24</c:v>
                      </c:pt>
                      <c:pt idx="2">
                        <c:v>25-29</c:v>
                      </c:pt>
                      <c:pt idx="3">
                        <c:v>30-34</c:v>
                      </c:pt>
                      <c:pt idx="4">
                        <c:v>35-39</c:v>
                      </c:pt>
                      <c:pt idx="5">
                        <c:v>40-44</c:v>
                      </c:pt>
                    </c:strCache>
                  </c:strRef>
                </c:cat>
                <c:val>
                  <c:numRef>
                    <c:extLst>
                      <c:ext uri="{02D57815-91ED-43cb-92C2-25804820EDAC}">
                        <c15:formulaRef>
                          <c15:sqref>ByAgrp!$C$3:$C$8</c15:sqref>
                        </c15:formulaRef>
                      </c:ext>
                    </c:extLst>
                    <c:numCache>
                      <c:formatCode>General</c:formatCode>
                      <c:ptCount val="6"/>
                      <c:pt idx="0">
                        <c:v>23.99</c:v>
                      </c:pt>
                      <c:pt idx="1">
                        <c:v>84.44</c:v>
                      </c:pt>
                      <c:pt idx="2">
                        <c:v>103.49</c:v>
                      </c:pt>
                      <c:pt idx="3">
                        <c:v>96.23</c:v>
                      </c:pt>
                      <c:pt idx="4">
                        <c:v>49.18</c:v>
                      </c:pt>
                      <c:pt idx="5">
                        <c:v>11.2</c:v>
                      </c:pt>
                    </c:numCache>
                  </c:numRef>
                </c:val>
                <c:extLst>
                  <c:ext xmlns:c16="http://schemas.microsoft.com/office/drawing/2014/chart" uri="{C3380CC4-5D6E-409C-BE32-E72D297353CC}">
                    <c16:uniqueId val="{00000004-8B39-4411-9137-A54A9BB0F548}"/>
                  </c:ext>
                </c:extLst>
              </c15:ser>
            </c15:filteredBarSeries>
          </c:ext>
        </c:extLst>
      </c:barChart>
      <c:catAx>
        <c:axId val="1394429407"/>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a:t>Age</a:t>
                </a:r>
                <a:r>
                  <a:rPr lang="en-US" sz="1800" baseline="0"/>
                  <a:t> of Mother</a:t>
                </a:r>
                <a:endParaRPr lang="en-US" sz="1800"/>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39487"/>
        <c:crosses val="autoZero"/>
        <c:auto val="1"/>
        <c:lblAlgn val="ctr"/>
        <c:lblOffset val="100"/>
        <c:noMultiLvlLbl val="0"/>
      </c:catAx>
      <c:valAx>
        <c:axId val="139443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29407"/>
        <c:crosses val="autoZero"/>
        <c:crossBetween val="between"/>
      </c:valAx>
      <c:spPr>
        <a:noFill/>
        <a:ln>
          <a:noFill/>
        </a:ln>
        <a:effectLst/>
      </c:spPr>
    </c:plotArea>
    <c:legend>
      <c:legendPos val="r"/>
      <c:layout>
        <c:manualLayout>
          <c:xMode val="edge"/>
          <c:yMode val="edge"/>
          <c:x val="0.9286784831583077"/>
          <c:y val="0.38205083470116147"/>
          <c:w val="6.128937545040359E-2"/>
          <c:h val="0.1067304969088909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VizOfTheWeek!$F$1</c:f>
              <c:strCache>
                <c:ptCount val="1"/>
                <c:pt idx="0">
                  <c:v> Natual Change </c:v>
                </c:pt>
              </c:strCache>
            </c:strRef>
          </c:tx>
          <c:spPr>
            <a:solidFill>
              <a:schemeClr val="accent1"/>
            </a:solidFill>
            <a:ln>
              <a:noFill/>
            </a:ln>
            <a:effectLst/>
          </c:spPr>
          <c:invertIfNegative val="0"/>
          <c:cat>
            <c:numRef>
              <c:f>VizOfTheWeek!$A$2:$A$32</c:f>
              <c:numCache>
                <c:formatCode>General</c:formatCode>
                <c:ptCount val="31"/>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pt idx="13">
                  <c:v>2037</c:v>
                </c:pt>
                <c:pt idx="14">
                  <c:v>2038</c:v>
                </c:pt>
                <c:pt idx="15">
                  <c:v>2039</c:v>
                </c:pt>
                <c:pt idx="16">
                  <c:v>2040</c:v>
                </c:pt>
                <c:pt idx="17">
                  <c:v>2041</c:v>
                </c:pt>
                <c:pt idx="18">
                  <c:v>2042</c:v>
                </c:pt>
                <c:pt idx="19">
                  <c:v>2043</c:v>
                </c:pt>
                <c:pt idx="20">
                  <c:v>2044</c:v>
                </c:pt>
                <c:pt idx="21">
                  <c:v>2045</c:v>
                </c:pt>
                <c:pt idx="22">
                  <c:v>2046</c:v>
                </c:pt>
                <c:pt idx="23">
                  <c:v>2047</c:v>
                </c:pt>
                <c:pt idx="24">
                  <c:v>2048</c:v>
                </c:pt>
                <c:pt idx="25">
                  <c:v>2049</c:v>
                </c:pt>
                <c:pt idx="26">
                  <c:v>2050</c:v>
                </c:pt>
                <c:pt idx="27">
                  <c:v>2051</c:v>
                </c:pt>
                <c:pt idx="28">
                  <c:v>2052</c:v>
                </c:pt>
                <c:pt idx="29">
                  <c:v>2053</c:v>
                </c:pt>
                <c:pt idx="30">
                  <c:v>2054</c:v>
                </c:pt>
              </c:numCache>
              <c:extLst/>
            </c:numRef>
          </c:cat>
          <c:val>
            <c:numRef>
              <c:f>VizOfTheWeek!$F$2:$F$32</c:f>
              <c:numCache>
                <c:formatCode>#,##0</c:formatCode>
                <c:ptCount val="31"/>
                <c:pt idx="0">
                  <c:v>160941.6</c:v>
                </c:pt>
                <c:pt idx="1">
                  <c:v>158294.88999999998</c:v>
                </c:pt>
                <c:pt idx="2">
                  <c:v>155825.69999999998</c:v>
                </c:pt>
                <c:pt idx="3">
                  <c:v>153037.62</c:v>
                </c:pt>
                <c:pt idx="4">
                  <c:v>150010.78999999998</c:v>
                </c:pt>
                <c:pt idx="5">
                  <c:v>146554.44</c:v>
                </c:pt>
                <c:pt idx="6">
                  <c:v>142695.41999999998</c:v>
                </c:pt>
                <c:pt idx="7">
                  <c:v>138457.75</c:v>
                </c:pt>
                <c:pt idx="8">
                  <c:v>133759.44</c:v>
                </c:pt>
                <c:pt idx="9">
                  <c:v>128714.13</c:v>
                </c:pt>
                <c:pt idx="10">
                  <c:v>123267.54999999999</c:v>
                </c:pt>
                <c:pt idx="11">
                  <c:v>117122.62</c:v>
                </c:pt>
                <c:pt idx="12">
                  <c:v>110619.70999999996</c:v>
                </c:pt>
                <c:pt idx="13">
                  <c:v>103574.73999999999</c:v>
                </c:pt>
                <c:pt idx="14">
                  <c:v>96077.479999999981</c:v>
                </c:pt>
                <c:pt idx="15">
                  <c:v>88682.19</c:v>
                </c:pt>
                <c:pt idx="16">
                  <c:v>81155.530000000028</c:v>
                </c:pt>
                <c:pt idx="17">
                  <c:v>73649.19</c:v>
                </c:pt>
                <c:pt idx="18">
                  <c:v>66308.100000000035</c:v>
                </c:pt>
                <c:pt idx="19">
                  <c:v>58988.089999999967</c:v>
                </c:pt>
                <c:pt idx="20">
                  <c:v>51968.380000000005</c:v>
                </c:pt>
                <c:pt idx="21">
                  <c:v>45177.359999999986</c:v>
                </c:pt>
                <c:pt idx="22">
                  <c:v>38646.06</c:v>
                </c:pt>
                <c:pt idx="23">
                  <c:v>32513.159999999974</c:v>
                </c:pt>
                <c:pt idx="24">
                  <c:v>26608.919999999984</c:v>
                </c:pt>
                <c:pt idx="25">
                  <c:v>21090.360000000044</c:v>
                </c:pt>
                <c:pt idx="26">
                  <c:v>15976.629999999946</c:v>
                </c:pt>
                <c:pt idx="27">
                  <c:v>11233.700000000012</c:v>
                </c:pt>
                <c:pt idx="28">
                  <c:v>6903.5100000000093</c:v>
                </c:pt>
                <c:pt idx="29">
                  <c:v>2865.6399999999558</c:v>
                </c:pt>
                <c:pt idx="30">
                  <c:v>-880.22000000003027</c:v>
                </c:pt>
              </c:numCache>
              <c:extLst/>
            </c:numRef>
          </c:val>
          <c:extLst>
            <c:ext xmlns:c16="http://schemas.microsoft.com/office/drawing/2014/chart" uri="{C3380CC4-5D6E-409C-BE32-E72D297353CC}">
              <c16:uniqueId val="{00000000-7046-4A3D-8892-8D333E9DC798}"/>
            </c:ext>
          </c:extLst>
        </c:ser>
        <c:ser>
          <c:idx val="1"/>
          <c:order val="1"/>
          <c:tx>
            <c:strRef>
              <c:f>VizOfTheWeek!$G$1</c:f>
              <c:strCache>
                <c:ptCount val="1"/>
                <c:pt idx="0">
                  <c:v> Net International Migration </c:v>
                </c:pt>
              </c:strCache>
            </c:strRef>
          </c:tx>
          <c:spPr>
            <a:solidFill>
              <a:schemeClr val="accent2"/>
            </a:solidFill>
            <a:ln>
              <a:noFill/>
            </a:ln>
            <a:effectLst/>
          </c:spPr>
          <c:invertIfNegative val="0"/>
          <c:cat>
            <c:numRef>
              <c:f>VizOfTheWeek!$A$2:$A$32</c:f>
              <c:numCache>
                <c:formatCode>General</c:formatCode>
                <c:ptCount val="31"/>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pt idx="13">
                  <c:v>2037</c:v>
                </c:pt>
                <c:pt idx="14">
                  <c:v>2038</c:v>
                </c:pt>
                <c:pt idx="15">
                  <c:v>2039</c:v>
                </c:pt>
                <c:pt idx="16">
                  <c:v>2040</c:v>
                </c:pt>
                <c:pt idx="17">
                  <c:v>2041</c:v>
                </c:pt>
                <c:pt idx="18">
                  <c:v>2042</c:v>
                </c:pt>
                <c:pt idx="19">
                  <c:v>2043</c:v>
                </c:pt>
                <c:pt idx="20">
                  <c:v>2044</c:v>
                </c:pt>
                <c:pt idx="21">
                  <c:v>2045</c:v>
                </c:pt>
                <c:pt idx="22">
                  <c:v>2046</c:v>
                </c:pt>
                <c:pt idx="23">
                  <c:v>2047</c:v>
                </c:pt>
                <c:pt idx="24">
                  <c:v>2048</c:v>
                </c:pt>
                <c:pt idx="25">
                  <c:v>2049</c:v>
                </c:pt>
                <c:pt idx="26">
                  <c:v>2050</c:v>
                </c:pt>
                <c:pt idx="27">
                  <c:v>2051</c:v>
                </c:pt>
                <c:pt idx="28">
                  <c:v>2052</c:v>
                </c:pt>
                <c:pt idx="29">
                  <c:v>2053</c:v>
                </c:pt>
                <c:pt idx="30">
                  <c:v>2054</c:v>
                </c:pt>
              </c:numCache>
              <c:extLst/>
            </c:numRef>
          </c:cat>
          <c:val>
            <c:numRef>
              <c:f>VizOfTheWeek!$G$2:$G$32</c:f>
              <c:numCache>
                <c:formatCode>_(* #,##0_);_(* \(#,##0\);_(* "-"??_);_(@_)</c:formatCode>
                <c:ptCount val="31"/>
                <c:pt idx="0">
                  <c:v>105356</c:v>
                </c:pt>
                <c:pt idx="1">
                  <c:v>106041</c:v>
                </c:pt>
                <c:pt idx="2">
                  <c:v>107381</c:v>
                </c:pt>
                <c:pt idx="3">
                  <c:v>108691</c:v>
                </c:pt>
                <c:pt idx="4">
                  <c:v>109879</c:v>
                </c:pt>
                <c:pt idx="5">
                  <c:v>110944</c:v>
                </c:pt>
                <c:pt idx="6">
                  <c:v>111950</c:v>
                </c:pt>
                <c:pt idx="7">
                  <c:v>112771</c:v>
                </c:pt>
                <c:pt idx="8">
                  <c:v>113395</c:v>
                </c:pt>
                <c:pt idx="9">
                  <c:v>114555</c:v>
                </c:pt>
                <c:pt idx="10">
                  <c:v>115665</c:v>
                </c:pt>
                <c:pt idx="11">
                  <c:v>116693</c:v>
                </c:pt>
                <c:pt idx="12">
                  <c:v>117694</c:v>
                </c:pt>
                <c:pt idx="13">
                  <c:v>118648</c:v>
                </c:pt>
                <c:pt idx="14">
                  <c:v>119580</c:v>
                </c:pt>
                <c:pt idx="15">
                  <c:v>120466</c:v>
                </c:pt>
                <c:pt idx="16">
                  <c:v>121336</c:v>
                </c:pt>
                <c:pt idx="17">
                  <c:v>122010</c:v>
                </c:pt>
                <c:pt idx="18">
                  <c:v>122638</c:v>
                </c:pt>
                <c:pt idx="19">
                  <c:v>123243</c:v>
                </c:pt>
                <c:pt idx="20">
                  <c:v>123785</c:v>
                </c:pt>
                <c:pt idx="21">
                  <c:v>124314</c:v>
                </c:pt>
                <c:pt idx="22">
                  <c:v>124783</c:v>
                </c:pt>
                <c:pt idx="23">
                  <c:v>125233</c:v>
                </c:pt>
                <c:pt idx="24">
                  <c:v>125651</c:v>
                </c:pt>
                <c:pt idx="25">
                  <c:v>126039</c:v>
                </c:pt>
                <c:pt idx="26">
                  <c:v>126416</c:v>
                </c:pt>
                <c:pt idx="27">
                  <c:v>126729</c:v>
                </c:pt>
                <c:pt idx="28">
                  <c:v>127041</c:v>
                </c:pt>
                <c:pt idx="29">
                  <c:v>127314</c:v>
                </c:pt>
                <c:pt idx="30">
                  <c:v>127563</c:v>
                </c:pt>
              </c:numCache>
              <c:extLst/>
            </c:numRef>
          </c:val>
          <c:extLst>
            <c:ext xmlns:c16="http://schemas.microsoft.com/office/drawing/2014/chart" uri="{C3380CC4-5D6E-409C-BE32-E72D297353CC}">
              <c16:uniqueId val="{00000001-7046-4A3D-8892-8D333E9DC798}"/>
            </c:ext>
          </c:extLst>
        </c:ser>
        <c:ser>
          <c:idx val="2"/>
          <c:order val="2"/>
          <c:tx>
            <c:strRef>
              <c:f>VizOfTheWeek!$H$1</c:f>
              <c:strCache>
                <c:ptCount val="1"/>
                <c:pt idx="0">
                  <c:v> Net Domestic Migration </c:v>
                </c:pt>
              </c:strCache>
            </c:strRef>
          </c:tx>
          <c:spPr>
            <a:solidFill>
              <a:schemeClr val="accent3"/>
            </a:solidFill>
            <a:ln>
              <a:noFill/>
            </a:ln>
            <a:effectLst/>
          </c:spPr>
          <c:invertIfNegative val="0"/>
          <c:cat>
            <c:numRef>
              <c:f>VizOfTheWeek!$A$2:$A$32</c:f>
              <c:numCache>
                <c:formatCode>General</c:formatCode>
                <c:ptCount val="31"/>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pt idx="13">
                  <c:v>2037</c:v>
                </c:pt>
                <c:pt idx="14">
                  <c:v>2038</c:v>
                </c:pt>
                <c:pt idx="15">
                  <c:v>2039</c:v>
                </c:pt>
                <c:pt idx="16">
                  <c:v>2040</c:v>
                </c:pt>
                <c:pt idx="17">
                  <c:v>2041</c:v>
                </c:pt>
                <c:pt idx="18">
                  <c:v>2042</c:v>
                </c:pt>
                <c:pt idx="19">
                  <c:v>2043</c:v>
                </c:pt>
                <c:pt idx="20">
                  <c:v>2044</c:v>
                </c:pt>
                <c:pt idx="21">
                  <c:v>2045</c:v>
                </c:pt>
                <c:pt idx="22">
                  <c:v>2046</c:v>
                </c:pt>
                <c:pt idx="23">
                  <c:v>2047</c:v>
                </c:pt>
                <c:pt idx="24">
                  <c:v>2048</c:v>
                </c:pt>
                <c:pt idx="25">
                  <c:v>2049</c:v>
                </c:pt>
                <c:pt idx="26">
                  <c:v>2050</c:v>
                </c:pt>
                <c:pt idx="27">
                  <c:v>2051</c:v>
                </c:pt>
                <c:pt idx="28">
                  <c:v>2052</c:v>
                </c:pt>
                <c:pt idx="29">
                  <c:v>2053</c:v>
                </c:pt>
                <c:pt idx="30">
                  <c:v>2054</c:v>
                </c:pt>
              </c:numCache>
              <c:extLst/>
            </c:numRef>
          </c:cat>
          <c:val>
            <c:numRef>
              <c:f>VizOfTheWeek!$H$2:$H$32</c:f>
              <c:numCache>
                <c:formatCode>_(* #,##0_);_(* \(#,##0\);_(* "-"??_);_(@_)</c:formatCode>
                <c:ptCount val="31"/>
                <c:pt idx="0">
                  <c:v>112381</c:v>
                </c:pt>
                <c:pt idx="1">
                  <c:v>112940</c:v>
                </c:pt>
                <c:pt idx="2">
                  <c:v>113487</c:v>
                </c:pt>
                <c:pt idx="3">
                  <c:v>114059</c:v>
                </c:pt>
                <c:pt idx="4">
                  <c:v>114626</c:v>
                </c:pt>
                <c:pt idx="5">
                  <c:v>115197</c:v>
                </c:pt>
                <c:pt idx="6">
                  <c:v>115808</c:v>
                </c:pt>
                <c:pt idx="7">
                  <c:v>116437</c:v>
                </c:pt>
                <c:pt idx="8">
                  <c:v>117110</c:v>
                </c:pt>
                <c:pt idx="9">
                  <c:v>117745</c:v>
                </c:pt>
                <c:pt idx="10">
                  <c:v>118342</c:v>
                </c:pt>
                <c:pt idx="11">
                  <c:v>118868</c:v>
                </c:pt>
                <c:pt idx="12">
                  <c:v>119372</c:v>
                </c:pt>
                <c:pt idx="13">
                  <c:v>119941</c:v>
                </c:pt>
                <c:pt idx="14">
                  <c:v>120570</c:v>
                </c:pt>
                <c:pt idx="15">
                  <c:v>121203</c:v>
                </c:pt>
                <c:pt idx="16">
                  <c:v>121798</c:v>
                </c:pt>
                <c:pt idx="17">
                  <c:v>122405</c:v>
                </c:pt>
                <c:pt idx="18">
                  <c:v>122969</c:v>
                </c:pt>
                <c:pt idx="19">
                  <c:v>123518</c:v>
                </c:pt>
                <c:pt idx="20">
                  <c:v>124052</c:v>
                </c:pt>
                <c:pt idx="21">
                  <c:v>124578</c:v>
                </c:pt>
                <c:pt idx="22">
                  <c:v>125108</c:v>
                </c:pt>
                <c:pt idx="23">
                  <c:v>125615</c:v>
                </c:pt>
                <c:pt idx="24">
                  <c:v>126132</c:v>
                </c:pt>
                <c:pt idx="25">
                  <c:v>126600</c:v>
                </c:pt>
                <c:pt idx="26">
                  <c:v>127060</c:v>
                </c:pt>
                <c:pt idx="27">
                  <c:v>127501</c:v>
                </c:pt>
                <c:pt idx="28">
                  <c:v>127982</c:v>
                </c:pt>
                <c:pt idx="29">
                  <c:v>128401</c:v>
                </c:pt>
                <c:pt idx="30">
                  <c:v>128830</c:v>
                </c:pt>
              </c:numCache>
              <c:extLst/>
            </c:numRef>
          </c:val>
          <c:extLst>
            <c:ext xmlns:c16="http://schemas.microsoft.com/office/drawing/2014/chart" uri="{C3380CC4-5D6E-409C-BE32-E72D297353CC}">
              <c16:uniqueId val="{00000002-7046-4A3D-8892-8D333E9DC798}"/>
            </c:ext>
          </c:extLst>
        </c:ser>
        <c:dLbls>
          <c:showLegendKey val="0"/>
          <c:showVal val="0"/>
          <c:showCatName val="0"/>
          <c:showSerName val="0"/>
          <c:showPercent val="0"/>
          <c:showBubbleSize val="0"/>
        </c:dLbls>
        <c:gapWidth val="219"/>
        <c:overlap val="100"/>
        <c:axId val="1401447280"/>
        <c:axId val="1401448240"/>
      </c:barChart>
      <c:catAx>
        <c:axId val="1401447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01448240"/>
        <c:crosses val="autoZero"/>
        <c:auto val="1"/>
        <c:lblAlgn val="ctr"/>
        <c:lblOffset val="100"/>
        <c:tickLblSkip val="5"/>
        <c:noMultiLvlLbl val="0"/>
      </c:catAx>
      <c:valAx>
        <c:axId val="1401448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01447280"/>
        <c:crosses val="autoZero"/>
        <c:crossBetween val="between"/>
        <c:dispUnits>
          <c:builtInUnit val="thousands"/>
          <c:dispUnitsLbl>
            <c:layout>
              <c:manualLayout>
                <c:xMode val="edge"/>
                <c:yMode val="edge"/>
                <c:x val="4.6948356807511738E-3"/>
                <c:y val="0.32829130302134524"/>
              </c:manualLayout>
            </c:layout>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r"/>
      <c:layout>
        <c:manualLayout>
          <c:xMode val="edge"/>
          <c:yMode val="edge"/>
          <c:x val="0.78302232029336372"/>
          <c:y val="0.29381468355150736"/>
          <c:w val="0.2113506028479184"/>
          <c:h val="0.5622552915934556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'Total trend'!$B$113</c:f>
              <c:strCache>
                <c:ptCount val="1"/>
                <c:pt idx="0">
                  <c:v>NH White</c:v>
                </c:pt>
              </c:strCache>
            </c:strRef>
          </c:tx>
          <c:spPr>
            <a:solidFill>
              <a:schemeClr val="accent1"/>
            </a:solidFill>
            <a:ln>
              <a:noFill/>
            </a:ln>
            <a:effectLst/>
          </c:spPr>
          <c:cat>
            <c:numRef>
              <c:f>'Total trend'!$A$114:$A$154</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'Total trend'!$B$114:$B$154</c:f>
              <c:numCache>
                <c:formatCode>General</c:formatCode>
                <c:ptCount val="41"/>
                <c:pt idx="0">
                  <c:v>11621991</c:v>
                </c:pt>
                <c:pt idx="1">
                  <c:v>11634204</c:v>
                </c:pt>
                <c:pt idx="2">
                  <c:v>11727208</c:v>
                </c:pt>
                <c:pt idx="3">
                  <c:v>11844103</c:v>
                </c:pt>
                <c:pt idx="4">
                  <c:v>11937236</c:v>
                </c:pt>
                <c:pt idx="5">
                  <c:v>11957053</c:v>
                </c:pt>
                <c:pt idx="6">
                  <c:v>11973735</c:v>
                </c:pt>
                <c:pt idx="7">
                  <c:v>11987385</c:v>
                </c:pt>
                <c:pt idx="8">
                  <c:v>11998044</c:v>
                </c:pt>
                <c:pt idx="9">
                  <c:v>12005685</c:v>
                </c:pt>
                <c:pt idx="10">
                  <c:v>12010332</c:v>
                </c:pt>
                <c:pt idx="11">
                  <c:v>12012064</c:v>
                </c:pt>
                <c:pt idx="12">
                  <c:v>12010836</c:v>
                </c:pt>
                <c:pt idx="13">
                  <c:v>12006585</c:v>
                </c:pt>
                <c:pt idx="14">
                  <c:v>11999619</c:v>
                </c:pt>
                <c:pt idx="15">
                  <c:v>11990032</c:v>
                </c:pt>
                <c:pt idx="16">
                  <c:v>11977672</c:v>
                </c:pt>
                <c:pt idx="17">
                  <c:v>11962624</c:v>
                </c:pt>
                <c:pt idx="18">
                  <c:v>11944966</c:v>
                </c:pt>
                <c:pt idx="19">
                  <c:v>11924803</c:v>
                </c:pt>
                <c:pt idx="20">
                  <c:v>11902253</c:v>
                </c:pt>
                <c:pt idx="21">
                  <c:v>11877525</c:v>
                </c:pt>
                <c:pt idx="22">
                  <c:v>11850736</c:v>
                </c:pt>
                <c:pt idx="23">
                  <c:v>11822139</c:v>
                </c:pt>
                <c:pt idx="24">
                  <c:v>11791829</c:v>
                </c:pt>
                <c:pt idx="25">
                  <c:v>11760060</c:v>
                </c:pt>
                <c:pt idx="26">
                  <c:v>11727026</c:v>
                </c:pt>
                <c:pt idx="27">
                  <c:v>11692891</c:v>
                </c:pt>
                <c:pt idx="28">
                  <c:v>11657908</c:v>
                </c:pt>
                <c:pt idx="29">
                  <c:v>11622202</c:v>
                </c:pt>
                <c:pt idx="30">
                  <c:v>11586003</c:v>
                </c:pt>
                <c:pt idx="31">
                  <c:v>11549442</c:v>
                </c:pt>
                <c:pt idx="32">
                  <c:v>11512709</c:v>
                </c:pt>
                <c:pt idx="33">
                  <c:v>11476023</c:v>
                </c:pt>
                <c:pt idx="34">
                  <c:v>11439408</c:v>
                </c:pt>
                <c:pt idx="35">
                  <c:v>11402967</c:v>
                </c:pt>
                <c:pt idx="36">
                  <c:v>11366757</c:v>
                </c:pt>
                <c:pt idx="37">
                  <c:v>11330878</c:v>
                </c:pt>
                <c:pt idx="38">
                  <c:v>11295220</c:v>
                </c:pt>
                <c:pt idx="39">
                  <c:v>11259758</c:v>
                </c:pt>
                <c:pt idx="40">
                  <c:v>11224407</c:v>
                </c:pt>
              </c:numCache>
            </c:numRef>
          </c:val>
          <c:extLst>
            <c:ext xmlns:c16="http://schemas.microsoft.com/office/drawing/2014/chart" uri="{C3380CC4-5D6E-409C-BE32-E72D297353CC}">
              <c16:uniqueId val="{00000000-AFE4-4DFD-BF63-252EF65E135F}"/>
            </c:ext>
          </c:extLst>
        </c:ser>
        <c:ser>
          <c:idx val="1"/>
          <c:order val="1"/>
          <c:tx>
            <c:strRef>
              <c:f>'Total trend'!$C$113</c:f>
              <c:strCache>
                <c:ptCount val="1"/>
                <c:pt idx="0">
                  <c:v>NH Black</c:v>
                </c:pt>
              </c:strCache>
            </c:strRef>
          </c:tx>
          <c:spPr>
            <a:solidFill>
              <a:schemeClr val="accent2"/>
            </a:solidFill>
            <a:ln>
              <a:noFill/>
            </a:ln>
            <a:effectLst/>
          </c:spPr>
          <c:cat>
            <c:numRef>
              <c:f>'Total trend'!$A$114:$A$154</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'Total trend'!$C$114:$C$154</c:f>
              <c:numCache>
                <c:formatCode>General</c:formatCode>
                <c:ptCount val="41"/>
                <c:pt idx="0">
                  <c:v>3455822</c:v>
                </c:pt>
                <c:pt idx="1">
                  <c:v>3504194</c:v>
                </c:pt>
                <c:pt idx="2">
                  <c:v>3577669</c:v>
                </c:pt>
                <c:pt idx="3">
                  <c:v>3659616</c:v>
                </c:pt>
                <c:pt idx="4">
                  <c:v>3735384</c:v>
                </c:pt>
                <c:pt idx="5">
                  <c:v>3789224</c:v>
                </c:pt>
                <c:pt idx="6">
                  <c:v>3843041</c:v>
                </c:pt>
                <c:pt idx="7">
                  <c:v>3896885</c:v>
                </c:pt>
                <c:pt idx="8">
                  <c:v>3950674</c:v>
                </c:pt>
                <c:pt idx="9">
                  <c:v>4004340</c:v>
                </c:pt>
                <c:pt idx="10">
                  <c:v>4057780</c:v>
                </c:pt>
                <c:pt idx="11">
                  <c:v>4110933</c:v>
                </c:pt>
                <c:pt idx="12">
                  <c:v>4163678</c:v>
                </c:pt>
                <c:pt idx="13">
                  <c:v>4215937</c:v>
                </c:pt>
                <c:pt idx="14">
                  <c:v>4267821</c:v>
                </c:pt>
                <c:pt idx="15">
                  <c:v>4319275</c:v>
                </c:pt>
                <c:pt idx="16">
                  <c:v>4370202</c:v>
                </c:pt>
                <c:pt idx="17">
                  <c:v>4420581</c:v>
                </c:pt>
                <c:pt idx="18">
                  <c:v>4470367</c:v>
                </c:pt>
                <c:pt idx="19">
                  <c:v>4519562</c:v>
                </c:pt>
                <c:pt idx="20">
                  <c:v>4568156</c:v>
                </c:pt>
                <c:pt idx="21">
                  <c:v>4616129</c:v>
                </c:pt>
                <c:pt idx="22">
                  <c:v>4663503</c:v>
                </c:pt>
                <c:pt idx="23">
                  <c:v>4710232</c:v>
                </c:pt>
                <c:pt idx="24">
                  <c:v>4756339</c:v>
                </c:pt>
                <c:pt idx="25">
                  <c:v>4801901</c:v>
                </c:pt>
                <c:pt idx="26">
                  <c:v>4846907</c:v>
                </c:pt>
                <c:pt idx="27">
                  <c:v>4891411</c:v>
                </c:pt>
                <c:pt idx="28">
                  <c:v>4935473</c:v>
                </c:pt>
                <c:pt idx="29">
                  <c:v>4979091</c:v>
                </c:pt>
                <c:pt idx="30">
                  <c:v>5022312</c:v>
                </c:pt>
                <c:pt idx="31">
                  <c:v>5065200</c:v>
                </c:pt>
                <c:pt idx="32">
                  <c:v>5107758</c:v>
                </c:pt>
                <c:pt idx="33">
                  <c:v>5150043</c:v>
                </c:pt>
                <c:pt idx="34">
                  <c:v>5192075</c:v>
                </c:pt>
                <c:pt idx="35">
                  <c:v>5233881</c:v>
                </c:pt>
                <c:pt idx="36">
                  <c:v>5275471</c:v>
                </c:pt>
                <c:pt idx="37">
                  <c:v>5316851</c:v>
                </c:pt>
                <c:pt idx="38">
                  <c:v>5358040</c:v>
                </c:pt>
                <c:pt idx="39">
                  <c:v>5399001</c:v>
                </c:pt>
                <c:pt idx="40">
                  <c:v>5439714</c:v>
                </c:pt>
              </c:numCache>
            </c:numRef>
          </c:val>
          <c:extLst>
            <c:ext xmlns:c16="http://schemas.microsoft.com/office/drawing/2014/chart" uri="{C3380CC4-5D6E-409C-BE32-E72D297353CC}">
              <c16:uniqueId val="{00000001-AFE4-4DFD-BF63-252EF65E135F}"/>
            </c:ext>
          </c:extLst>
        </c:ser>
        <c:ser>
          <c:idx val="2"/>
          <c:order val="2"/>
          <c:tx>
            <c:strRef>
              <c:f>'Total trend'!$D$113</c:f>
              <c:strCache>
                <c:ptCount val="1"/>
                <c:pt idx="0">
                  <c:v>Hispanic</c:v>
                </c:pt>
              </c:strCache>
            </c:strRef>
          </c:tx>
          <c:spPr>
            <a:solidFill>
              <a:schemeClr val="accent3"/>
            </a:solidFill>
            <a:ln>
              <a:noFill/>
            </a:ln>
            <a:effectLst/>
          </c:spPr>
          <c:cat>
            <c:numRef>
              <c:f>'Total trend'!$A$114:$A$154</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'Total trend'!$D$114:$D$154</c:f>
              <c:numCache>
                <c:formatCode>General</c:formatCode>
                <c:ptCount val="41"/>
                <c:pt idx="0">
                  <c:v>11478653</c:v>
                </c:pt>
                <c:pt idx="1">
                  <c:v>11684843</c:v>
                </c:pt>
                <c:pt idx="2">
                  <c:v>11976834</c:v>
                </c:pt>
                <c:pt idx="3">
                  <c:v>12299819</c:v>
                </c:pt>
                <c:pt idx="4">
                  <c:v>12604995</c:v>
                </c:pt>
                <c:pt idx="5">
                  <c:v>12838063</c:v>
                </c:pt>
                <c:pt idx="6">
                  <c:v>13071923</c:v>
                </c:pt>
                <c:pt idx="7">
                  <c:v>13307151</c:v>
                </c:pt>
                <c:pt idx="8">
                  <c:v>13543496</c:v>
                </c:pt>
                <c:pt idx="9">
                  <c:v>13780807</c:v>
                </c:pt>
                <c:pt idx="10">
                  <c:v>14018554</c:v>
                </c:pt>
                <c:pt idx="11">
                  <c:v>14256436</c:v>
                </c:pt>
                <c:pt idx="12">
                  <c:v>14494249</c:v>
                </c:pt>
                <c:pt idx="13">
                  <c:v>14731630</c:v>
                </c:pt>
                <c:pt idx="14">
                  <c:v>14968017</c:v>
                </c:pt>
                <c:pt idx="15">
                  <c:v>15202907</c:v>
                </c:pt>
                <c:pt idx="16">
                  <c:v>15435805</c:v>
                </c:pt>
                <c:pt idx="17">
                  <c:v>15666316</c:v>
                </c:pt>
                <c:pt idx="18">
                  <c:v>15893910</c:v>
                </c:pt>
                <c:pt idx="19">
                  <c:v>16118141</c:v>
                </c:pt>
                <c:pt idx="20">
                  <c:v>16339004</c:v>
                </c:pt>
                <c:pt idx="21">
                  <c:v>16556157</c:v>
                </c:pt>
                <c:pt idx="22">
                  <c:v>16769330</c:v>
                </c:pt>
                <c:pt idx="23">
                  <c:v>16978429</c:v>
                </c:pt>
                <c:pt idx="24">
                  <c:v>17183375</c:v>
                </c:pt>
                <c:pt idx="25">
                  <c:v>17384101</c:v>
                </c:pt>
                <c:pt idx="26">
                  <c:v>17580660</c:v>
                </c:pt>
                <c:pt idx="27">
                  <c:v>17773096</c:v>
                </c:pt>
                <c:pt idx="28">
                  <c:v>17961472</c:v>
                </c:pt>
                <c:pt idx="29">
                  <c:v>18145926</c:v>
                </c:pt>
                <c:pt idx="30">
                  <c:v>18326476</c:v>
                </c:pt>
                <c:pt idx="31">
                  <c:v>18503366</c:v>
                </c:pt>
                <c:pt idx="32">
                  <c:v>18676659</c:v>
                </c:pt>
                <c:pt idx="33">
                  <c:v>18846445</c:v>
                </c:pt>
                <c:pt idx="34">
                  <c:v>19012909</c:v>
                </c:pt>
                <c:pt idx="35">
                  <c:v>19176121</c:v>
                </c:pt>
                <c:pt idx="36">
                  <c:v>19335994</c:v>
                </c:pt>
                <c:pt idx="37">
                  <c:v>19492608</c:v>
                </c:pt>
                <c:pt idx="38">
                  <c:v>19645771</c:v>
                </c:pt>
                <c:pt idx="39">
                  <c:v>19795523</c:v>
                </c:pt>
                <c:pt idx="40">
                  <c:v>19941694</c:v>
                </c:pt>
              </c:numCache>
            </c:numRef>
          </c:val>
          <c:extLst>
            <c:ext xmlns:c16="http://schemas.microsoft.com/office/drawing/2014/chart" uri="{C3380CC4-5D6E-409C-BE32-E72D297353CC}">
              <c16:uniqueId val="{00000002-AFE4-4DFD-BF63-252EF65E135F}"/>
            </c:ext>
          </c:extLst>
        </c:ser>
        <c:ser>
          <c:idx val="3"/>
          <c:order val="3"/>
          <c:tx>
            <c:strRef>
              <c:f>'Total trend'!$E$113</c:f>
              <c:strCache>
                <c:ptCount val="1"/>
                <c:pt idx="0">
                  <c:v>NH Asian</c:v>
                </c:pt>
              </c:strCache>
            </c:strRef>
          </c:tx>
          <c:spPr>
            <a:solidFill>
              <a:schemeClr val="accent4"/>
            </a:solidFill>
            <a:ln>
              <a:noFill/>
            </a:ln>
            <a:effectLst/>
          </c:spPr>
          <c:cat>
            <c:numRef>
              <c:f>'Total trend'!$A$114:$A$154</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'Total trend'!$E$114:$E$154</c:f>
              <c:numCache>
                <c:formatCode>General</c:formatCode>
                <c:ptCount val="41"/>
                <c:pt idx="0">
                  <c:v>1566553</c:v>
                </c:pt>
                <c:pt idx="1">
                  <c:v>1613097</c:v>
                </c:pt>
                <c:pt idx="2">
                  <c:v>1671335</c:v>
                </c:pt>
                <c:pt idx="3">
                  <c:v>1733867</c:v>
                </c:pt>
                <c:pt idx="4">
                  <c:v>1793816</c:v>
                </c:pt>
                <c:pt idx="5">
                  <c:v>1843176</c:v>
                </c:pt>
                <c:pt idx="6">
                  <c:v>1892789</c:v>
                </c:pt>
                <c:pt idx="7">
                  <c:v>1942678</c:v>
                </c:pt>
                <c:pt idx="8">
                  <c:v>1992803</c:v>
                </c:pt>
                <c:pt idx="9">
                  <c:v>2043066</c:v>
                </c:pt>
                <c:pt idx="10">
                  <c:v>2093514</c:v>
                </c:pt>
                <c:pt idx="11">
                  <c:v>2144029</c:v>
                </c:pt>
                <c:pt idx="12">
                  <c:v>2194430</c:v>
                </c:pt>
                <c:pt idx="13">
                  <c:v>2244603</c:v>
                </c:pt>
                <c:pt idx="14">
                  <c:v>2294905</c:v>
                </c:pt>
                <c:pt idx="15">
                  <c:v>2345279</c:v>
                </c:pt>
                <c:pt idx="16">
                  <c:v>2395671</c:v>
                </c:pt>
                <c:pt idx="17">
                  <c:v>2446060</c:v>
                </c:pt>
                <c:pt idx="18">
                  <c:v>2496446</c:v>
                </c:pt>
                <c:pt idx="19">
                  <c:v>2546808</c:v>
                </c:pt>
                <c:pt idx="20">
                  <c:v>2597116</c:v>
                </c:pt>
                <c:pt idx="21">
                  <c:v>2647355</c:v>
                </c:pt>
                <c:pt idx="22">
                  <c:v>2697511</c:v>
                </c:pt>
                <c:pt idx="23">
                  <c:v>2747562</c:v>
                </c:pt>
                <c:pt idx="24">
                  <c:v>2797449</c:v>
                </c:pt>
                <c:pt idx="25">
                  <c:v>2847130</c:v>
                </c:pt>
                <c:pt idx="26">
                  <c:v>2896553</c:v>
                </c:pt>
                <c:pt idx="27">
                  <c:v>2945657</c:v>
                </c:pt>
                <c:pt idx="28">
                  <c:v>2994418</c:v>
                </c:pt>
                <c:pt idx="29">
                  <c:v>3042746</c:v>
                </c:pt>
                <c:pt idx="30">
                  <c:v>3090621</c:v>
                </c:pt>
                <c:pt idx="31">
                  <c:v>3137977</c:v>
                </c:pt>
                <c:pt idx="32">
                  <c:v>3184818</c:v>
                </c:pt>
                <c:pt idx="33">
                  <c:v>3231127</c:v>
                </c:pt>
                <c:pt idx="34">
                  <c:v>3276836</c:v>
                </c:pt>
                <c:pt idx="35">
                  <c:v>3321958</c:v>
                </c:pt>
                <c:pt idx="36">
                  <c:v>3366505</c:v>
                </c:pt>
                <c:pt idx="37">
                  <c:v>3410509</c:v>
                </c:pt>
                <c:pt idx="38">
                  <c:v>3453956</c:v>
                </c:pt>
                <c:pt idx="39">
                  <c:v>3496885</c:v>
                </c:pt>
                <c:pt idx="40">
                  <c:v>3539287</c:v>
                </c:pt>
              </c:numCache>
            </c:numRef>
          </c:val>
          <c:extLst>
            <c:ext xmlns:c16="http://schemas.microsoft.com/office/drawing/2014/chart" uri="{C3380CC4-5D6E-409C-BE32-E72D297353CC}">
              <c16:uniqueId val="{00000003-AFE4-4DFD-BF63-252EF65E135F}"/>
            </c:ext>
          </c:extLst>
        </c:ser>
        <c:ser>
          <c:idx val="4"/>
          <c:order val="4"/>
          <c:tx>
            <c:strRef>
              <c:f>'Total trend'!$F$113</c:f>
              <c:strCache>
                <c:ptCount val="1"/>
                <c:pt idx="0">
                  <c:v>NH Other</c:v>
                </c:pt>
              </c:strCache>
            </c:strRef>
          </c:tx>
          <c:spPr>
            <a:solidFill>
              <a:srgbClr val="7030A0"/>
            </a:solidFill>
            <a:ln>
              <a:solidFill>
                <a:srgbClr val="7030A0"/>
              </a:solidFill>
            </a:ln>
            <a:effectLst/>
          </c:spPr>
          <c:cat>
            <c:numRef>
              <c:f>'Total trend'!$A$114:$A$154</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'Total trend'!$F$114:$F$154</c:f>
              <c:numCache>
                <c:formatCode>General</c:formatCode>
                <c:ptCount val="41"/>
                <c:pt idx="0">
                  <c:v>1116551</c:v>
                </c:pt>
                <c:pt idx="1">
                  <c:v>1134013</c:v>
                </c:pt>
                <c:pt idx="2">
                  <c:v>1160442</c:v>
                </c:pt>
                <c:pt idx="3">
                  <c:v>1190485</c:v>
                </c:pt>
                <c:pt idx="4">
                  <c:v>1219400</c:v>
                </c:pt>
                <c:pt idx="5">
                  <c:v>1241991</c:v>
                </c:pt>
                <c:pt idx="6">
                  <c:v>1265315</c:v>
                </c:pt>
                <c:pt idx="7">
                  <c:v>1289403</c:v>
                </c:pt>
                <c:pt idx="8">
                  <c:v>1314267</c:v>
                </c:pt>
                <c:pt idx="9">
                  <c:v>1339906</c:v>
                </c:pt>
                <c:pt idx="10">
                  <c:v>1366317</c:v>
                </c:pt>
                <c:pt idx="11">
                  <c:v>1393502</c:v>
                </c:pt>
                <c:pt idx="12">
                  <c:v>1421438</c:v>
                </c:pt>
                <c:pt idx="13">
                  <c:v>1450115</c:v>
                </c:pt>
                <c:pt idx="14">
                  <c:v>1479525</c:v>
                </c:pt>
                <c:pt idx="15">
                  <c:v>1509667</c:v>
                </c:pt>
                <c:pt idx="16">
                  <c:v>1540482</c:v>
                </c:pt>
                <c:pt idx="17">
                  <c:v>1571945</c:v>
                </c:pt>
                <c:pt idx="18">
                  <c:v>1603993</c:v>
                </c:pt>
                <c:pt idx="19">
                  <c:v>1636594</c:v>
                </c:pt>
                <c:pt idx="20">
                  <c:v>1669731</c:v>
                </c:pt>
                <c:pt idx="21">
                  <c:v>1703374</c:v>
                </c:pt>
                <c:pt idx="22">
                  <c:v>1737520</c:v>
                </c:pt>
                <c:pt idx="23">
                  <c:v>1772150</c:v>
                </c:pt>
                <c:pt idx="24">
                  <c:v>1807270</c:v>
                </c:pt>
                <c:pt idx="25">
                  <c:v>1842880</c:v>
                </c:pt>
                <c:pt idx="26">
                  <c:v>1878995</c:v>
                </c:pt>
                <c:pt idx="27">
                  <c:v>1915616</c:v>
                </c:pt>
                <c:pt idx="28">
                  <c:v>1952766</c:v>
                </c:pt>
                <c:pt idx="29">
                  <c:v>1990482</c:v>
                </c:pt>
                <c:pt idx="30">
                  <c:v>2028756</c:v>
                </c:pt>
                <c:pt idx="31">
                  <c:v>2067630</c:v>
                </c:pt>
                <c:pt idx="32">
                  <c:v>2107146</c:v>
                </c:pt>
                <c:pt idx="33">
                  <c:v>2147377</c:v>
                </c:pt>
                <c:pt idx="34">
                  <c:v>2188365</c:v>
                </c:pt>
                <c:pt idx="35">
                  <c:v>2230172</c:v>
                </c:pt>
                <c:pt idx="36">
                  <c:v>2272853</c:v>
                </c:pt>
                <c:pt idx="37">
                  <c:v>2316446</c:v>
                </c:pt>
                <c:pt idx="38">
                  <c:v>2360983</c:v>
                </c:pt>
                <c:pt idx="39">
                  <c:v>2406481</c:v>
                </c:pt>
                <c:pt idx="40">
                  <c:v>2452946</c:v>
                </c:pt>
              </c:numCache>
            </c:numRef>
          </c:val>
          <c:extLst>
            <c:ext xmlns:c16="http://schemas.microsoft.com/office/drawing/2014/chart" uri="{C3380CC4-5D6E-409C-BE32-E72D297353CC}">
              <c16:uniqueId val="{00000004-AFE4-4DFD-BF63-252EF65E135F}"/>
            </c:ext>
          </c:extLst>
        </c:ser>
        <c:dLbls>
          <c:showLegendKey val="0"/>
          <c:showVal val="0"/>
          <c:showCatName val="0"/>
          <c:showSerName val="0"/>
          <c:showPercent val="0"/>
          <c:showBubbleSize val="0"/>
        </c:dLbls>
        <c:axId val="2080650543"/>
        <c:axId val="2080630863"/>
      </c:areaChart>
      <c:catAx>
        <c:axId val="2080650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080630863"/>
        <c:crosses val="autoZero"/>
        <c:auto val="1"/>
        <c:lblAlgn val="ctr"/>
        <c:lblOffset val="100"/>
        <c:tickLblSkip val="10"/>
        <c:noMultiLvlLbl val="0"/>
      </c:catAx>
      <c:valAx>
        <c:axId val="20806308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080650543"/>
        <c:crosses val="autoZero"/>
        <c:crossBetween val="midCat"/>
        <c:dispUnits>
          <c:builtInUnit val="millions"/>
          <c:dispUnitsLbl>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Texas Projected Population by Age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95966398508597"/>
          <c:y val="9.6199244298334638E-2"/>
          <c:w val="0.72425514073619324"/>
          <c:h val="0.69404293300172037"/>
        </c:manualLayout>
      </c:layout>
      <c:barChart>
        <c:barDir val="col"/>
        <c:grouping val="stacked"/>
        <c:varyColors val="0"/>
        <c:ser>
          <c:idx val="0"/>
          <c:order val="0"/>
          <c:tx>
            <c:strRef>
              <c:f>Sheet1!$B$1</c:f>
              <c:strCache>
                <c:ptCount val="1"/>
                <c:pt idx="0">
                  <c:v>&lt; 18 Years</c:v>
                </c:pt>
              </c:strCache>
            </c:strRef>
          </c:tx>
          <c:spPr>
            <a:solidFill>
              <a:schemeClr val="accent2"/>
            </a:solidFill>
            <a:ln>
              <a:noFill/>
            </a:ln>
            <a:effectLst/>
          </c:spPr>
          <c:invertIfNegative val="0"/>
          <c:dLbls>
            <c:dLbl>
              <c:idx val="0"/>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E1-42CB-A893-CB071AB4BB98}"/>
                </c:ext>
              </c:extLst>
            </c:dLbl>
            <c:dLbl>
              <c:idx val="1"/>
              <c:layout>
                <c:manualLayout>
                  <c:x val="-8.7159724499915627E-17"/>
                  <c:y val="-1.57592958129731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E1-42CB-A893-CB071AB4BB98}"/>
                </c:ext>
              </c:extLst>
            </c:dLbl>
            <c:dLbl>
              <c:idx val="2"/>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Sheet1!$B$2:$B$4</c:f>
              <c:numCache>
                <c:formatCode>General</c:formatCode>
                <c:ptCount val="3"/>
                <c:pt idx="0">
                  <c:v>7278805</c:v>
                </c:pt>
                <c:pt idx="1">
                  <c:v>7860108</c:v>
                </c:pt>
                <c:pt idx="2">
                  <c:v>7739191</c:v>
                </c:pt>
              </c:numCache>
            </c:numRef>
          </c:val>
          <c:extLst>
            <c:ext xmlns:c16="http://schemas.microsoft.com/office/drawing/2014/chart" uri="{C3380CC4-5D6E-409C-BE32-E72D297353CC}">
              <c16:uniqueId val="{00000000-E0E1-42CB-A893-CB071AB4BB98}"/>
            </c:ext>
          </c:extLst>
        </c:ser>
        <c:ser>
          <c:idx val="1"/>
          <c:order val="1"/>
          <c:tx>
            <c:strRef>
              <c:f>Sheet1!$C$1</c:f>
              <c:strCache>
                <c:ptCount val="1"/>
                <c:pt idx="0">
                  <c:v>18 - 64 Years</c:v>
                </c:pt>
              </c:strCache>
            </c:strRef>
          </c:tx>
          <c:spPr>
            <a:solidFill>
              <a:schemeClr val="accent1">
                <a:lumMod val="50000"/>
              </a:schemeClr>
            </a:solidFill>
            <a:ln>
              <a:noFill/>
            </a:ln>
            <a:effectLst/>
          </c:spPr>
          <c:invertIfNegative val="0"/>
          <c:dLbls>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Sheet1!$C$2:$C$4</c:f>
              <c:numCache>
                <c:formatCode>General</c:formatCode>
                <c:ptCount val="3"/>
                <c:pt idx="0">
                  <c:v>17945565</c:v>
                </c:pt>
                <c:pt idx="1">
                  <c:v>22394053</c:v>
                </c:pt>
                <c:pt idx="2">
                  <c:v>25635095</c:v>
                </c:pt>
              </c:numCache>
            </c:numRef>
          </c:val>
          <c:extLst>
            <c:ext xmlns:c16="http://schemas.microsoft.com/office/drawing/2014/chart" uri="{C3380CC4-5D6E-409C-BE32-E72D297353CC}">
              <c16:uniqueId val="{00000001-E0E1-42CB-A893-CB071AB4BB98}"/>
            </c:ext>
          </c:extLst>
        </c:ser>
        <c:ser>
          <c:idx val="2"/>
          <c:order val="2"/>
          <c:tx>
            <c:strRef>
              <c:f>Sheet1!$D$1</c:f>
              <c:strCache>
                <c:ptCount val="1"/>
                <c:pt idx="0">
                  <c:v>65+ Years</c:v>
                </c:pt>
              </c:strCache>
            </c:strRef>
          </c:tx>
          <c:spPr>
            <a:solidFill>
              <a:srgbClr val="0070C0"/>
            </a:solidFill>
            <a:ln>
              <a:noFill/>
            </a:ln>
            <a:effectLst/>
          </c:spPr>
          <c:invertIfNegative val="0"/>
          <c:dLbls>
            <c:dLbl>
              <c:idx val="0"/>
              <c:layout>
                <c:manualLayout>
                  <c:x val="0"/>
                  <c:y val="-9.120714610498185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E1-42CB-A893-CB071AB4BB98}"/>
                </c:ext>
              </c:extLst>
            </c:dLbl>
            <c:dLbl>
              <c:idx val="1"/>
              <c:layout>
                <c:manualLayout>
                  <c:x val="-8.7159724499915627E-17"/>
                  <c:y val="-2.47378399483081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E1-42CB-A893-CB071AB4BB98}"/>
                </c:ext>
              </c:extLst>
            </c:dLbl>
            <c:dLbl>
              <c:idx val="2"/>
              <c:layout>
                <c:manualLayout>
                  <c:x val="0"/>
                  <c:y val="-1.84938615858744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Sheet1!$D$2:$D$4</c:f>
              <c:numCache>
                <c:formatCode>General</c:formatCode>
                <c:ptCount val="3"/>
                <c:pt idx="0">
                  <c:v>3921135</c:v>
                </c:pt>
                <c:pt idx="1">
                  <c:v>6822099</c:v>
                </c:pt>
                <c:pt idx="2">
                  <c:v>9223762</c:v>
                </c:pt>
              </c:numCache>
            </c:numRef>
          </c:val>
          <c:extLst>
            <c:ext xmlns:c16="http://schemas.microsoft.com/office/drawing/2014/chart" uri="{C3380CC4-5D6E-409C-BE32-E72D297353CC}">
              <c16:uniqueId val="{00000002-E0E1-42CB-A893-CB071AB4BB98}"/>
            </c:ext>
          </c:extLst>
        </c:ser>
        <c:dLbls>
          <c:dLblPos val="ctr"/>
          <c:showLegendKey val="0"/>
          <c:showVal val="1"/>
          <c:showCatName val="0"/>
          <c:showSerName val="0"/>
          <c:showPercent val="0"/>
          <c:showBubbleSize val="0"/>
        </c:dLbls>
        <c:gapWidth val="60"/>
        <c:overlap val="100"/>
        <c:axId val="894142831"/>
        <c:axId val="894136111"/>
      </c:barChart>
      <c:catAx>
        <c:axId val="894142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4136111"/>
        <c:crosses val="autoZero"/>
        <c:auto val="1"/>
        <c:lblAlgn val="ctr"/>
        <c:lblOffset val="100"/>
        <c:noMultiLvlLbl val="0"/>
      </c:catAx>
      <c:valAx>
        <c:axId val="89413611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94142831"/>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0.5959</cdr:x>
      <cdr:y>0.04443</cdr:y>
    </cdr:from>
    <cdr:to>
      <cdr:x>0.5959</cdr:x>
      <cdr:y>0.93536</cdr:y>
    </cdr:to>
    <cdr:cxnSp macro="">
      <cdr:nvCxnSpPr>
        <cdr:cNvPr id="2" name="Straight Connector 1">
          <a:extLst xmlns:a="http://schemas.openxmlformats.org/drawingml/2006/main">
            <a:ext uri="{FF2B5EF4-FFF2-40B4-BE49-F238E27FC236}">
              <a16:creationId xmlns:a16="http://schemas.microsoft.com/office/drawing/2014/main" id="{BF37D115-A2E9-2217-E674-BEF4C6B4AE2B}"/>
            </a:ext>
          </a:extLst>
        </cdr:cNvPr>
        <cdr:cNvCxnSpPr/>
      </cdr:nvCxnSpPr>
      <cdr:spPr>
        <a:xfrm xmlns:a="http://schemas.openxmlformats.org/drawingml/2006/main">
          <a:off x="6438067" y="205121"/>
          <a:ext cx="0" cy="4113436"/>
        </a:xfrm>
        <a:prstGeom xmlns:a="http://schemas.openxmlformats.org/drawingml/2006/main" prst="line">
          <a:avLst/>
        </a:prstGeom>
        <a:ln xmlns:a="http://schemas.openxmlformats.org/drawingml/2006/main" w="3810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0.56694</cdr:x>
      <cdr:y>0.72359</cdr:y>
    </cdr:from>
    <cdr:to>
      <cdr:x>0.65972</cdr:x>
      <cdr:y>0.77815</cdr:y>
    </cdr:to>
    <cdr:sp macro="" textlink="">
      <cdr:nvSpPr>
        <cdr:cNvPr id="2"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3028936" y="4081847"/>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21%</a:t>
          </a:r>
        </a:p>
      </cdr:txBody>
    </cdr:sp>
  </cdr:relSizeAnchor>
  <cdr:relSizeAnchor xmlns:cdr="http://schemas.openxmlformats.org/drawingml/2006/chartDrawing">
    <cdr:from>
      <cdr:x>0.80278</cdr:x>
      <cdr:y>0.72915</cdr:y>
    </cdr:from>
    <cdr:to>
      <cdr:x>0.89556</cdr:x>
      <cdr:y>0.78371</cdr:y>
    </cdr:to>
    <cdr:sp macro="" textlink="">
      <cdr:nvSpPr>
        <cdr:cNvPr id="3"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4288954"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18%</a:t>
          </a:r>
        </a:p>
      </cdr:txBody>
    </cdr:sp>
  </cdr:relSizeAnchor>
  <cdr:relSizeAnchor xmlns:cdr="http://schemas.openxmlformats.org/drawingml/2006/chartDrawing">
    <cdr:from>
      <cdr:x>0.3208</cdr:x>
      <cdr:y>0.72915</cdr:y>
    </cdr:from>
    <cdr:to>
      <cdr:x>0.41358</cdr:x>
      <cdr:y>0.78371</cdr:y>
    </cdr:to>
    <cdr:sp macro="" textlink="">
      <cdr:nvSpPr>
        <cdr:cNvPr id="4"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1713892"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4A19A2-8FC0-C58D-659C-F1118E689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DD2067A-6DAB-1B34-E9C4-50EAE897C1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48415-18F9-4F00-9E67-A0637DF74961}" type="datetimeFigureOut">
              <a:rPr lang="en-US" smtClean="0"/>
              <a:t>6/30/2026</a:t>
            </a:fld>
            <a:endParaRPr lang="en-US"/>
          </a:p>
        </p:txBody>
      </p:sp>
      <p:sp>
        <p:nvSpPr>
          <p:cNvPr id="4" name="Footer Placeholder 3">
            <a:extLst>
              <a:ext uri="{FF2B5EF4-FFF2-40B4-BE49-F238E27FC236}">
                <a16:creationId xmlns:a16="http://schemas.microsoft.com/office/drawing/2014/main" id="{0D5C9631-2889-699E-F8AA-7C88D65ABD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696525B-7DFB-46A3-D499-4B3F475C0F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95A696-1771-440E-9ECA-87784ECBC307}" type="slidenum">
              <a:rPr lang="en-US" smtClean="0"/>
              <a:t>‹#›</a:t>
            </a:fld>
            <a:endParaRPr lang="en-US"/>
          </a:p>
        </p:txBody>
      </p:sp>
    </p:spTree>
    <p:extLst>
      <p:ext uri="{BB962C8B-B14F-4D97-AF65-F5344CB8AC3E}">
        <p14:creationId xmlns:p14="http://schemas.microsoft.com/office/powerpoint/2010/main" val="532093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B2347-E800-41EF-BC28-D316DEC3A9B6}"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1838F-AE93-46C3-AA75-3E64C88F7A2B}" type="slidenum">
              <a:rPr lang="en-US" smtClean="0"/>
              <a:t>‹#›</a:t>
            </a:fld>
            <a:endParaRPr lang="en-US"/>
          </a:p>
        </p:txBody>
      </p:sp>
    </p:spTree>
    <p:extLst>
      <p:ext uri="{BB962C8B-B14F-4D97-AF65-F5344CB8AC3E}">
        <p14:creationId xmlns:p14="http://schemas.microsoft.com/office/powerpoint/2010/main" val="1618149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A40D411-1DE7-487A-A919-429821F3ABBE}" type="slidenum">
              <a:rPr lang="en-US" smtClean="0"/>
              <a:t>4</a:t>
            </a:fld>
            <a:endParaRPr lang="en-US"/>
          </a:p>
        </p:txBody>
      </p:sp>
    </p:spTree>
    <p:extLst>
      <p:ext uri="{BB962C8B-B14F-4D97-AF65-F5344CB8AC3E}">
        <p14:creationId xmlns:p14="http://schemas.microsoft.com/office/powerpoint/2010/main" val="4112651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Caption: U.S. Census Bureau </a:t>
            </a:r>
            <a:r>
              <a:rPr lang="en-US" b="0" i="0">
                <a:solidFill>
                  <a:srgbClr val="000000"/>
                </a:solidFill>
                <a:effectLst/>
                <a:latin typeface="-apple-system"/>
              </a:rPr>
              <a:t>State-to-State Migration Data 2024: </a:t>
            </a:r>
            <a:r>
              <a:rPr lang="en-US" b="1"/>
              <a:t>Around 550K domestic migrants moved to Texas in 2024, while 480K left for other states. Texas saw the largest net inflows of migrants from California, New York, and New Jersey and net outflows to Oklahoma, Tennessee, and Colorado. </a:t>
            </a:r>
            <a:endParaRPr lang="en-US"/>
          </a:p>
        </p:txBody>
      </p:sp>
      <p:sp>
        <p:nvSpPr>
          <p:cNvPr id="4" name="Slide Number Placeholder 3"/>
          <p:cNvSpPr>
            <a:spLocks noGrp="1"/>
          </p:cNvSpPr>
          <p:nvPr>
            <p:ph type="sldNum" sz="quarter" idx="5"/>
          </p:nvPr>
        </p:nvSpPr>
        <p:spPr/>
        <p:txBody>
          <a:bodyPr/>
          <a:lstStyle/>
          <a:p>
            <a:fld id="{FA40D411-1DE7-487A-A919-429821F3ABBE}" type="slidenum">
              <a:rPr lang="en-US" smtClean="0"/>
              <a:t>11</a:t>
            </a:fld>
            <a:endParaRPr lang="en-US"/>
          </a:p>
        </p:txBody>
      </p:sp>
    </p:spTree>
    <p:extLst>
      <p:ext uri="{BB962C8B-B14F-4D97-AF65-F5344CB8AC3E}">
        <p14:creationId xmlns:p14="http://schemas.microsoft.com/office/powerpoint/2010/main" val="3856250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41838F-AE93-46C3-AA75-3E64C88F7A2B}" type="slidenum">
              <a:rPr lang="en-US" smtClean="0"/>
              <a:t>19</a:t>
            </a:fld>
            <a:endParaRPr lang="en-US"/>
          </a:p>
        </p:txBody>
      </p:sp>
    </p:spTree>
    <p:extLst>
      <p:ext uri="{BB962C8B-B14F-4D97-AF65-F5344CB8AC3E}">
        <p14:creationId xmlns:p14="http://schemas.microsoft.com/office/powerpoint/2010/main" val="747531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C9BBB7-FA40-445F-8F86-095E53E7190C}" type="slidenum">
              <a:rPr lang="en-US" smtClean="0"/>
              <a:t>30</a:t>
            </a:fld>
            <a:endParaRPr lang="en-US"/>
          </a:p>
        </p:txBody>
      </p:sp>
    </p:spTree>
    <p:extLst>
      <p:ext uri="{BB962C8B-B14F-4D97-AF65-F5344CB8AC3E}">
        <p14:creationId xmlns:p14="http://schemas.microsoft.com/office/powerpoint/2010/main" val="2194582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5BC7FC-802E-2985-FB7A-FFDB9944918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25C938E-75A4-AC91-BB39-E0EA34D50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7" name="Straight Connector 6">
            <a:extLst>
              <a:ext uri="{FF2B5EF4-FFF2-40B4-BE49-F238E27FC236}">
                <a16:creationId xmlns:a16="http://schemas.microsoft.com/office/drawing/2014/main" id="{24F013FB-2CD1-F9FD-5E47-162F345AEE77}"/>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logo of a person with a black background&#10;&#10;Description automatically generated">
            <a:extLst>
              <a:ext uri="{FF2B5EF4-FFF2-40B4-BE49-F238E27FC236}">
                <a16:creationId xmlns:a16="http://schemas.microsoft.com/office/drawing/2014/main" id="{C60E446F-83D2-38CA-F42F-1BCE1480D9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33" y="4722089"/>
            <a:ext cx="3916688" cy="1676403"/>
          </a:xfrm>
          <a:prstGeom prst="rect">
            <a:avLst/>
          </a:prstGeom>
        </p:spPr>
      </p:pic>
      <p:cxnSp>
        <p:nvCxnSpPr>
          <p:cNvPr id="9" name="Straight Connector 8">
            <a:extLst>
              <a:ext uri="{FF2B5EF4-FFF2-40B4-BE49-F238E27FC236}">
                <a16:creationId xmlns:a16="http://schemas.microsoft.com/office/drawing/2014/main" id="{B3934BF2-3DED-D936-29CD-F6575695357D}"/>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0" name="Picture 9" descr="A logo of a person with a black background&#10;&#10;Description automatically generated">
            <a:extLst>
              <a:ext uri="{FF2B5EF4-FFF2-40B4-BE49-F238E27FC236}">
                <a16:creationId xmlns:a16="http://schemas.microsoft.com/office/drawing/2014/main" id="{ADE81FF1-A097-FBBE-303B-C4AA2A4B23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33" y="4722089"/>
            <a:ext cx="3916688" cy="1676403"/>
          </a:xfrm>
          <a:prstGeom prst="rect">
            <a:avLst/>
          </a:prstGeom>
        </p:spPr>
      </p:pic>
    </p:spTree>
    <p:extLst>
      <p:ext uri="{BB962C8B-B14F-4D97-AF65-F5344CB8AC3E}">
        <p14:creationId xmlns:p14="http://schemas.microsoft.com/office/powerpoint/2010/main" val="2254613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263667"/>
            <a:ext cx="5157787"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047875"/>
            <a:ext cx="5157787"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263667"/>
            <a:ext cx="5183188"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047875"/>
            <a:ext cx="5183188"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9389BB7D-C5C8-B076-111C-61C64E35AC76}"/>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pic>
        <p:nvPicPr>
          <p:cNvPr id="2" name="Picture 1" descr="A red and black screen&#10;&#10;Description automatically generated">
            <a:extLst>
              <a:ext uri="{FF2B5EF4-FFF2-40B4-BE49-F238E27FC236}">
                <a16:creationId xmlns:a16="http://schemas.microsoft.com/office/drawing/2014/main" id="{F2B6604B-F647-6414-5624-9064072D07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Tree>
    <p:extLst>
      <p:ext uri="{BB962C8B-B14F-4D97-AF65-F5344CB8AC3E}">
        <p14:creationId xmlns:p14="http://schemas.microsoft.com/office/powerpoint/2010/main" val="50389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01B9AD90-D8C5-42B1-AC8B-29A3D4B95D55}"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624673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2187133"/>
            <a:ext cx="8320114" cy="1772295"/>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userDrawn="1"/>
        </p:nvCxnSpPr>
        <p:spPr>
          <a:xfrm>
            <a:off x="840215" y="397383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40215" y="4125175"/>
            <a:ext cx="2512585"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5233123" y="4125175"/>
            <a:ext cx="2802801"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
        <p:nvSpPr>
          <p:cNvPr id="4" name="Content Placeholder 16">
            <a:extLst>
              <a:ext uri="{FF2B5EF4-FFF2-40B4-BE49-F238E27FC236}">
                <a16:creationId xmlns:a16="http://schemas.microsoft.com/office/drawing/2014/main" id="{C0D0753B-6866-136E-930F-1AA9FD3A9C72}"/>
              </a:ext>
            </a:extLst>
          </p:cNvPr>
          <p:cNvSpPr>
            <a:spLocks noGrp="1"/>
          </p:cNvSpPr>
          <p:nvPr>
            <p:ph sz="quarter" idx="12" hasCustomPrompt="1"/>
          </p:nvPr>
        </p:nvSpPr>
        <p:spPr>
          <a:xfrm>
            <a:off x="840214" y="5493285"/>
            <a:ext cx="2512585"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Presented to</a:t>
            </a:r>
          </a:p>
        </p:txBody>
      </p:sp>
    </p:spTree>
    <p:extLst>
      <p:ext uri="{BB962C8B-B14F-4D97-AF65-F5344CB8AC3E}">
        <p14:creationId xmlns:p14="http://schemas.microsoft.com/office/powerpoint/2010/main" val="379721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2952" y="338274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userDrawn="1"/>
        </p:nvCxnSpPr>
        <p:spPr>
          <a:xfrm>
            <a:off x="782952" y="577034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952" y="844062"/>
            <a:ext cx="3554592" cy="1521365"/>
          </a:xfrm>
          <a:prstGeom prst="rect">
            <a:avLst/>
          </a:prstGeom>
        </p:spPr>
      </p:pic>
    </p:spTree>
    <p:extLst>
      <p:ext uri="{BB962C8B-B14F-4D97-AF65-F5344CB8AC3E}">
        <p14:creationId xmlns:p14="http://schemas.microsoft.com/office/powerpoint/2010/main" val="1838988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userDrawn="1"/>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Tree>
    <p:extLst>
      <p:ext uri="{BB962C8B-B14F-4D97-AF65-F5344CB8AC3E}">
        <p14:creationId xmlns:p14="http://schemas.microsoft.com/office/powerpoint/2010/main" val="446996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3" name="Title 1">
            <a:extLst>
              <a:ext uri="{FF2B5EF4-FFF2-40B4-BE49-F238E27FC236}">
                <a16:creationId xmlns:a16="http://schemas.microsoft.com/office/drawing/2014/main" id="{4E665A25-A399-A9BA-4373-276991B57E72}"/>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11">
            <a:extLst>
              <a:ext uri="{FF2B5EF4-FFF2-40B4-BE49-F238E27FC236}">
                <a16:creationId xmlns:a16="http://schemas.microsoft.com/office/drawing/2014/main" id="{A298A82F-69FF-BC0F-90E4-E8E3538DEE0E}"/>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315351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496207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Graphs - No Titl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343025"/>
            <a:ext cx="5181600" cy="4583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343025"/>
            <a:ext cx="5181600" cy="4583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BC8E5A4-E344-9DAA-0FF2-E0C94B04BE07}"/>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5" name="Title 1">
            <a:extLst>
              <a:ext uri="{FF2B5EF4-FFF2-40B4-BE49-F238E27FC236}">
                <a16:creationId xmlns:a16="http://schemas.microsoft.com/office/drawing/2014/main" id="{2901A731-E0FD-332B-FE41-19378A3B770A}"/>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38492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263667"/>
            <a:ext cx="5157787"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047875"/>
            <a:ext cx="5157787"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263667"/>
            <a:ext cx="5183188"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047875"/>
            <a:ext cx="5183188"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9389BB7D-C5C8-B076-111C-61C64E35AC76}"/>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15099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F85505F4-CE14-3E25-C9E2-34C2188B0070}"/>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32122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782952" y="3705726"/>
            <a:ext cx="7534880" cy="1748582"/>
          </a:xfrm>
        </p:spPr>
        <p:txBody>
          <a:bodyPr anchor="b"/>
          <a:lstStyle>
            <a:lvl1pPr algn="l">
              <a:defRPr sz="6000" b="1">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840215" y="5807242"/>
            <a:ext cx="9144000" cy="365126"/>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white background with black and white clouds&#10;&#10;Description automatically generated">
            <a:extLst>
              <a:ext uri="{FF2B5EF4-FFF2-40B4-BE49-F238E27FC236}">
                <a16:creationId xmlns:a16="http://schemas.microsoft.com/office/drawing/2014/main" id="{3D57004B-F061-80DF-1442-E3B002D7AA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10" name="Straight Connector 9">
            <a:extLst>
              <a:ext uri="{FF2B5EF4-FFF2-40B4-BE49-F238E27FC236}">
                <a16:creationId xmlns:a16="http://schemas.microsoft.com/office/drawing/2014/main" id="{03868222-9373-4294-ABE4-7FF25C7739A6}"/>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1" name="Picture 10" descr="A logo of a person with a black background&#10;&#10;Description automatically generated">
            <a:extLst>
              <a:ext uri="{FF2B5EF4-FFF2-40B4-BE49-F238E27FC236}">
                <a16:creationId xmlns:a16="http://schemas.microsoft.com/office/drawing/2014/main" id="{B7B49937-CCCA-B371-35B5-8B6DB005C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908670"/>
            <a:ext cx="3916688" cy="1676403"/>
          </a:xfrm>
          <a:prstGeom prst="rect">
            <a:avLst/>
          </a:prstGeom>
        </p:spPr>
      </p:pic>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4" name="Picture 3" descr="A white background with black and white clouds&#10;&#10;Description automatically generated">
            <a:extLst>
              <a:ext uri="{FF2B5EF4-FFF2-40B4-BE49-F238E27FC236}">
                <a16:creationId xmlns:a16="http://schemas.microsoft.com/office/drawing/2014/main" id="{E4D907CB-895D-877E-8434-3426F2E428F3}"/>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5" name="Straight Connector 4">
            <a:extLst>
              <a:ext uri="{FF2B5EF4-FFF2-40B4-BE49-F238E27FC236}">
                <a16:creationId xmlns:a16="http://schemas.microsoft.com/office/drawing/2014/main" id="{70D719FC-1720-F2A7-D839-80F4C5057597}"/>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7" name="Picture 6" descr="A logo of a person with a black background&#10;&#10;Description automatically generated">
            <a:extLst>
              <a:ext uri="{FF2B5EF4-FFF2-40B4-BE49-F238E27FC236}">
                <a16:creationId xmlns:a16="http://schemas.microsoft.com/office/drawing/2014/main" id="{A50BD02C-32D0-762B-CFC8-ECD793017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908670"/>
            <a:ext cx="3916688" cy="1676403"/>
          </a:xfrm>
          <a:prstGeom prst="rect">
            <a:avLst/>
          </a:prstGeom>
        </p:spPr>
      </p:pic>
    </p:spTree>
    <p:extLst>
      <p:ext uri="{BB962C8B-B14F-4D97-AF65-F5344CB8AC3E}">
        <p14:creationId xmlns:p14="http://schemas.microsoft.com/office/powerpoint/2010/main" val="3031386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F2302B3-F6F2-1511-D575-DBFA8A6DB20F}"/>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951574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userDrawn="1"/>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AB041240-ECAE-4494-9DAC-38E9F7D3A8CC}"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36054015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BA933D-3D8D-FE37-9DF6-5A1FFD189391}"/>
              </a:ext>
            </a:extLst>
          </p:cNvPr>
          <p:cNvSpPr/>
          <p:nvPr userDrawn="1"/>
        </p:nvSpPr>
        <p:spPr>
          <a:xfrm>
            <a:off x="4610100" y="-2"/>
            <a:ext cx="7581900"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AB041240-ECAE-4494-9DAC-38E9F7D3A8CC}" type="slidenum">
              <a:rPr lang="en-US" smtClean="0"/>
              <a:pPr/>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3564566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BA933D-3D8D-FE37-9DF6-5A1FFD189391}"/>
              </a:ext>
            </a:extLst>
          </p:cNvPr>
          <p:cNvSpPr/>
          <p:nvPr userDrawn="1"/>
        </p:nvSpPr>
        <p:spPr>
          <a:xfrm>
            <a:off x="0" y="-2"/>
            <a:ext cx="589597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AB041240-ECAE-4494-9DAC-38E9F7D3A8CC}" type="slidenum">
              <a:rPr lang="en-US" smtClean="0"/>
              <a:pPr/>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1744193" y="6335485"/>
            <a:ext cx="4045900" cy="365125"/>
          </a:xfrm>
        </p:spPr>
        <p:txBody>
          <a:bodyPr anchor="ctr">
            <a:normAutofit/>
          </a:bodyPr>
          <a:lstStyle>
            <a:lvl1pPr marL="0" indent="0">
              <a:buNone/>
              <a:defRPr sz="10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5" name="Picture 4" descr="A black and white logo&#10;&#10;Description automatically generated">
            <a:extLst>
              <a:ext uri="{FF2B5EF4-FFF2-40B4-BE49-F238E27FC236}">
                <a16:creationId xmlns:a16="http://schemas.microsoft.com/office/drawing/2014/main" id="{856B3E12-DC09-1535-36F5-4467F8686F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01" y="6230970"/>
            <a:ext cx="1371610" cy="587049"/>
          </a:xfrm>
          <a:prstGeom prst="rect">
            <a:avLst/>
          </a:prstGeom>
        </p:spPr>
      </p:pic>
      <p:sp>
        <p:nvSpPr>
          <p:cNvPr id="2" name="Title 1">
            <a:extLst>
              <a:ext uri="{FF2B5EF4-FFF2-40B4-BE49-F238E27FC236}">
                <a16:creationId xmlns:a16="http://schemas.microsoft.com/office/drawing/2014/main" id="{4BC28A1B-7C85-FA86-A83D-1ADEC69FE6D7}"/>
              </a:ext>
            </a:extLst>
          </p:cNvPr>
          <p:cNvSpPr>
            <a:spLocks noGrp="1"/>
          </p:cNvSpPr>
          <p:nvPr>
            <p:ph type="title"/>
          </p:nvPr>
        </p:nvSpPr>
        <p:spPr>
          <a:xfrm>
            <a:off x="840703" y="356993"/>
            <a:ext cx="4114800" cy="1806575"/>
          </a:xfrm>
        </p:spPr>
        <p:txBody>
          <a:bodyPr>
            <a:normAutofit/>
          </a:bodyP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7">
            <a:extLst>
              <a:ext uri="{FF2B5EF4-FFF2-40B4-BE49-F238E27FC236}">
                <a16:creationId xmlns:a16="http://schemas.microsoft.com/office/drawing/2014/main" id="{95747FB3-B4F8-0A2D-098B-62D7B68BE3AB}"/>
              </a:ext>
            </a:extLst>
          </p:cNvPr>
          <p:cNvSpPr>
            <a:spLocks noGrp="1"/>
          </p:cNvSpPr>
          <p:nvPr>
            <p:ph sz="quarter" idx="13"/>
          </p:nvPr>
        </p:nvSpPr>
        <p:spPr>
          <a:xfrm>
            <a:off x="840703" y="2433443"/>
            <a:ext cx="4114800" cy="36401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6525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userDrawn="1"/>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AB041240-ECAE-4494-9DAC-38E9F7D3A8CC}"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330445" y="383164"/>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36304879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03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5183188" y="457201"/>
            <a:ext cx="6646862" cy="5403850"/>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03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888915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AB041240-ECAE-4494-9DAC-38E9F7D3A8CC}"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userDrawn="1"/>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8962232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AB041240-ECAE-4494-9DAC-38E9F7D3A8CC}"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userDrawn="1"/>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8688565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AB041240-ECAE-4494-9DAC-38E9F7D3A8CC}"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userDrawn="1"/>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223B86E6-7C88-4EE6-9F20-83CAB56441DE}"/>
              </a:ext>
            </a:extLst>
          </p:cNvPr>
          <p:cNvSpPr>
            <a:spLocks noGrp="1"/>
          </p:cNvSpPr>
          <p:nvPr>
            <p:ph type="title"/>
          </p:nvPr>
        </p:nvSpPr>
        <p:spPr>
          <a:xfrm>
            <a:off x="681036" y="101600"/>
            <a:ext cx="11510963"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124441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2701672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001E8E-C6FC-0D63-E5F5-FB2A7416BD2E}"/>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12" name="Picture 11" descr="A logo for a convention&#10;&#10;Description automatically generated">
            <a:extLst>
              <a:ext uri="{FF2B5EF4-FFF2-40B4-BE49-F238E27FC236}">
                <a16:creationId xmlns:a16="http://schemas.microsoft.com/office/drawing/2014/main" id="{F138B0C6-D5D6-64F1-D2EC-B0CFB925A721}"/>
              </a:ext>
            </a:extLst>
          </p:cNvPr>
          <p:cNvPicPr>
            <a:picLocks noChangeAspect="1"/>
          </p:cNvPicPr>
          <p:nvPr/>
        </p:nvPicPr>
        <p:blipFill rotWithShape="1">
          <a:blip r:embed="rId2">
            <a:extLst>
              <a:ext uri="{28A0092B-C50C-407E-A947-70E740481C1C}">
                <a14:useLocalDpi xmlns:a14="http://schemas.microsoft.com/office/drawing/2010/main" val="0"/>
              </a:ext>
            </a:extLst>
          </a:blip>
          <a:srcRect t="7004" r="61619" b="9283"/>
          <a:stretch/>
        </p:blipFill>
        <p:spPr>
          <a:xfrm>
            <a:off x="10993777" y="216244"/>
            <a:ext cx="890710" cy="831505"/>
          </a:xfrm>
          <a:prstGeom prst="rect">
            <a:avLst/>
          </a:prstGeom>
        </p:spPr>
      </p:pic>
      <p:sp>
        <p:nvSpPr>
          <p:cNvPr id="13" name="Content Placeholder 2">
            <a:extLst>
              <a:ext uri="{FF2B5EF4-FFF2-40B4-BE49-F238E27FC236}">
                <a16:creationId xmlns:a16="http://schemas.microsoft.com/office/drawing/2014/main" id="{1752F672-AF8A-4847-91F6-A91237E858DA}"/>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02A6D6-7D84-A564-8B60-7D62794F56C5}"/>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7" name="Picture 6" descr="A logo for a convention&#10;&#10;Description automatically generated">
            <a:extLst>
              <a:ext uri="{FF2B5EF4-FFF2-40B4-BE49-F238E27FC236}">
                <a16:creationId xmlns:a16="http://schemas.microsoft.com/office/drawing/2014/main" id="{4CD07A1B-1CAA-CBD0-FB29-A549531A389D}"/>
              </a:ext>
            </a:extLst>
          </p:cNvPr>
          <p:cNvPicPr>
            <a:picLocks noChangeAspect="1"/>
          </p:cNvPicPr>
          <p:nvPr/>
        </p:nvPicPr>
        <p:blipFill rotWithShape="1">
          <a:blip r:embed="rId2">
            <a:extLst>
              <a:ext uri="{28A0092B-C50C-407E-A947-70E740481C1C}">
                <a14:useLocalDpi xmlns:a14="http://schemas.microsoft.com/office/drawing/2010/main" val="0"/>
              </a:ext>
            </a:extLst>
          </a:blip>
          <a:srcRect t="7004" r="61619" b="9283"/>
          <a:stretch/>
        </p:blipFill>
        <p:spPr>
          <a:xfrm>
            <a:off x="10993777" y="216244"/>
            <a:ext cx="890710" cy="831505"/>
          </a:xfrm>
          <a:prstGeom prst="rect">
            <a:avLst/>
          </a:prstGeom>
        </p:spPr>
      </p:pic>
      <p:sp>
        <p:nvSpPr>
          <p:cNvPr id="14" name="Content Placeholder 14">
            <a:extLst>
              <a:ext uri="{FF2B5EF4-FFF2-40B4-BE49-F238E27FC236}">
                <a16:creationId xmlns:a16="http://schemas.microsoft.com/office/drawing/2014/main" id="{2EA89FB9-4AD9-ECA9-8C38-21B63A49B6B2}"/>
              </a:ext>
            </a:extLst>
          </p:cNvPr>
          <p:cNvSpPr>
            <a:spLocks noGrp="1"/>
          </p:cNvSpPr>
          <p:nvPr>
            <p:ph sz="quarter" idx="13"/>
          </p:nvPr>
        </p:nvSpPr>
        <p:spPr>
          <a:xfrm>
            <a:off x="759562" y="2299536"/>
            <a:ext cx="3981450" cy="1981200"/>
          </a:xfrm>
        </p:spPr>
        <p:txBody>
          <a:bodyPr>
            <a:normAutofit/>
          </a:bodyPr>
          <a:lstStyle>
            <a:lvl1pPr>
              <a:defRPr sz="1800">
                <a:solidFill>
                  <a:schemeClr val="tx1"/>
                </a:solidFill>
                <a:latin typeface="Source Sans Pro" panose="020B0503030403020204" pitchFamily="34" charset="0"/>
              </a:defRPr>
            </a:lvl1pPr>
            <a:lvl2pPr>
              <a:defRPr sz="1800">
                <a:solidFill>
                  <a:schemeClr val="tx1"/>
                </a:solidFill>
                <a:latin typeface="Source Sans Pro" panose="020B0503030403020204" pitchFamily="34" charset="0"/>
              </a:defRPr>
            </a:lvl2pPr>
            <a:lvl3pPr>
              <a:defRPr sz="1800">
                <a:solidFill>
                  <a:schemeClr val="tx1"/>
                </a:solidFill>
                <a:latin typeface="Source Sans Pro" panose="020B0503030403020204" pitchFamily="34" charset="0"/>
              </a:defRPr>
            </a:lvl3pPr>
            <a:lvl4pPr>
              <a:defRPr sz="1800">
                <a:solidFill>
                  <a:schemeClr val="tx1"/>
                </a:solidFill>
                <a:latin typeface="Source Sans Pro" panose="020B0503030403020204" pitchFamily="34" charset="0"/>
              </a:defRPr>
            </a:lvl4pPr>
            <a:lvl5pPr>
              <a:defRPr sz="1800">
                <a:solidFill>
                  <a:schemeClr val="tx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06162C5E-4FF4-941A-D11D-998197FD234E}"/>
              </a:ext>
            </a:extLst>
          </p:cNvPr>
          <p:cNvSpPr>
            <a:spLocks noGrp="1"/>
          </p:cNvSpPr>
          <p:nvPr>
            <p:ph type="body" sz="quarter" idx="15" hasCustomPrompt="1"/>
          </p:nvPr>
        </p:nvSpPr>
        <p:spPr>
          <a:xfrm>
            <a:off x="758657" y="978568"/>
            <a:ext cx="4025900" cy="1006475"/>
          </a:xfrm>
        </p:spPr>
        <p:txBody>
          <a:bodyPr/>
          <a:lstStyle>
            <a:lvl1pPr>
              <a:defRPr sz="3200" b="1">
                <a:latin typeface="Arial" panose="020B0604020202020204" pitchFamily="34" charset="0"/>
                <a:cs typeface="Arial" panose="020B0604020202020204" pitchFamily="34" charset="0"/>
              </a:defRPr>
            </a:lvl1pPr>
          </a:lstStyle>
          <a:p>
            <a:r>
              <a:rPr lang="en-US" sz="2800">
                <a:solidFill>
                  <a:schemeClr val="tx1"/>
                </a:solidFill>
              </a:rPr>
              <a:t>Click to edit Master title style</a:t>
            </a:r>
          </a:p>
          <a:p>
            <a:pPr lvl="4"/>
            <a:endParaRPr lang="en-US"/>
          </a:p>
        </p:txBody>
      </p:sp>
      <p:sp>
        <p:nvSpPr>
          <p:cNvPr id="6" name="Slide Number Placeholder 5">
            <a:extLst>
              <a:ext uri="{FF2B5EF4-FFF2-40B4-BE49-F238E27FC236}">
                <a16:creationId xmlns:a16="http://schemas.microsoft.com/office/drawing/2014/main" id="{E0CA4D53-BB2E-EFA4-2F9D-C26321239549}"/>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19" name="Content Placeholder 2">
            <a:extLst>
              <a:ext uri="{FF2B5EF4-FFF2-40B4-BE49-F238E27FC236}">
                <a16:creationId xmlns:a16="http://schemas.microsoft.com/office/drawing/2014/main" id="{2AAF8A5B-B4BB-FAEE-D645-BC0F94F706F4}"/>
              </a:ext>
            </a:extLst>
          </p:cNvPr>
          <p:cNvSpPr>
            <a:spLocks noGrp="1"/>
          </p:cNvSpPr>
          <p:nvPr>
            <p:ph idx="16"/>
          </p:nvPr>
        </p:nvSpPr>
        <p:spPr>
          <a:xfrm>
            <a:off x="5775158" y="11309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13">
            <a:extLst>
              <a:ext uri="{FF2B5EF4-FFF2-40B4-BE49-F238E27FC236}">
                <a16:creationId xmlns:a16="http://schemas.microsoft.com/office/drawing/2014/main" id="{DBBD19C6-144D-3C75-ACAA-E23F102D8880}"/>
              </a:ext>
            </a:extLst>
          </p:cNvPr>
          <p:cNvSpPr>
            <a:spLocks noGrp="1"/>
          </p:cNvSpPr>
          <p:nvPr>
            <p:ph sz="quarter" idx="17"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3272228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2" name="Picture 1" descr="A white background with black and white clouds&#10;&#10;Description automatically generated">
            <a:extLst>
              <a:ext uri="{FF2B5EF4-FFF2-40B4-BE49-F238E27FC236}">
                <a16:creationId xmlns:a16="http://schemas.microsoft.com/office/drawing/2014/main" id="{4AE5FBFD-95AC-63D7-C53B-861E173D14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spTree>
    <p:extLst>
      <p:ext uri="{BB962C8B-B14F-4D97-AF65-F5344CB8AC3E}">
        <p14:creationId xmlns:p14="http://schemas.microsoft.com/office/powerpoint/2010/main" val="29914761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_Comparison">
    <p:spTree>
      <p:nvGrpSpPr>
        <p:cNvPr id="1" name=""/>
        <p:cNvGrpSpPr/>
        <p:nvPr/>
      </p:nvGrpSpPr>
      <p:grpSpPr>
        <a:xfrm>
          <a:off x="0" y="0"/>
          <a:ext cx="0" cy="0"/>
          <a:chOff x="0" y="0"/>
          <a:chExt cx="0" cy="0"/>
        </a:xfrm>
      </p:grpSpPr>
      <p:pic>
        <p:nvPicPr>
          <p:cNvPr id="10" name="Picture 9" descr="A white background with black and white clouds&#10;&#10;Description automatically generated">
            <a:extLst>
              <a:ext uri="{FF2B5EF4-FFF2-40B4-BE49-F238E27FC236}">
                <a16:creationId xmlns:a16="http://schemas.microsoft.com/office/drawing/2014/main" id="{475D6040-F9CF-B0FA-EE89-BAC91CBEFB04}"/>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15" name="Picture 14" descr="A black and white globe with a cursor&#10;&#10;Description automatically generated with low confidence">
            <a:extLst>
              <a:ext uri="{FF2B5EF4-FFF2-40B4-BE49-F238E27FC236}">
                <a16:creationId xmlns:a16="http://schemas.microsoft.com/office/drawing/2014/main" id="{06D8B840-A529-1036-1D0A-4D28352B8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16" name="Picture 15">
            <a:extLst>
              <a:ext uri="{FF2B5EF4-FFF2-40B4-BE49-F238E27FC236}">
                <a16:creationId xmlns:a16="http://schemas.microsoft.com/office/drawing/2014/main" id="{CFE5436A-2F8B-CBFA-6D4F-79C9373F94E2}"/>
              </a:ext>
            </a:extLst>
          </p:cNvPr>
          <p:cNvPicPr>
            <a:picLocks noChangeAspect="1"/>
          </p:cNvPicPr>
          <p:nvPr/>
        </p:nvPicPr>
        <p:blipFill>
          <a:blip r:embed="rId4"/>
          <a:stretch>
            <a:fillRect/>
          </a:stretch>
        </p:blipFill>
        <p:spPr>
          <a:xfrm>
            <a:off x="1459014" y="3806404"/>
            <a:ext cx="419100" cy="375608"/>
          </a:xfrm>
          <a:prstGeom prst="rect">
            <a:avLst/>
          </a:prstGeom>
        </p:spPr>
      </p:pic>
      <p:pic>
        <p:nvPicPr>
          <p:cNvPr id="17" name="Picture 16" descr="A black and white envelope&#10;&#10;Description automatically generated">
            <a:extLst>
              <a:ext uri="{FF2B5EF4-FFF2-40B4-BE49-F238E27FC236}">
                <a16:creationId xmlns:a16="http://schemas.microsoft.com/office/drawing/2014/main" id="{3291F527-C480-CC96-1AC4-BA021DF655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18" name="Picture 17" descr="A black telephone symbol&#10;&#10;Description automatically generated">
            <a:extLst>
              <a:ext uri="{FF2B5EF4-FFF2-40B4-BE49-F238E27FC236}">
                <a16:creationId xmlns:a16="http://schemas.microsoft.com/office/drawing/2014/main" id="{418C5197-A32A-3437-4BB9-18AEC2E956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pic>
        <p:nvPicPr>
          <p:cNvPr id="19" name="Picture 18" descr="A logo of a person with a black background&#10;&#10;Description automatically generated">
            <a:extLst>
              <a:ext uri="{FF2B5EF4-FFF2-40B4-BE49-F238E27FC236}">
                <a16:creationId xmlns:a16="http://schemas.microsoft.com/office/drawing/2014/main" id="{24411DE8-6607-2F36-BC7C-8F00E91E7A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0263" y="4797542"/>
            <a:ext cx="3733533" cy="1598009"/>
          </a:xfrm>
          <a:prstGeom prst="rect">
            <a:avLst/>
          </a:prstGeom>
        </p:spPr>
      </p:pic>
      <p:sp>
        <p:nvSpPr>
          <p:cNvPr id="20" name="Content Placeholder 3">
            <a:extLst>
              <a:ext uri="{FF2B5EF4-FFF2-40B4-BE49-F238E27FC236}">
                <a16:creationId xmlns:a16="http://schemas.microsoft.com/office/drawing/2014/main" id="{0DC194AB-2739-39F5-9DA8-C368E13F1151}"/>
              </a:ext>
            </a:extLst>
          </p:cNvPr>
          <p:cNvSpPr>
            <a:spLocks noGrp="1"/>
          </p:cNvSpPr>
          <p:nvPr>
            <p:ph sz="half" idx="2"/>
          </p:nvPr>
        </p:nvSpPr>
        <p:spPr>
          <a:xfrm>
            <a:off x="1963234" y="2168710"/>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1" name="Content Placeholder 3">
            <a:extLst>
              <a:ext uri="{FF2B5EF4-FFF2-40B4-BE49-F238E27FC236}">
                <a16:creationId xmlns:a16="http://schemas.microsoft.com/office/drawing/2014/main" id="{1F024F5F-129B-2E68-AC19-164DD4830118}"/>
              </a:ext>
            </a:extLst>
          </p:cNvPr>
          <p:cNvSpPr>
            <a:spLocks noGrp="1"/>
          </p:cNvSpPr>
          <p:nvPr>
            <p:ph sz="half" idx="10"/>
          </p:nvPr>
        </p:nvSpPr>
        <p:spPr>
          <a:xfrm>
            <a:off x="1963234" y="2705099"/>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2" name="Content Placeholder 3">
            <a:extLst>
              <a:ext uri="{FF2B5EF4-FFF2-40B4-BE49-F238E27FC236}">
                <a16:creationId xmlns:a16="http://schemas.microsoft.com/office/drawing/2014/main" id="{CDF2EC5E-A78A-5DCE-F5F0-5DB90F182E17}"/>
              </a:ext>
            </a:extLst>
          </p:cNvPr>
          <p:cNvSpPr>
            <a:spLocks noGrp="1"/>
          </p:cNvSpPr>
          <p:nvPr>
            <p:ph sz="half" idx="11"/>
          </p:nvPr>
        </p:nvSpPr>
        <p:spPr>
          <a:xfrm>
            <a:off x="1963234" y="324227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3" name="Content Placeholder 3">
            <a:extLst>
              <a:ext uri="{FF2B5EF4-FFF2-40B4-BE49-F238E27FC236}">
                <a16:creationId xmlns:a16="http://schemas.microsoft.com/office/drawing/2014/main" id="{83B54245-7B88-D22B-3A12-4226B81AB864}"/>
              </a:ext>
            </a:extLst>
          </p:cNvPr>
          <p:cNvSpPr>
            <a:spLocks noGrp="1"/>
          </p:cNvSpPr>
          <p:nvPr>
            <p:ph sz="half" idx="12"/>
          </p:nvPr>
        </p:nvSpPr>
        <p:spPr>
          <a:xfrm>
            <a:off x="1963234" y="380640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6" name="Text Placeholder 25">
            <a:extLst>
              <a:ext uri="{FF2B5EF4-FFF2-40B4-BE49-F238E27FC236}">
                <a16:creationId xmlns:a16="http://schemas.microsoft.com/office/drawing/2014/main" id="{26832E82-2E1B-7279-4A67-C75C31C654E0}"/>
              </a:ext>
            </a:extLst>
          </p:cNvPr>
          <p:cNvSpPr>
            <a:spLocks noGrp="1"/>
          </p:cNvSpPr>
          <p:nvPr>
            <p:ph type="body" sz="quarter" idx="13"/>
          </p:nvPr>
        </p:nvSpPr>
        <p:spPr>
          <a:xfrm>
            <a:off x="1481138" y="1355725"/>
            <a:ext cx="5713746" cy="596900"/>
          </a:xfrm>
        </p:spPr>
        <p:txBody>
          <a:bodyPr/>
          <a:lstStyle>
            <a:lvl1pPr>
              <a:defRPr b="1">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505506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solidFill>
                  <a:schemeClr val="tx1"/>
                </a:solidFill>
                <a:latin typeface="+mn-lt"/>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6" name="Picture 5" descr="A logo of a person with a black background&#10;&#10;Description automatically generated">
            <a:extLst>
              <a:ext uri="{FF2B5EF4-FFF2-40B4-BE49-F238E27FC236}">
                <a16:creationId xmlns:a16="http://schemas.microsoft.com/office/drawing/2014/main" id="{221883F6-ABE2-D138-00FB-E6D695D68BBC}"/>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Content Placeholder 13">
            <a:extLst>
              <a:ext uri="{FF2B5EF4-FFF2-40B4-BE49-F238E27FC236}">
                <a16:creationId xmlns:a16="http://schemas.microsoft.com/office/drawing/2014/main" id="{E6B85112-6B59-EF4E-9D8B-90882CDB9603}"/>
              </a:ext>
            </a:extLst>
          </p:cNvPr>
          <p:cNvSpPr>
            <a:spLocks noGrp="1"/>
          </p:cNvSpPr>
          <p:nvPr>
            <p:ph sz="quarter" idx="15"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14957408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pic>
        <p:nvPicPr>
          <p:cNvPr id="2" name="Content Placeholder 12" descr="A blue and white state with a white star&#10;&#10;Description automatically generated">
            <a:extLst>
              <a:ext uri="{FF2B5EF4-FFF2-40B4-BE49-F238E27FC236}">
                <a16:creationId xmlns:a16="http://schemas.microsoft.com/office/drawing/2014/main" id="{D66F8D8C-844D-AC64-2DBC-80A0921982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6568" y="285562"/>
            <a:ext cx="761121" cy="753441"/>
          </a:xfrm>
          <a:prstGeom prst="rect">
            <a:avLst/>
          </a:prstGeom>
        </p:spPr>
      </p:pic>
    </p:spTree>
    <p:extLst>
      <p:ext uri="{BB962C8B-B14F-4D97-AF65-F5344CB8AC3E}">
        <p14:creationId xmlns:p14="http://schemas.microsoft.com/office/powerpoint/2010/main" val="18779386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4809824-F9D1-A5FD-5FFF-260508E48D78}"/>
              </a:ext>
            </a:extLst>
          </p:cNvPr>
          <p:cNvSpPr/>
          <p:nvPr userDrawn="1"/>
        </p:nvSpPr>
        <p:spPr>
          <a:xfrm>
            <a:off x="1270000" y="6099053"/>
            <a:ext cx="10922000" cy="766281"/>
          </a:xfrm>
          <a:prstGeom prst="rect">
            <a:avLst/>
          </a:prstGeom>
          <a:solidFill>
            <a:srgbClr val="001A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618C9473-E11E-CFFE-BBDC-E1AA1BA39D42}"/>
              </a:ext>
            </a:extLst>
          </p:cNvPr>
          <p:cNvSpPr/>
          <p:nvPr userDrawn="1"/>
        </p:nvSpPr>
        <p:spPr>
          <a:xfrm>
            <a:off x="-3368" y="6099053"/>
            <a:ext cx="2357820" cy="768188"/>
          </a:xfrm>
          <a:custGeom>
            <a:avLst/>
            <a:gdLst>
              <a:gd name="connsiteX0" fmla="*/ 0 w 2839083"/>
              <a:gd name="connsiteY0" fmla="*/ 0 h 766282"/>
              <a:gd name="connsiteX1" fmla="*/ 2117485 w 2839083"/>
              <a:gd name="connsiteY1" fmla="*/ 0 h 766282"/>
              <a:gd name="connsiteX2" fmla="*/ 2157984 w 2839083"/>
              <a:gd name="connsiteY2" fmla="*/ 0 h 766282"/>
              <a:gd name="connsiteX3" fmla="*/ 2157984 w 2839083"/>
              <a:gd name="connsiteY3" fmla="*/ 2045 h 766282"/>
              <a:gd name="connsiteX4" fmla="*/ 2191264 w 2839083"/>
              <a:gd name="connsiteY4" fmla="*/ 3726 h 766282"/>
              <a:gd name="connsiteX5" fmla="*/ 2839083 w 2839083"/>
              <a:gd name="connsiteY5" fmla="*/ 721598 h 766282"/>
              <a:gd name="connsiteX6" fmla="*/ 2836826 w 2839083"/>
              <a:gd name="connsiteY6" fmla="*/ 766282 h 766282"/>
              <a:gd name="connsiteX7" fmla="*/ 1400392 w 2839083"/>
              <a:gd name="connsiteY7" fmla="*/ 766282 h 766282"/>
              <a:gd name="connsiteX8" fmla="*/ 1400392 w 2839083"/>
              <a:gd name="connsiteY8" fmla="*/ 766281 h 766282"/>
              <a:gd name="connsiteX9" fmla="*/ 0 w 2839083"/>
              <a:gd name="connsiteY9" fmla="*/ 766281 h 766282"/>
              <a:gd name="connsiteX10" fmla="*/ 0 w 2839083"/>
              <a:gd name="connsiteY10" fmla="*/ 0 h 766282"/>
              <a:gd name="connsiteX0" fmla="*/ 0 w 2839083"/>
              <a:gd name="connsiteY0" fmla="*/ 0 h 796261"/>
              <a:gd name="connsiteX1" fmla="*/ 2117485 w 2839083"/>
              <a:gd name="connsiteY1" fmla="*/ 0 h 796261"/>
              <a:gd name="connsiteX2" fmla="*/ 2157984 w 2839083"/>
              <a:gd name="connsiteY2" fmla="*/ 0 h 796261"/>
              <a:gd name="connsiteX3" fmla="*/ 2157984 w 2839083"/>
              <a:gd name="connsiteY3" fmla="*/ 2045 h 796261"/>
              <a:gd name="connsiteX4" fmla="*/ 2191264 w 2839083"/>
              <a:gd name="connsiteY4" fmla="*/ 3726 h 796261"/>
              <a:gd name="connsiteX5" fmla="*/ 2839083 w 2839083"/>
              <a:gd name="connsiteY5" fmla="*/ 721598 h 796261"/>
              <a:gd name="connsiteX6" fmla="*/ 2836826 w 2839083"/>
              <a:gd name="connsiteY6" fmla="*/ 766282 h 796261"/>
              <a:gd name="connsiteX7" fmla="*/ 1400392 w 2839083"/>
              <a:gd name="connsiteY7" fmla="*/ 766282 h 796261"/>
              <a:gd name="connsiteX8" fmla="*/ 1400392 w 2839083"/>
              <a:gd name="connsiteY8" fmla="*/ 766281 h 796261"/>
              <a:gd name="connsiteX9" fmla="*/ 524656 w 2839083"/>
              <a:gd name="connsiteY9" fmla="*/ 796261 h 796261"/>
              <a:gd name="connsiteX10" fmla="*/ 0 w 2839083"/>
              <a:gd name="connsiteY10" fmla="*/ 0 h 796261"/>
              <a:gd name="connsiteX0" fmla="*/ 0 w 2839083"/>
              <a:gd name="connsiteY0" fmla="*/ 0 h 766282"/>
              <a:gd name="connsiteX1" fmla="*/ 2117485 w 2839083"/>
              <a:gd name="connsiteY1" fmla="*/ 0 h 766282"/>
              <a:gd name="connsiteX2" fmla="*/ 2157984 w 2839083"/>
              <a:gd name="connsiteY2" fmla="*/ 0 h 766282"/>
              <a:gd name="connsiteX3" fmla="*/ 2157984 w 2839083"/>
              <a:gd name="connsiteY3" fmla="*/ 2045 h 766282"/>
              <a:gd name="connsiteX4" fmla="*/ 2191264 w 2839083"/>
              <a:gd name="connsiteY4" fmla="*/ 3726 h 766282"/>
              <a:gd name="connsiteX5" fmla="*/ 2839083 w 2839083"/>
              <a:gd name="connsiteY5" fmla="*/ 721598 h 766282"/>
              <a:gd name="connsiteX6" fmla="*/ 2836826 w 2839083"/>
              <a:gd name="connsiteY6" fmla="*/ 766282 h 766282"/>
              <a:gd name="connsiteX7" fmla="*/ 1400392 w 2839083"/>
              <a:gd name="connsiteY7" fmla="*/ 766282 h 766282"/>
              <a:gd name="connsiteX8" fmla="*/ 1400392 w 2839083"/>
              <a:gd name="connsiteY8" fmla="*/ 766281 h 766282"/>
              <a:gd name="connsiteX9" fmla="*/ 520646 w 2839083"/>
              <a:gd name="connsiteY9" fmla="*/ 695998 h 766282"/>
              <a:gd name="connsiteX10" fmla="*/ 0 w 2839083"/>
              <a:gd name="connsiteY10" fmla="*/ 0 h 766282"/>
              <a:gd name="connsiteX0" fmla="*/ 0 w 2839083"/>
              <a:gd name="connsiteY0" fmla="*/ 0 h 768188"/>
              <a:gd name="connsiteX1" fmla="*/ 2117485 w 2839083"/>
              <a:gd name="connsiteY1" fmla="*/ 0 h 768188"/>
              <a:gd name="connsiteX2" fmla="*/ 2157984 w 2839083"/>
              <a:gd name="connsiteY2" fmla="*/ 0 h 768188"/>
              <a:gd name="connsiteX3" fmla="*/ 2157984 w 2839083"/>
              <a:gd name="connsiteY3" fmla="*/ 2045 h 768188"/>
              <a:gd name="connsiteX4" fmla="*/ 2191264 w 2839083"/>
              <a:gd name="connsiteY4" fmla="*/ 3726 h 768188"/>
              <a:gd name="connsiteX5" fmla="*/ 2839083 w 2839083"/>
              <a:gd name="connsiteY5" fmla="*/ 721598 h 768188"/>
              <a:gd name="connsiteX6" fmla="*/ 2836826 w 2839083"/>
              <a:gd name="connsiteY6" fmla="*/ 766282 h 768188"/>
              <a:gd name="connsiteX7" fmla="*/ 1400392 w 2839083"/>
              <a:gd name="connsiteY7" fmla="*/ 766282 h 768188"/>
              <a:gd name="connsiteX8" fmla="*/ 1400392 w 2839083"/>
              <a:gd name="connsiteY8" fmla="*/ 766281 h 768188"/>
              <a:gd name="connsiteX9" fmla="*/ 488562 w 2839083"/>
              <a:gd name="connsiteY9" fmla="*/ 768188 h 768188"/>
              <a:gd name="connsiteX10" fmla="*/ 0 w 2839083"/>
              <a:gd name="connsiteY10" fmla="*/ 0 h 768188"/>
              <a:gd name="connsiteX0" fmla="*/ 0 w 2357820"/>
              <a:gd name="connsiteY0" fmla="*/ 8022 h 768188"/>
              <a:gd name="connsiteX1" fmla="*/ 1636222 w 2357820"/>
              <a:gd name="connsiteY1" fmla="*/ 0 h 768188"/>
              <a:gd name="connsiteX2" fmla="*/ 1676721 w 2357820"/>
              <a:gd name="connsiteY2" fmla="*/ 0 h 768188"/>
              <a:gd name="connsiteX3" fmla="*/ 1676721 w 2357820"/>
              <a:gd name="connsiteY3" fmla="*/ 2045 h 768188"/>
              <a:gd name="connsiteX4" fmla="*/ 1710001 w 2357820"/>
              <a:gd name="connsiteY4" fmla="*/ 3726 h 768188"/>
              <a:gd name="connsiteX5" fmla="*/ 2357820 w 2357820"/>
              <a:gd name="connsiteY5" fmla="*/ 721598 h 768188"/>
              <a:gd name="connsiteX6" fmla="*/ 2355563 w 2357820"/>
              <a:gd name="connsiteY6" fmla="*/ 766282 h 768188"/>
              <a:gd name="connsiteX7" fmla="*/ 919129 w 2357820"/>
              <a:gd name="connsiteY7" fmla="*/ 766282 h 768188"/>
              <a:gd name="connsiteX8" fmla="*/ 919129 w 2357820"/>
              <a:gd name="connsiteY8" fmla="*/ 766281 h 768188"/>
              <a:gd name="connsiteX9" fmla="*/ 7299 w 2357820"/>
              <a:gd name="connsiteY9" fmla="*/ 768188 h 768188"/>
              <a:gd name="connsiteX10" fmla="*/ 0 w 2357820"/>
              <a:gd name="connsiteY10" fmla="*/ 8022 h 7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7820" h="768188">
                <a:moveTo>
                  <a:pt x="0" y="8022"/>
                </a:moveTo>
                <a:lnTo>
                  <a:pt x="1636222" y="0"/>
                </a:lnTo>
                <a:lnTo>
                  <a:pt x="1676721" y="0"/>
                </a:lnTo>
                <a:lnTo>
                  <a:pt x="1676721" y="2045"/>
                </a:lnTo>
                <a:lnTo>
                  <a:pt x="1710001" y="3726"/>
                </a:lnTo>
                <a:cubicBezTo>
                  <a:pt x="2073872" y="40679"/>
                  <a:pt x="2357820" y="347978"/>
                  <a:pt x="2357820" y="721598"/>
                </a:cubicBezTo>
                <a:lnTo>
                  <a:pt x="2355563" y="766282"/>
                </a:lnTo>
                <a:lnTo>
                  <a:pt x="919129" y="766282"/>
                </a:lnTo>
                <a:lnTo>
                  <a:pt x="919129" y="766281"/>
                </a:lnTo>
                <a:lnTo>
                  <a:pt x="7299" y="768188"/>
                </a:lnTo>
                <a:lnTo>
                  <a:pt x="0" y="8022"/>
                </a:lnTo>
                <a:close/>
              </a:path>
            </a:pathLst>
          </a:custGeom>
          <a:solidFill>
            <a:srgbClr val="FB6B1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971C0A86-BA86-6B41-B421-C464A0E320B2}"/>
              </a:ext>
            </a:extLst>
          </p:cNvPr>
          <p:cNvSpPr/>
          <p:nvPr userDrawn="1"/>
        </p:nvSpPr>
        <p:spPr>
          <a:xfrm>
            <a:off x="6702655" y="0"/>
            <a:ext cx="5489345" cy="6097146"/>
          </a:xfrm>
          <a:prstGeom prst="rect">
            <a:avLst/>
          </a:prstGeom>
          <a:solidFill>
            <a:srgbClr val="3AD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212F02D7-059E-A948-B5E9-C39A5D7412D2}"/>
              </a:ext>
            </a:extLst>
          </p:cNvPr>
          <p:cNvSpPr txBox="1"/>
          <p:nvPr userDrawn="1"/>
        </p:nvSpPr>
        <p:spPr>
          <a:xfrm>
            <a:off x="6904399" y="6397875"/>
            <a:ext cx="4973044" cy="230832"/>
          </a:xfrm>
          <a:prstGeom prst="rect">
            <a:avLst/>
          </a:prstGeom>
          <a:noFill/>
        </p:spPr>
        <p:txBody>
          <a:bodyPr wrap="square" rtlCol="0">
            <a:spAutoFit/>
          </a:bodyPr>
          <a:lstStyle/>
          <a:p>
            <a:pPr algn="r"/>
            <a:r>
              <a:rPr lang="en-US" sz="900">
                <a:solidFill>
                  <a:schemeClr val="bg1"/>
                </a:solidFill>
                <a:latin typeface="Verdana" panose="020B0604030504040204" pitchFamily="34" charset="0"/>
                <a:ea typeface="Verdana" panose="020B0604030504040204" pitchFamily="34" charset="0"/>
                <a:cs typeface="Verdana" panose="020B0604030504040204" pitchFamily="34" charset="0"/>
              </a:rPr>
              <a:t>©</a:t>
            </a:r>
            <a:r>
              <a:rPr lang="en-US" sz="900" baseline="0">
                <a:solidFill>
                  <a:schemeClr val="bg1"/>
                </a:solidFill>
                <a:latin typeface="Verdana" panose="020B0604030504040204" pitchFamily="34" charset="0"/>
                <a:ea typeface="Verdana" panose="020B0604030504040204" pitchFamily="34" charset="0"/>
                <a:cs typeface="Verdana" panose="020B0604030504040204" pitchFamily="34" charset="0"/>
              </a:rPr>
              <a:t> 2024 TASB, Inc. All rights reserved.</a:t>
            </a:r>
            <a:endParaRPr lang="en-US" sz="9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2744301D-3ED6-6748-9972-338B026FCEE2}"/>
              </a:ext>
            </a:extLst>
          </p:cNvPr>
          <p:cNvSpPr txBox="1"/>
          <p:nvPr userDrawn="1"/>
        </p:nvSpPr>
        <p:spPr>
          <a:xfrm>
            <a:off x="7017209" y="5114481"/>
            <a:ext cx="4860234" cy="738664"/>
          </a:xfrm>
          <a:prstGeom prst="rect">
            <a:avLst/>
          </a:prstGeom>
          <a:noFill/>
        </p:spPr>
        <p:txBody>
          <a:bodyPr wrap="square" rtlCol="0">
            <a:spAutoFit/>
          </a:bodyPr>
          <a:lstStyle/>
          <a:p>
            <a:pPr algn="ctr"/>
            <a:r>
              <a:rPr lang="en-US" sz="2100" b="1">
                <a:solidFill>
                  <a:srgbClr val="001A71"/>
                </a:solidFill>
                <a:latin typeface="Verdana" panose="020B0604030504040204" pitchFamily="34" charset="0"/>
                <a:ea typeface="Verdana" panose="020B0604030504040204" pitchFamily="34" charset="0"/>
                <a:cs typeface="Verdana" panose="020B0604030504040204" pitchFamily="34" charset="0"/>
              </a:rPr>
              <a:t>Use your smartphone and scan </a:t>
            </a:r>
            <a:r>
              <a:rPr lang="en-US" sz="2100" b="1" spc="0" baseline="0">
                <a:solidFill>
                  <a:srgbClr val="001A71"/>
                </a:solidFill>
                <a:latin typeface="Verdana" panose="020B0604030504040204" pitchFamily="34" charset="0"/>
                <a:ea typeface="Verdana" panose="020B0604030504040204" pitchFamily="34" charset="0"/>
                <a:cs typeface="Verdana" panose="020B0604030504040204" pitchFamily="34" charset="0"/>
              </a:rPr>
              <a:t>the code to report your CEC!</a:t>
            </a:r>
          </a:p>
        </p:txBody>
      </p:sp>
      <p:sp>
        <p:nvSpPr>
          <p:cNvPr id="4" name="Rectangle 3">
            <a:extLst>
              <a:ext uri="{FF2B5EF4-FFF2-40B4-BE49-F238E27FC236}">
                <a16:creationId xmlns:a16="http://schemas.microsoft.com/office/drawing/2014/main" id="{A354D2ED-8D82-7B41-F60A-D5F27FA9F5F9}"/>
              </a:ext>
            </a:extLst>
          </p:cNvPr>
          <p:cNvSpPr/>
          <p:nvPr userDrawn="1"/>
        </p:nvSpPr>
        <p:spPr>
          <a:xfrm>
            <a:off x="7017209" y="254000"/>
            <a:ext cx="4860234" cy="47853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a:solidFill>
                  <a:srgbClr val="001A71"/>
                </a:solidFill>
                <a:latin typeface="Verdana" panose="020B0604030504040204" pitchFamily="34" charset="0"/>
                <a:ea typeface="Verdana" panose="020B0604030504040204" pitchFamily="34" charset="0"/>
                <a:cs typeface="Verdana" panose="020B0604030504040204" pitchFamily="34" charset="0"/>
              </a:rPr>
              <a:t>Drop QR code here</a:t>
            </a:r>
          </a:p>
        </p:txBody>
      </p:sp>
      <p:pic>
        <p:nvPicPr>
          <p:cNvPr id="9" name="Graphic 8">
            <a:extLst>
              <a:ext uri="{FF2B5EF4-FFF2-40B4-BE49-F238E27FC236}">
                <a16:creationId xmlns:a16="http://schemas.microsoft.com/office/drawing/2014/main" id="{AF1C3499-D3AB-A89D-7669-2EBA012FB70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09443" y="6285846"/>
            <a:ext cx="1498599" cy="378025"/>
          </a:xfrm>
          <a:prstGeom prst="rect">
            <a:avLst/>
          </a:prstGeom>
        </p:spPr>
      </p:pic>
      <p:sp>
        <p:nvSpPr>
          <p:cNvPr id="25" name="Freeform 24">
            <a:extLst>
              <a:ext uri="{FF2B5EF4-FFF2-40B4-BE49-F238E27FC236}">
                <a16:creationId xmlns:a16="http://schemas.microsoft.com/office/drawing/2014/main" id="{EA25DB69-4FC5-7B9B-FF91-8876F099AAD7}"/>
              </a:ext>
            </a:extLst>
          </p:cNvPr>
          <p:cNvSpPr/>
          <p:nvPr userDrawn="1"/>
        </p:nvSpPr>
        <p:spPr>
          <a:xfrm>
            <a:off x="0" y="0"/>
            <a:ext cx="1941206" cy="1962982"/>
          </a:xfrm>
          <a:custGeom>
            <a:avLst/>
            <a:gdLst>
              <a:gd name="connsiteX0" fmla="*/ 0 w 1941206"/>
              <a:gd name="connsiteY0" fmla="*/ 0 h 1962982"/>
              <a:gd name="connsiteX1" fmla="*/ 1941206 w 1941206"/>
              <a:gd name="connsiteY1" fmla="*/ 0 h 1962982"/>
              <a:gd name="connsiteX2" fmla="*/ 1822855 w 1941206"/>
              <a:gd name="connsiteY2" fmla="*/ 5976 h 1962982"/>
              <a:gd name="connsiteX3" fmla="*/ 7134 w 1941206"/>
              <a:gd name="connsiteY3" fmla="*/ 1821697 h 1962982"/>
              <a:gd name="connsiteX4" fmla="*/ 0 w 1941206"/>
              <a:gd name="connsiteY4" fmla="*/ 1962982 h 1962982"/>
              <a:gd name="connsiteX5" fmla="*/ 0 w 1941206"/>
              <a:gd name="connsiteY5" fmla="*/ 0 h 196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1206" h="1962982">
                <a:moveTo>
                  <a:pt x="0" y="0"/>
                </a:moveTo>
                <a:lnTo>
                  <a:pt x="1941206" y="0"/>
                </a:lnTo>
                <a:lnTo>
                  <a:pt x="1822855" y="5976"/>
                </a:lnTo>
                <a:cubicBezTo>
                  <a:pt x="865477" y="103203"/>
                  <a:pt x="104361" y="864319"/>
                  <a:pt x="7134" y="1821697"/>
                </a:cubicBezTo>
                <a:lnTo>
                  <a:pt x="0" y="1962982"/>
                </a:lnTo>
                <a:lnTo>
                  <a:pt x="0" y="0"/>
                </a:lnTo>
                <a:close/>
              </a:path>
            </a:pathLst>
          </a:custGeom>
          <a:solidFill>
            <a:srgbClr val="EA0228"/>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181803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6" name="Picture 5" descr="A logo of a person with a black background&#10;&#10;Description automatically generated">
            <a:extLst>
              <a:ext uri="{FF2B5EF4-FFF2-40B4-BE49-F238E27FC236}">
                <a16:creationId xmlns:a16="http://schemas.microsoft.com/office/drawing/2014/main" id="{221883F6-ABE2-D138-00FB-E6D695D68BBC}"/>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0342591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95BAA-DB96-CE9B-83FB-0114F5281099}"/>
              </a:ext>
            </a:extLst>
          </p:cNvPr>
          <p:cNvSpPr>
            <a:spLocks noGrp="1"/>
          </p:cNvSpPr>
          <p:nvPr>
            <p:ph type="dt" sz="half" idx="10"/>
          </p:nvPr>
        </p:nvSpPr>
        <p:spPr/>
        <p:txBody>
          <a:bodyPr/>
          <a:lstStyle/>
          <a:p>
            <a:fld id="{210D1EAB-9B33-4D57-88A2-49C4615DDC2D}" type="datetimeFigureOut">
              <a:rPr lang="en-US" smtClean="0"/>
              <a:t>6/30/2026</a:t>
            </a:fld>
            <a:endParaRPr lang="en-US"/>
          </a:p>
        </p:txBody>
      </p:sp>
      <p:sp>
        <p:nvSpPr>
          <p:cNvPr id="3" name="Footer Placeholder 2">
            <a:extLst>
              <a:ext uri="{FF2B5EF4-FFF2-40B4-BE49-F238E27FC236}">
                <a16:creationId xmlns:a16="http://schemas.microsoft.com/office/drawing/2014/main" id="{DE1F0E0C-C6FA-26AC-B61D-109CB1A46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ECD66F-B519-DBF0-BC4A-75180C0FA31A}"/>
              </a:ext>
            </a:extLst>
          </p:cNvPr>
          <p:cNvSpPr>
            <a:spLocks noGrp="1"/>
          </p:cNvSpPr>
          <p:nvPr>
            <p:ph type="sldNum" sz="quarter" idx="12"/>
          </p:nvPr>
        </p:nvSpPr>
        <p:spPr/>
        <p:txBody>
          <a:bodyPr/>
          <a:lstStyle/>
          <a:p>
            <a:fld id="{F388A195-02FE-4BFA-9F68-5387B1A3A54F}" type="slidenum">
              <a:rPr lang="en-US" smtClean="0"/>
              <a:t>‹#›</a:t>
            </a:fld>
            <a:endParaRPr lang="en-US"/>
          </a:p>
        </p:txBody>
      </p:sp>
    </p:spTree>
    <p:extLst>
      <p:ext uri="{BB962C8B-B14F-4D97-AF65-F5344CB8AC3E}">
        <p14:creationId xmlns:p14="http://schemas.microsoft.com/office/powerpoint/2010/main" val="931915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333039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8" name="Picture 7" descr="A logo of a person with a black background&#10;&#10;Description automatically generated">
            <a:extLst>
              <a:ext uri="{FF2B5EF4-FFF2-40B4-BE49-F238E27FC236}">
                <a16:creationId xmlns:a16="http://schemas.microsoft.com/office/drawing/2014/main" id="{C26D9837-D5FD-CF90-A8D4-8E8DBFDA9DA0}"/>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11" name="Picture 10" descr="A logo of a person with a black background&#10;&#10;Description automatically generated">
            <a:extLst>
              <a:ext uri="{FF2B5EF4-FFF2-40B4-BE49-F238E27FC236}">
                <a16:creationId xmlns:a16="http://schemas.microsoft.com/office/drawing/2014/main" id="{C9D21200-EC36-DB2A-3193-1A60D34ECF86}"/>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Content Placeholder 13">
            <a:extLst>
              <a:ext uri="{FF2B5EF4-FFF2-40B4-BE49-F238E27FC236}">
                <a16:creationId xmlns:a16="http://schemas.microsoft.com/office/drawing/2014/main" id="{E466E312-3B20-A9C6-770D-833A3F9E874E}"/>
              </a:ext>
            </a:extLst>
          </p:cNvPr>
          <p:cNvSpPr>
            <a:spLocks noGrp="1"/>
          </p:cNvSpPr>
          <p:nvPr>
            <p:ph sz="quarter" idx="15" hasCustomPrompt="1"/>
          </p:nvPr>
        </p:nvSpPr>
        <p:spPr>
          <a:xfrm>
            <a:off x="218573" y="6297866"/>
            <a:ext cx="2874963" cy="365125"/>
          </a:xfrm>
        </p:spPr>
        <p:txBody>
          <a:bodyPr anchor="ctr">
            <a:noAutofit/>
          </a:bodyPr>
          <a:lstStyle>
            <a:lvl5pPr algn="l">
              <a:defRPr sz="1100">
                <a:solidFill>
                  <a:schemeClr val="bg1"/>
                </a:solidFill>
              </a:defRPr>
            </a:lvl5pPr>
          </a:lstStyle>
          <a:p>
            <a:pPr lvl="4"/>
            <a:r>
              <a:rPr lang="en-US"/>
              <a:t>Source</a:t>
            </a:r>
          </a:p>
        </p:txBody>
      </p:sp>
    </p:spTree>
    <p:extLst>
      <p:ext uri="{BB962C8B-B14F-4D97-AF65-F5344CB8AC3E}">
        <p14:creationId xmlns:p14="http://schemas.microsoft.com/office/powerpoint/2010/main" val="2077963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solidFill>
                  <a:schemeClr val="tx1"/>
                </a:solidFill>
                <a:latin typeface="+mn-lt"/>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6" name="Picture 5" descr="A logo of a person with a black background&#10;&#10;Description automatically generated">
            <a:extLst>
              <a:ext uri="{FF2B5EF4-FFF2-40B4-BE49-F238E27FC236}">
                <a16:creationId xmlns:a16="http://schemas.microsoft.com/office/drawing/2014/main" id="{221883F6-ABE2-D138-00FB-E6D695D68BBC}"/>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Content Placeholder 13">
            <a:extLst>
              <a:ext uri="{FF2B5EF4-FFF2-40B4-BE49-F238E27FC236}">
                <a16:creationId xmlns:a16="http://schemas.microsoft.com/office/drawing/2014/main" id="{E6B85112-6B59-EF4E-9D8B-90882CDB9603}"/>
              </a:ext>
            </a:extLst>
          </p:cNvPr>
          <p:cNvSpPr>
            <a:spLocks noGrp="1"/>
          </p:cNvSpPr>
          <p:nvPr>
            <p:ph sz="quarter" idx="15"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871849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pic>
        <p:nvPicPr>
          <p:cNvPr id="3" name="Picture 2" descr="A logo of a person with a black background&#10;&#10;Description automatically generated">
            <a:extLst>
              <a:ext uri="{FF2B5EF4-FFF2-40B4-BE49-F238E27FC236}">
                <a16:creationId xmlns:a16="http://schemas.microsoft.com/office/drawing/2014/main" id="{3D640CF2-EF45-BDB2-7EA4-7AC36885E707}"/>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6" name="Title 1">
            <a:extLst>
              <a:ext uri="{FF2B5EF4-FFF2-40B4-BE49-F238E27FC236}">
                <a16:creationId xmlns:a16="http://schemas.microsoft.com/office/drawing/2014/main" id="{4B8849B8-70F2-6410-E8C7-78C93C8CD0B9}"/>
              </a:ext>
            </a:extLst>
          </p:cNvPr>
          <p:cNvSpPr>
            <a:spLocks noGrp="1"/>
          </p:cNvSpPr>
          <p:nvPr>
            <p:ph type="title"/>
          </p:nvPr>
        </p:nvSpPr>
        <p:spPr>
          <a:xfrm>
            <a:off x="507498" y="0"/>
            <a:ext cx="10515600" cy="1023890"/>
          </a:xfrm>
        </p:spPr>
        <p:txBody>
          <a:bodyPr>
            <a:normAutofit/>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13">
            <a:extLst>
              <a:ext uri="{FF2B5EF4-FFF2-40B4-BE49-F238E27FC236}">
                <a16:creationId xmlns:a16="http://schemas.microsoft.com/office/drawing/2014/main" id="{5477A30A-33B4-4A1B-2D98-CE7E8E711FAB}"/>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5" name="Content Placeholder 13">
            <a:extLst>
              <a:ext uri="{FF2B5EF4-FFF2-40B4-BE49-F238E27FC236}">
                <a16:creationId xmlns:a16="http://schemas.microsoft.com/office/drawing/2014/main" id="{FC60041B-739B-136F-D7B1-FB4472166A60}"/>
              </a:ext>
            </a:extLst>
          </p:cNvPr>
          <p:cNvSpPr>
            <a:spLocks noGrp="1"/>
          </p:cNvSpPr>
          <p:nvPr>
            <p:ph sz="quarter" idx="15"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4292707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pic>
        <p:nvPicPr>
          <p:cNvPr id="10" name="Picture 9" descr="A white background with black and white clouds&#10;&#10;Description automatically generated">
            <a:extLst>
              <a:ext uri="{FF2B5EF4-FFF2-40B4-BE49-F238E27FC236}">
                <a16:creationId xmlns:a16="http://schemas.microsoft.com/office/drawing/2014/main" id="{475D6040-F9CF-B0FA-EE89-BAC91CBEFB04}"/>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15" name="Picture 14" descr="A black and white globe with a cursor&#10;&#10;Description automatically generated with low confidence">
            <a:extLst>
              <a:ext uri="{FF2B5EF4-FFF2-40B4-BE49-F238E27FC236}">
                <a16:creationId xmlns:a16="http://schemas.microsoft.com/office/drawing/2014/main" id="{06D8B840-A529-1036-1D0A-4D28352B8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16" name="Picture 15">
            <a:extLst>
              <a:ext uri="{FF2B5EF4-FFF2-40B4-BE49-F238E27FC236}">
                <a16:creationId xmlns:a16="http://schemas.microsoft.com/office/drawing/2014/main" id="{CFE5436A-2F8B-CBFA-6D4F-79C9373F94E2}"/>
              </a:ext>
            </a:extLst>
          </p:cNvPr>
          <p:cNvPicPr>
            <a:picLocks noChangeAspect="1"/>
          </p:cNvPicPr>
          <p:nvPr/>
        </p:nvPicPr>
        <p:blipFill>
          <a:blip r:embed="rId4"/>
          <a:stretch>
            <a:fillRect/>
          </a:stretch>
        </p:blipFill>
        <p:spPr>
          <a:xfrm>
            <a:off x="1459014" y="3806404"/>
            <a:ext cx="419100" cy="375608"/>
          </a:xfrm>
          <a:prstGeom prst="rect">
            <a:avLst/>
          </a:prstGeom>
        </p:spPr>
      </p:pic>
      <p:pic>
        <p:nvPicPr>
          <p:cNvPr id="17" name="Picture 16" descr="A black and white envelope&#10;&#10;Description automatically generated">
            <a:extLst>
              <a:ext uri="{FF2B5EF4-FFF2-40B4-BE49-F238E27FC236}">
                <a16:creationId xmlns:a16="http://schemas.microsoft.com/office/drawing/2014/main" id="{3291F527-C480-CC96-1AC4-BA021DF655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18" name="Picture 17" descr="A black telephone symbol&#10;&#10;Description automatically generated">
            <a:extLst>
              <a:ext uri="{FF2B5EF4-FFF2-40B4-BE49-F238E27FC236}">
                <a16:creationId xmlns:a16="http://schemas.microsoft.com/office/drawing/2014/main" id="{418C5197-A32A-3437-4BB9-18AEC2E956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pic>
        <p:nvPicPr>
          <p:cNvPr id="19" name="Picture 18" descr="A logo of a person with a black background&#10;&#10;Description automatically generated">
            <a:extLst>
              <a:ext uri="{FF2B5EF4-FFF2-40B4-BE49-F238E27FC236}">
                <a16:creationId xmlns:a16="http://schemas.microsoft.com/office/drawing/2014/main" id="{24411DE8-6607-2F36-BC7C-8F00E91E7A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0263" y="4797542"/>
            <a:ext cx="3733533" cy="1598009"/>
          </a:xfrm>
          <a:prstGeom prst="rect">
            <a:avLst/>
          </a:prstGeom>
        </p:spPr>
      </p:pic>
      <p:sp>
        <p:nvSpPr>
          <p:cNvPr id="20" name="Content Placeholder 3">
            <a:extLst>
              <a:ext uri="{FF2B5EF4-FFF2-40B4-BE49-F238E27FC236}">
                <a16:creationId xmlns:a16="http://schemas.microsoft.com/office/drawing/2014/main" id="{0DC194AB-2739-39F5-9DA8-C368E13F1151}"/>
              </a:ext>
            </a:extLst>
          </p:cNvPr>
          <p:cNvSpPr>
            <a:spLocks noGrp="1"/>
          </p:cNvSpPr>
          <p:nvPr>
            <p:ph sz="half" idx="2"/>
          </p:nvPr>
        </p:nvSpPr>
        <p:spPr>
          <a:xfrm>
            <a:off x="1963234" y="2168710"/>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1" name="Content Placeholder 3">
            <a:extLst>
              <a:ext uri="{FF2B5EF4-FFF2-40B4-BE49-F238E27FC236}">
                <a16:creationId xmlns:a16="http://schemas.microsoft.com/office/drawing/2014/main" id="{1F024F5F-129B-2E68-AC19-164DD4830118}"/>
              </a:ext>
            </a:extLst>
          </p:cNvPr>
          <p:cNvSpPr>
            <a:spLocks noGrp="1"/>
          </p:cNvSpPr>
          <p:nvPr>
            <p:ph sz="half" idx="10"/>
          </p:nvPr>
        </p:nvSpPr>
        <p:spPr>
          <a:xfrm>
            <a:off x="1963234" y="2705099"/>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2" name="Content Placeholder 3">
            <a:extLst>
              <a:ext uri="{FF2B5EF4-FFF2-40B4-BE49-F238E27FC236}">
                <a16:creationId xmlns:a16="http://schemas.microsoft.com/office/drawing/2014/main" id="{CDF2EC5E-A78A-5DCE-F5F0-5DB90F182E17}"/>
              </a:ext>
            </a:extLst>
          </p:cNvPr>
          <p:cNvSpPr>
            <a:spLocks noGrp="1"/>
          </p:cNvSpPr>
          <p:nvPr>
            <p:ph sz="half" idx="11"/>
          </p:nvPr>
        </p:nvSpPr>
        <p:spPr>
          <a:xfrm>
            <a:off x="1963234" y="324227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3" name="Content Placeholder 3">
            <a:extLst>
              <a:ext uri="{FF2B5EF4-FFF2-40B4-BE49-F238E27FC236}">
                <a16:creationId xmlns:a16="http://schemas.microsoft.com/office/drawing/2014/main" id="{83B54245-7B88-D22B-3A12-4226B81AB864}"/>
              </a:ext>
            </a:extLst>
          </p:cNvPr>
          <p:cNvSpPr>
            <a:spLocks noGrp="1"/>
          </p:cNvSpPr>
          <p:nvPr>
            <p:ph sz="half" idx="12"/>
          </p:nvPr>
        </p:nvSpPr>
        <p:spPr>
          <a:xfrm>
            <a:off x="1963234" y="380640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6" name="Text Placeholder 25">
            <a:extLst>
              <a:ext uri="{FF2B5EF4-FFF2-40B4-BE49-F238E27FC236}">
                <a16:creationId xmlns:a16="http://schemas.microsoft.com/office/drawing/2014/main" id="{26832E82-2E1B-7279-4A67-C75C31C654E0}"/>
              </a:ext>
            </a:extLst>
          </p:cNvPr>
          <p:cNvSpPr>
            <a:spLocks noGrp="1"/>
          </p:cNvSpPr>
          <p:nvPr>
            <p:ph type="body" sz="quarter" idx="13"/>
          </p:nvPr>
        </p:nvSpPr>
        <p:spPr>
          <a:xfrm>
            <a:off x="1481138" y="1355725"/>
            <a:ext cx="5713746" cy="596900"/>
          </a:xfrm>
        </p:spPr>
        <p:txBody>
          <a:bodyPr/>
          <a:lstStyle>
            <a:lvl1pPr>
              <a:defRPr b="1">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21547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ABF0F34F-14AB-484A-B782-112ACB3916DE}"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59181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932916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DAA947-41B6-858A-B49B-E2C9B64E61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573766-1105-9101-BA24-821DF7FFC2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A2F65-678F-0BD3-2EA7-40F540EEAC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4E52170F-724D-B5C8-0326-544EFCD599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FEA0FB-893F-E250-2156-489181C513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9AD90-D8C5-42B1-AC8B-29A3D4B95D55}" type="slidenum">
              <a:rPr lang="en-US" smtClean="0"/>
              <a:t>‹#›</a:t>
            </a:fld>
            <a:endParaRPr lang="en-US"/>
          </a:p>
        </p:txBody>
      </p:sp>
    </p:spTree>
    <p:extLst>
      <p:ext uri="{BB962C8B-B14F-4D97-AF65-F5344CB8AC3E}">
        <p14:creationId xmlns:p14="http://schemas.microsoft.com/office/powerpoint/2010/main" val="135800941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708" r:id="rId8"/>
    <p:sldLayoutId id="2147483710" r:id="rId9"/>
    <p:sldLayoutId id="2147483712" r:id="rId10"/>
    <p:sldLayoutId id="2147483716" r:id="rId11"/>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041240-ECAE-4494-9DAC-38E9F7D3A8CC}" type="slidenum">
              <a:rPr lang="en-US" smtClean="0"/>
              <a:t>‹#›</a:t>
            </a:fld>
            <a:endParaRPr lang="en-US"/>
          </a:p>
        </p:txBody>
      </p:sp>
    </p:spTree>
    <p:extLst>
      <p:ext uri="{BB962C8B-B14F-4D97-AF65-F5344CB8AC3E}">
        <p14:creationId xmlns:p14="http://schemas.microsoft.com/office/powerpoint/2010/main" val="175374310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4" r:id="rId23"/>
    <p:sldLayoutId id="2147483715" r:id="rId24"/>
    <p:sldLayoutId id="2147483719" r:id="rId25"/>
    <p:sldLayoutId id="2147483720"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8A41-452A-048E-452A-71DD09D8E419}"/>
              </a:ext>
            </a:extLst>
          </p:cNvPr>
          <p:cNvSpPr>
            <a:spLocks noGrp="1"/>
          </p:cNvSpPr>
          <p:nvPr>
            <p:ph type="ctrTitle"/>
          </p:nvPr>
        </p:nvSpPr>
        <p:spPr>
          <a:xfrm>
            <a:off x="840214" y="1810139"/>
            <a:ext cx="9031573" cy="2149289"/>
          </a:xfrm>
        </p:spPr>
        <p:txBody>
          <a:bodyPr>
            <a:noAutofit/>
          </a:bodyPr>
          <a:lstStyle/>
          <a:p>
            <a:pPr>
              <a:lnSpc>
                <a:spcPct val="100000"/>
              </a:lnSpc>
              <a:spcBef>
                <a:spcPts val="0"/>
              </a:spcBef>
              <a:spcAft>
                <a:spcPts val="1200"/>
              </a:spcAft>
            </a:pPr>
            <a:br>
              <a:rPr lang="en-US" sz="5400" b="1" dirty="0">
                <a:effectLst/>
                <a:latin typeface="Besley ExtraBold" pitchFamily="2" charset="0"/>
                <a:ea typeface="Besley ExtraBold" pitchFamily="2" charset="0"/>
                <a:cs typeface="Tahoma" panose="020B0604030504040204" pitchFamily="34" charset="0"/>
              </a:rPr>
            </a:br>
            <a:r>
              <a:rPr lang="en-US" sz="5400" dirty="0">
                <a:effectLst/>
                <a:ea typeface="Besley ExtraBold" pitchFamily="2" charset="0"/>
              </a:rPr>
              <a:t>Texas P</a:t>
            </a:r>
            <a:r>
              <a:rPr lang="en-US" sz="5400" b="1" dirty="0">
                <a:latin typeface="Arial" panose="020B0604020202020204" pitchFamily="34" charset="0"/>
                <a:cs typeface="Arial" panose="020B0604020202020204" pitchFamily="34" charset="0"/>
              </a:rPr>
              <a:t>opulation</a:t>
            </a:r>
            <a:r>
              <a:rPr lang="en-US" sz="5400" dirty="0"/>
              <a:t>: Trends and Characteristics</a:t>
            </a:r>
            <a:br>
              <a:rPr lang="en-US" sz="5400" dirty="0"/>
            </a:br>
            <a:endParaRPr lang="en-US" sz="5400" dirty="0">
              <a:effectLst/>
              <a:latin typeface="Verdana" panose="020B0604030504040204" pitchFamily="34" charset="0"/>
              <a:ea typeface="DengXian" panose="02010600030101010101" pitchFamily="2" charset="-122"/>
              <a:cs typeface="Calibri" panose="020F0502020204030204" pitchFamily="34" charset="0"/>
            </a:endParaRPr>
          </a:p>
        </p:txBody>
      </p:sp>
      <p:sp>
        <p:nvSpPr>
          <p:cNvPr id="4" name="TextBox 3">
            <a:extLst>
              <a:ext uri="{FF2B5EF4-FFF2-40B4-BE49-F238E27FC236}">
                <a16:creationId xmlns:a16="http://schemas.microsoft.com/office/drawing/2014/main" id="{FB49279A-9271-4F1A-AA7B-7182E2DA3C34}"/>
              </a:ext>
            </a:extLst>
          </p:cNvPr>
          <p:cNvSpPr txBox="1"/>
          <p:nvPr/>
        </p:nvSpPr>
        <p:spPr>
          <a:xfrm>
            <a:off x="840214" y="4371783"/>
            <a:ext cx="7184573" cy="646331"/>
          </a:xfrm>
          <a:prstGeom prst="rect">
            <a:avLst/>
          </a:prstGeom>
          <a:noFill/>
        </p:spPr>
        <p:txBody>
          <a:bodyPr wrap="square">
            <a:spAutoFit/>
          </a:bodyPr>
          <a:lstStyle/>
          <a:p>
            <a:r>
              <a:rPr lang="en-US" dirty="0"/>
              <a:t>Texas Department of Transportation - Congestion Relief Task Force</a:t>
            </a:r>
          </a:p>
          <a:p>
            <a:r>
              <a:rPr lang="en-US" dirty="0"/>
              <a:t>April 29, 2026</a:t>
            </a:r>
          </a:p>
        </p:txBody>
      </p:sp>
    </p:spTree>
    <p:extLst>
      <p:ext uri="{BB962C8B-B14F-4D97-AF65-F5344CB8AC3E}">
        <p14:creationId xmlns:p14="http://schemas.microsoft.com/office/powerpoint/2010/main" val="2165577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3D1D9-E8D0-B526-A1CF-D11C13A3174B}"/>
              </a:ext>
            </a:extLst>
          </p:cNvPr>
          <p:cNvSpPr>
            <a:spLocks noGrp="1"/>
          </p:cNvSpPr>
          <p:nvPr>
            <p:ph type="title"/>
          </p:nvPr>
        </p:nvSpPr>
        <p:spPr>
          <a:xfrm>
            <a:off x="223762" y="260498"/>
            <a:ext cx="3891517" cy="809675"/>
          </a:xfrm>
        </p:spPr>
        <p:txBody>
          <a:bodyPr>
            <a:noAutofit/>
          </a:bodyPr>
          <a:lstStyle/>
          <a:p>
            <a:r>
              <a:rPr lang="en-US" sz="1800"/>
              <a:t>Estimated Net Domestic Migration </a:t>
            </a:r>
            <a:br>
              <a:rPr lang="en-US" sz="1800"/>
            </a:br>
            <a:r>
              <a:rPr lang="en-US" sz="1800"/>
              <a:t>between 2020 and 2025, </a:t>
            </a:r>
            <a:br>
              <a:rPr lang="en-US" sz="1800"/>
            </a:br>
            <a:r>
              <a:rPr lang="en-US" sz="1800"/>
              <a:t>Texas Counties</a:t>
            </a:r>
          </a:p>
        </p:txBody>
      </p:sp>
      <p:sp>
        <p:nvSpPr>
          <p:cNvPr id="9" name="TextBox 8">
            <a:extLst>
              <a:ext uri="{FF2B5EF4-FFF2-40B4-BE49-F238E27FC236}">
                <a16:creationId xmlns:a16="http://schemas.microsoft.com/office/drawing/2014/main" id="{B9A5C412-868B-0E11-11EC-269F891EA6EC}"/>
              </a:ext>
            </a:extLst>
          </p:cNvPr>
          <p:cNvSpPr txBox="1"/>
          <p:nvPr/>
        </p:nvSpPr>
        <p:spPr>
          <a:xfrm>
            <a:off x="459416" y="1431292"/>
            <a:ext cx="3420207" cy="3785652"/>
          </a:xfrm>
          <a:prstGeom prst="rect">
            <a:avLst/>
          </a:prstGeom>
          <a:noFill/>
        </p:spPr>
        <p:txBody>
          <a:bodyPr wrap="square" rtlCol="0">
            <a:spAutoFit/>
          </a:bodyPr>
          <a:lstStyle/>
          <a:p>
            <a:pPr marL="285750" indent="-285750">
              <a:buFont typeface="Arial" panose="020B0604020202020204" pitchFamily="34" charset="0"/>
              <a:buChar char="•"/>
            </a:pPr>
            <a:r>
              <a:rPr lang="en-US" sz="1600" b="1"/>
              <a:t>Ninety‑nine counties</a:t>
            </a:r>
            <a:r>
              <a:rPr lang="en-US" sz="1600"/>
              <a:t>, primarily in West Texas, South Texas, and the Panhandle, experienced net domestic migration </a:t>
            </a:r>
            <a:r>
              <a:rPr lang="en-US" sz="1600" b="1"/>
              <a:t>losses</a:t>
            </a:r>
            <a:r>
              <a:rPr lang="en-US" sz="1600"/>
              <a:t> or minimal gains.</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b="1"/>
              <a:t>The Texas Triangle </a:t>
            </a:r>
            <a:r>
              <a:rPr lang="en-US" sz="1600"/>
              <a:t>continues to be the primary destination for domestic migrants in the state.</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b="1"/>
              <a:t>Central‑city counties </a:t>
            </a:r>
            <a:r>
              <a:rPr lang="en-US" sz="1600"/>
              <a:t>within the Texas Triangle saw the largest numeric migration losses, largely reflecting population movement to </a:t>
            </a:r>
            <a:r>
              <a:rPr lang="en-US" sz="1600" b="1"/>
              <a:t>surrounding suburban counties</a:t>
            </a:r>
            <a:r>
              <a:rPr lang="en-US" sz="1600"/>
              <a:t>.</a:t>
            </a:r>
          </a:p>
        </p:txBody>
      </p:sp>
      <p:pic>
        <p:nvPicPr>
          <p:cNvPr id="8" name="Content Placeholder 7" descr="Choropleth map of Texas counties showing domestic migration trends from 2020 to 2025, with colors representing net migration ranges from -196,605 to 133,407. Dark purple highlights high net in-migration in Harris, Dallas, and Travis counties, while light peach indicates net out-migration in western and northern counties..">
            <a:extLst>
              <a:ext uri="{FF2B5EF4-FFF2-40B4-BE49-F238E27FC236}">
                <a16:creationId xmlns:a16="http://schemas.microsoft.com/office/drawing/2014/main" id="{DF6ECDDB-B446-66F3-0CC6-80F670EFBB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2583" y="101600"/>
            <a:ext cx="7684072" cy="5937693"/>
          </a:xfrm>
          <a:prstGeom prst="rect">
            <a:avLst/>
          </a:prstGeom>
        </p:spPr>
      </p:pic>
      <p:sp>
        <p:nvSpPr>
          <p:cNvPr id="7" name="TextBox 6">
            <a:extLst>
              <a:ext uri="{FF2B5EF4-FFF2-40B4-BE49-F238E27FC236}">
                <a16:creationId xmlns:a16="http://schemas.microsoft.com/office/drawing/2014/main" id="{82AA28BB-73C7-85FB-1214-78E13AA7564E}"/>
              </a:ext>
            </a:extLst>
          </p:cNvPr>
          <p:cNvSpPr txBox="1"/>
          <p:nvPr/>
        </p:nvSpPr>
        <p:spPr>
          <a:xfrm>
            <a:off x="223762" y="6400412"/>
            <a:ext cx="6116854" cy="246221"/>
          </a:xfrm>
          <a:prstGeom prst="rect">
            <a:avLst/>
          </a:prstGeom>
          <a:noFill/>
        </p:spPr>
        <p:txBody>
          <a:bodyPr wrap="square">
            <a:spAutoFit/>
          </a:bodyPr>
          <a:lstStyle/>
          <a:p>
            <a:r>
              <a:rPr lang="en-US" sz="1000" b="1">
                <a:solidFill>
                  <a:schemeClr val="bg1">
                    <a:lumMod val="50000"/>
                  </a:schemeClr>
                </a:solidFill>
              </a:rPr>
              <a:t>Source</a:t>
            </a:r>
            <a:r>
              <a:rPr lang="en-US" sz="1000">
                <a:solidFill>
                  <a:schemeClr val="bg1">
                    <a:lumMod val="50000"/>
                  </a:schemeClr>
                </a:solidFill>
              </a:rPr>
              <a:t>: U.S. Census Bureau, Vintage 2025 Population Estimates.</a:t>
            </a:r>
          </a:p>
        </p:txBody>
      </p:sp>
    </p:spTree>
    <p:extLst>
      <p:ext uri="{BB962C8B-B14F-4D97-AF65-F5344CB8AC3E}">
        <p14:creationId xmlns:p14="http://schemas.microsoft.com/office/powerpoint/2010/main" val="2274176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5513-30C6-29C5-2F2E-B5B0F8FFD7CC}"/>
              </a:ext>
            </a:extLst>
          </p:cNvPr>
          <p:cNvSpPr>
            <a:spLocks noGrp="1"/>
          </p:cNvSpPr>
          <p:nvPr>
            <p:ph type="title"/>
          </p:nvPr>
        </p:nvSpPr>
        <p:spPr>
          <a:xfrm>
            <a:off x="144380" y="211457"/>
            <a:ext cx="4514248" cy="1061357"/>
          </a:xfrm>
        </p:spPr>
        <p:txBody>
          <a:bodyPr/>
          <a:lstStyle/>
          <a:p>
            <a:r>
              <a:rPr lang="en-US"/>
              <a:t>Texas State-to-State Net Domestic Migration, 2024</a:t>
            </a:r>
          </a:p>
        </p:txBody>
      </p:sp>
      <p:sp>
        <p:nvSpPr>
          <p:cNvPr id="7" name="TextBox 6">
            <a:extLst>
              <a:ext uri="{FF2B5EF4-FFF2-40B4-BE49-F238E27FC236}">
                <a16:creationId xmlns:a16="http://schemas.microsoft.com/office/drawing/2014/main" id="{171688BB-9741-D1A4-7D85-D5B32EDF7DCD}"/>
              </a:ext>
            </a:extLst>
          </p:cNvPr>
          <p:cNvSpPr txBox="1"/>
          <p:nvPr/>
        </p:nvSpPr>
        <p:spPr>
          <a:xfrm>
            <a:off x="644892" y="1690062"/>
            <a:ext cx="3378468" cy="3477875"/>
          </a:xfrm>
          <a:prstGeom prst="rect">
            <a:avLst/>
          </a:prstGeom>
          <a:noFill/>
        </p:spPr>
        <p:txBody>
          <a:bodyPr wrap="square" rtlCol="0">
            <a:spAutoFit/>
          </a:bodyPr>
          <a:lstStyle/>
          <a:p>
            <a:r>
              <a:rPr lang="en-US" sz="2000" dirty="0"/>
              <a:t>In 2024, approximately 550,000 domestic migrants moved to Texas, while about 480,000 left for other states.</a:t>
            </a:r>
          </a:p>
          <a:p>
            <a:endParaRPr lang="en-US" sz="2000" dirty="0"/>
          </a:p>
          <a:p>
            <a:r>
              <a:rPr lang="en-US" sz="2000" dirty="0"/>
              <a:t>Texas experienced its largest net domestic </a:t>
            </a:r>
            <a:r>
              <a:rPr lang="en-US" sz="2000" b="1" dirty="0"/>
              <a:t>inflows</a:t>
            </a:r>
            <a:r>
              <a:rPr lang="en-US" sz="2000" dirty="0"/>
              <a:t> from California, New York, and New Jersey, and net </a:t>
            </a:r>
            <a:r>
              <a:rPr lang="en-US" sz="2000" b="1" dirty="0"/>
              <a:t>outflows</a:t>
            </a:r>
            <a:r>
              <a:rPr lang="en-US" sz="2000" dirty="0"/>
              <a:t> to Oklahoma, Tennessee, and Colorado.</a:t>
            </a:r>
          </a:p>
        </p:txBody>
      </p:sp>
      <p:pic>
        <p:nvPicPr>
          <p:cNvPr id="1026" name="Picture 2" descr="Map and table showing net domestic migration to and from Texas. California, New York, New Jersey, Florida, and Pennsylvania contributed the largest net inflows to Texas, while Oklahoma, Tennessee, Colorado, Wyoming, and Nevada experienced the largest net outflows from Texas.&#10;">
            <a:extLst>
              <a:ext uri="{FF2B5EF4-FFF2-40B4-BE49-F238E27FC236}">
                <a16:creationId xmlns:a16="http://schemas.microsoft.com/office/drawing/2014/main" id="{36F09AE6-D50E-306E-D1C0-CD28C710CA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9344" y="136525"/>
            <a:ext cx="7024998" cy="583727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3648F0F2-4D67-73A9-B445-392F797E947D}"/>
              </a:ext>
            </a:extLst>
          </p:cNvPr>
          <p:cNvSpPr>
            <a:spLocks noGrp="1"/>
          </p:cNvSpPr>
          <p:nvPr>
            <p:ph sz="quarter" idx="13"/>
          </p:nvPr>
        </p:nvSpPr>
        <p:spPr/>
        <p:txBody>
          <a:bodyPr>
            <a:noAutofit/>
          </a:bodyPr>
          <a:lstStyle/>
          <a:p>
            <a:r>
              <a:rPr lang="en-US" sz="1000" b="1"/>
              <a:t>Note: </a:t>
            </a:r>
            <a:r>
              <a:rPr lang="en-US" sz="1000"/>
              <a:t>Data displayed are estimates based on a sample survey and are subject to error.</a:t>
            </a:r>
          </a:p>
          <a:p>
            <a:r>
              <a:rPr lang="en-US" sz="1000" b="1"/>
              <a:t>Source: </a:t>
            </a:r>
            <a:r>
              <a:rPr lang="en-US" sz="1000"/>
              <a:t>U.S. Census Bureau, 2024 State-to-State Migration Flows Statistics</a:t>
            </a:r>
          </a:p>
        </p:txBody>
      </p:sp>
      <p:sp>
        <p:nvSpPr>
          <p:cNvPr id="3" name="Slide Number Placeholder 2">
            <a:extLst>
              <a:ext uri="{FF2B5EF4-FFF2-40B4-BE49-F238E27FC236}">
                <a16:creationId xmlns:a16="http://schemas.microsoft.com/office/drawing/2014/main" id="{5F6BB66B-98AC-4220-957C-7AE5CB6B7968}"/>
              </a:ext>
            </a:extLst>
          </p:cNvPr>
          <p:cNvSpPr>
            <a:spLocks noGrp="1"/>
          </p:cNvSpPr>
          <p:nvPr>
            <p:ph type="sldNum" sz="quarter" idx="12"/>
          </p:nvPr>
        </p:nvSpPr>
        <p:spPr/>
        <p:txBody>
          <a:bodyPr/>
          <a:lstStyle/>
          <a:p>
            <a:fld id="{01B9AD90-D8C5-42B1-AC8B-29A3D4B95D55}" type="slidenum">
              <a:rPr lang="en-US" smtClean="0"/>
              <a:t>11</a:t>
            </a:fld>
            <a:endParaRPr lang="en-US"/>
          </a:p>
        </p:txBody>
      </p:sp>
    </p:spTree>
    <p:extLst>
      <p:ext uri="{BB962C8B-B14F-4D97-AF65-F5344CB8AC3E}">
        <p14:creationId xmlns:p14="http://schemas.microsoft.com/office/powerpoint/2010/main" val="4072199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0365E-B877-FEE9-5A8E-686342417D1A}"/>
              </a:ext>
            </a:extLst>
          </p:cNvPr>
          <p:cNvSpPr>
            <a:spLocks noGrp="1"/>
          </p:cNvSpPr>
          <p:nvPr>
            <p:ph type="title"/>
          </p:nvPr>
        </p:nvSpPr>
        <p:spPr>
          <a:xfrm>
            <a:off x="-141149" y="195176"/>
            <a:ext cx="12192000" cy="1061357"/>
          </a:xfrm>
        </p:spPr>
        <p:txBody>
          <a:bodyPr>
            <a:normAutofit/>
          </a:bodyPr>
          <a:lstStyle/>
          <a:p>
            <a:r>
              <a:rPr lang="en-US" sz="2800" b="1" dirty="0">
                <a:latin typeface="Aptos" panose="020B0004020202020204" pitchFamily="34" charset="0"/>
              </a:rPr>
              <a:t>Texas Fertility Rates, 2007-2024</a:t>
            </a:r>
            <a:br>
              <a:rPr lang="en-US" sz="2800" b="1" dirty="0">
                <a:latin typeface="Aptos" panose="020B0004020202020204" pitchFamily="34" charset="0"/>
              </a:rPr>
            </a:br>
            <a:r>
              <a:rPr lang="en-US" sz="2400" b="0" dirty="0">
                <a:latin typeface="Aptos" panose="020B0004020202020204" pitchFamily="34" charset="0"/>
              </a:rPr>
              <a:t>Births per 1,000 women aged</a:t>
            </a:r>
            <a:r>
              <a:rPr lang="en-US" sz="2400" b="0" baseline="0" dirty="0">
                <a:latin typeface="Aptos" panose="020B0004020202020204" pitchFamily="34" charset="0"/>
              </a:rPr>
              <a:t> 15-44</a:t>
            </a:r>
            <a:r>
              <a:rPr lang="en-US" sz="2400" b="0" dirty="0">
                <a:latin typeface="Aptos" panose="020B0004020202020204" pitchFamily="34" charset="0"/>
              </a:rPr>
              <a:t> </a:t>
            </a:r>
            <a:endParaRPr lang="en-US" b="0" dirty="0">
              <a:latin typeface="Aptos" panose="020B0004020202020204" pitchFamily="34" charset="0"/>
            </a:endParaRPr>
          </a:p>
        </p:txBody>
      </p:sp>
      <p:sp>
        <p:nvSpPr>
          <p:cNvPr id="4" name="Content Placeholder 3">
            <a:extLst>
              <a:ext uri="{FF2B5EF4-FFF2-40B4-BE49-F238E27FC236}">
                <a16:creationId xmlns:a16="http://schemas.microsoft.com/office/drawing/2014/main" id="{4A0E0E39-3896-1440-ABB7-7156709E7C8B}"/>
              </a:ext>
            </a:extLst>
          </p:cNvPr>
          <p:cNvSpPr>
            <a:spLocks noGrp="1"/>
          </p:cNvSpPr>
          <p:nvPr>
            <p:ph sz="quarter" idx="13"/>
          </p:nvPr>
        </p:nvSpPr>
        <p:spPr/>
        <p:txBody>
          <a:bodyPr/>
          <a:lstStyle/>
          <a:p>
            <a:r>
              <a:rPr lang="en-US" sz="1000" b="1" kern="900" dirty="0">
                <a:solidFill>
                  <a:schemeClr val="bg1">
                    <a:lumMod val="50000"/>
                  </a:schemeClr>
                </a:solidFill>
                <a:latin typeface="Arial" panose="020B0604020202020204" pitchFamily="34" charset="0"/>
                <a:cs typeface="Arial" panose="020B0604020202020204" pitchFamily="34" charset="0"/>
              </a:rPr>
              <a:t>Source</a:t>
            </a:r>
            <a:r>
              <a:rPr lang="en-US" sz="1000" kern="900" dirty="0">
                <a:solidFill>
                  <a:schemeClr val="bg1">
                    <a:lumMod val="50000"/>
                  </a:schemeClr>
                </a:solidFill>
                <a:latin typeface="Arial" panose="020B0604020202020204" pitchFamily="34" charset="0"/>
                <a:cs typeface="Arial" panose="020B0604020202020204" pitchFamily="34" charset="0"/>
              </a:rPr>
              <a:t>: Centers for Disease Control and Prevention, National Center for Health Statistics. Natality on CDC WONDER Online Database, 2007-2024.</a:t>
            </a:r>
          </a:p>
        </p:txBody>
      </p:sp>
      <p:graphicFrame>
        <p:nvGraphicFramePr>
          <p:cNvPr id="13" name="Content Placeholder 12" descr="Line graph showing U.S. birth rates per 1,000 women ages 15–44 from 2007 to 2024 by race and ethnicity. Four lines are shown: Hispanic or Latino (blue), Asian or Pacific Islander, not Hispanic (orange), Black or African American, not Hispanic (green), and White, not Hispanic (yellow). Hispanic or Latino women have the highest birth rates throughout the period, declining from about 102.9 in 2007 to around 70.9 in 2024. Asian or Pacific Islander, Black, and White women show lower and more similar rates, all generally declining from the mid‑60s in 2007 to roughly 53.1 (Asian or Pacific Islander), 48.7 (Black or African American), and 52.0 (White) by 2024. A vertical dashed line marks the year 2020. Overall, all groups experience a long-term decline in birth rates, with slight increases after 2021 for some groups.">
            <a:extLst>
              <a:ext uri="{FF2B5EF4-FFF2-40B4-BE49-F238E27FC236}">
                <a16:creationId xmlns:a16="http://schemas.microsoft.com/office/drawing/2014/main" id="{94F92421-F1E1-5B8E-9719-7FF1F231AFF7}"/>
              </a:ext>
            </a:extLst>
          </p:cNvPr>
          <p:cNvGraphicFramePr>
            <a:graphicFrameLocks noGrp="1"/>
          </p:cNvGraphicFramePr>
          <p:nvPr>
            <p:ph idx="1"/>
            <p:extLst>
              <p:ext uri="{D42A27DB-BD31-4B8C-83A1-F6EECF244321}">
                <p14:modId xmlns:p14="http://schemas.microsoft.com/office/powerpoint/2010/main" val="3721986785"/>
              </p:ext>
            </p:extLst>
          </p:nvPr>
        </p:nvGraphicFramePr>
        <p:xfrm>
          <a:off x="440872" y="1177365"/>
          <a:ext cx="11201294" cy="46170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7818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238A97-D241-49A1-E3D9-C65FE3CF0054}"/>
              </a:ext>
            </a:extLst>
          </p:cNvPr>
          <p:cNvSpPr>
            <a:spLocks noGrp="1"/>
          </p:cNvSpPr>
          <p:nvPr>
            <p:ph type="title"/>
          </p:nvPr>
        </p:nvSpPr>
        <p:spPr/>
        <p:txBody>
          <a:bodyPr/>
          <a:lstStyle/>
          <a:p>
            <a:r>
              <a:rPr lang="en-US"/>
              <a:t>Texas Fertility Rates by Age Group of Mothers, 2009 and 2024</a:t>
            </a:r>
          </a:p>
        </p:txBody>
      </p:sp>
      <p:sp>
        <p:nvSpPr>
          <p:cNvPr id="2" name="Rectangle 1">
            <a:extLst>
              <a:ext uri="{FF2B5EF4-FFF2-40B4-BE49-F238E27FC236}">
                <a16:creationId xmlns:a16="http://schemas.microsoft.com/office/drawing/2014/main" id="{5915B7FA-40AD-4062-A96F-733EF2BEB95B}"/>
              </a:ext>
            </a:extLst>
          </p:cNvPr>
          <p:cNvSpPr/>
          <p:nvPr/>
        </p:nvSpPr>
        <p:spPr>
          <a:xfrm>
            <a:off x="180108" y="6369703"/>
            <a:ext cx="10283537" cy="425758"/>
          </a:xfrm>
          <a:prstGeom prst="rect">
            <a:avLst/>
          </a:prstGeom>
        </p:spPr>
        <p:txBody>
          <a:bodyPr wrap="square">
            <a:spAutoFit/>
          </a:bodyPr>
          <a:lstStyle/>
          <a:p>
            <a:pPr>
              <a:lnSpc>
                <a:spcPct val="100000"/>
              </a:lnSpc>
              <a:spcAft>
                <a:spcPts val="200"/>
              </a:spcAft>
            </a:pPr>
            <a:r>
              <a:rPr lang="en-US" sz="1000" b="1" kern="900">
                <a:solidFill>
                  <a:schemeClr val="bg1">
                    <a:lumMod val="50000"/>
                  </a:schemeClr>
                </a:solidFill>
                <a:latin typeface="Arial" panose="020B0604020202020204" pitchFamily="34" charset="0"/>
                <a:cs typeface="Arial" panose="020B0604020202020204" pitchFamily="34" charset="0"/>
              </a:rPr>
              <a:t>Note: </a:t>
            </a:r>
            <a:r>
              <a:rPr lang="en-US" sz="1000" kern="900">
                <a:solidFill>
                  <a:schemeClr val="bg1">
                    <a:lumMod val="50000"/>
                  </a:schemeClr>
                </a:solidFill>
                <a:latin typeface="Arial" panose="020B0604020202020204" pitchFamily="34" charset="0"/>
                <a:cs typeface="Arial" panose="020B0604020202020204" pitchFamily="34" charset="0"/>
              </a:rPr>
              <a:t>Birth rate is expressed as births per 1,000 women ages 15–44 during the calendar year. </a:t>
            </a:r>
          </a:p>
          <a:p>
            <a:pPr>
              <a:lnSpc>
                <a:spcPct val="100000"/>
              </a:lnSpc>
              <a:spcAft>
                <a:spcPts val="200"/>
              </a:spcAft>
            </a:pPr>
            <a:r>
              <a:rPr lang="en-US" sz="1000" b="1" kern="900">
                <a:solidFill>
                  <a:schemeClr val="bg1">
                    <a:lumMod val="50000"/>
                  </a:schemeClr>
                </a:solidFill>
                <a:latin typeface="Arial" panose="020B0604020202020204" pitchFamily="34" charset="0"/>
                <a:cs typeface="Arial" panose="020B0604020202020204" pitchFamily="34" charset="0"/>
              </a:rPr>
              <a:t>Source: </a:t>
            </a:r>
            <a:r>
              <a:rPr lang="en-US" sz="1000" kern="900">
                <a:solidFill>
                  <a:schemeClr val="bg1">
                    <a:lumMod val="50000"/>
                  </a:schemeClr>
                </a:solidFill>
                <a:latin typeface="Arial" panose="020B0604020202020204" pitchFamily="34" charset="0"/>
                <a:cs typeface="Arial" panose="020B0604020202020204" pitchFamily="34" charset="0"/>
              </a:rPr>
              <a:t>Centers for Disease Control and Prevention, National Center for Health Statistics.</a:t>
            </a:r>
          </a:p>
        </p:txBody>
      </p:sp>
      <p:sp>
        <p:nvSpPr>
          <p:cNvPr id="4" name="Slide Number Placeholder 3">
            <a:extLst>
              <a:ext uri="{FF2B5EF4-FFF2-40B4-BE49-F238E27FC236}">
                <a16:creationId xmlns:a16="http://schemas.microsoft.com/office/drawing/2014/main" id="{72661845-8FCC-4ADD-814E-FD58F4FE5B97}"/>
              </a:ext>
            </a:extLst>
          </p:cNvPr>
          <p:cNvSpPr>
            <a:spLocks noGrp="1"/>
          </p:cNvSpPr>
          <p:nvPr>
            <p:ph type="sldNum" sz="quarter" idx="12"/>
          </p:nvPr>
        </p:nvSpPr>
        <p:spPr/>
        <p:txBody>
          <a:bodyPr/>
          <a:lstStyle/>
          <a:p>
            <a:fld id="{AB041240-ECAE-4494-9DAC-38E9F7D3A8CC}" type="slidenum">
              <a:rPr lang="en-US" smtClean="0"/>
              <a:t>13</a:t>
            </a:fld>
            <a:endParaRPr lang="en-US"/>
          </a:p>
        </p:txBody>
      </p:sp>
      <p:graphicFrame>
        <p:nvGraphicFramePr>
          <p:cNvPr id="6" name="Chart 5" descr="Bar chart comparing Texas fertility rates by mothers’ age group in 2009 and 2024, showing large declines among teens and ages 20–29, little change for ages 30–34, and modest increases among ages 35–44, indicating a shift toward older maternal ages.">
            <a:extLst>
              <a:ext uri="{FF2B5EF4-FFF2-40B4-BE49-F238E27FC236}">
                <a16:creationId xmlns:a16="http://schemas.microsoft.com/office/drawing/2014/main" id="{F0F94A42-A3BC-281A-B617-7230F3540618}"/>
              </a:ext>
            </a:extLst>
          </p:cNvPr>
          <p:cNvGraphicFramePr>
            <a:graphicFrameLocks/>
          </p:cNvGraphicFramePr>
          <p:nvPr>
            <p:extLst>
              <p:ext uri="{D42A27DB-BD31-4B8C-83A1-F6EECF244321}">
                <p14:modId xmlns:p14="http://schemas.microsoft.com/office/powerpoint/2010/main" val="3943505304"/>
              </p:ext>
            </p:extLst>
          </p:nvPr>
        </p:nvGraphicFramePr>
        <p:xfrm>
          <a:off x="817296" y="962952"/>
          <a:ext cx="10612704" cy="51127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57182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4CBBD-0350-55CE-46B5-4006F292DAE0}"/>
              </a:ext>
            </a:extLst>
          </p:cNvPr>
          <p:cNvSpPr>
            <a:spLocks noGrp="1"/>
          </p:cNvSpPr>
          <p:nvPr>
            <p:ph type="title"/>
          </p:nvPr>
        </p:nvSpPr>
        <p:spPr>
          <a:xfrm>
            <a:off x="0" y="0"/>
            <a:ext cx="12192000" cy="1014884"/>
          </a:xfrm>
        </p:spPr>
        <p:txBody>
          <a:bodyPr/>
          <a:lstStyle/>
          <a:p>
            <a:r>
              <a:rPr lang="en-US" sz="2800" b="1" dirty="0">
                <a:latin typeface="Arial" panose="020B0604020202020204" pitchFamily="34" charset="0"/>
                <a:cs typeface="Arial" panose="020B0604020202020204" pitchFamily="34" charset="0"/>
              </a:rPr>
              <a:t>Generational Population Pyramids, Texas, 2010 and 2020</a:t>
            </a:r>
            <a:endParaRPr lang="en-US" dirty="0"/>
          </a:p>
        </p:txBody>
      </p:sp>
      <p:sp>
        <p:nvSpPr>
          <p:cNvPr id="3" name="Text Placeholder 2">
            <a:extLst>
              <a:ext uri="{FF2B5EF4-FFF2-40B4-BE49-F238E27FC236}">
                <a16:creationId xmlns:a16="http://schemas.microsoft.com/office/drawing/2014/main" id="{5924A92A-CA59-881B-3CF6-4AFA7DFB42D7}"/>
              </a:ext>
            </a:extLst>
          </p:cNvPr>
          <p:cNvSpPr>
            <a:spLocks noGrp="1"/>
          </p:cNvSpPr>
          <p:nvPr>
            <p:ph type="body" idx="1"/>
          </p:nvPr>
        </p:nvSpPr>
        <p:spPr>
          <a:xfrm>
            <a:off x="587958" y="847725"/>
            <a:ext cx="4365250" cy="823912"/>
          </a:xfrm>
        </p:spPr>
        <p:txBody>
          <a:bodyPr>
            <a:normAutofit/>
          </a:bodyPr>
          <a:lstStyle/>
          <a:p>
            <a:pPr algn="ctr"/>
            <a:r>
              <a:rPr lang="en-US" sz="2000" dirty="0"/>
              <a:t>2010</a:t>
            </a:r>
          </a:p>
        </p:txBody>
      </p:sp>
      <p:pic>
        <p:nvPicPr>
          <p:cNvPr id="8" name="Content Placeholder 7" descr="Population pyramid for Texas in 2010 showing a broad base and narrower upper ages, with large Millennial and Baby Boomer cohorts and a comparatively smaller older population, indicating a younger overall age structure.">
            <a:extLst>
              <a:ext uri="{FF2B5EF4-FFF2-40B4-BE49-F238E27FC236}">
                <a16:creationId xmlns:a16="http://schemas.microsoft.com/office/drawing/2014/main" id="{085AA265-A627-CFA7-B858-C05B3A52E7F6}"/>
              </a:ext>
            </a:extLst>
          </p:cNvPr>
          <p:cNvPicPr>
            <a:picLocks noGrp="1" noChangeAspect="1"/>
          </p:cNvPicPr>
          <p:nvPr>
            <p:ph sz="half" idx="2"/>
          </p:nvPr>
        </p:nvPicPr>
        <p:blipFill rotWithShape="1">
          <a:blip r:embed="rId2"/>
          <a:srcRect t="8722" r="23342"/>
          <a:stretch/>
        </p:blipFill>
        <p:spPr>
          <a:xfrm>
            <a:off x="286756" y="1505278"/>
            <a:ext cx="4666452" cy="4504997"/>
          </a:xfrm>
          <a:prstGeom prst="rect">
            <a:avLst/>
          </a:prstGeom>
        </p:spPr>
      </p:pic>
      <p:grpSp>
        <p:nvGrpSpPr>
          <p:cNvPr id="11" name="Group 10" descr="Legend">
            <a:extLst>
              <a:ext uri="{FF2B5EF4-FFF2-40B4-BE49-F238E27FC236}">
                <a16:creationId xmlns:a16="http://schemas.microsoft.com/office/drawing/2014/main" id="{654EA00E-653E-4CA8-1F6E-A7278F74A9AE}"/>
              </a:ext>
            </a:extLst>
          </p:cNvPr>
          <p:cNvGrpSpPr/>
          <p:nvPr/>
        </p:nvGrpSpPr>
        <p:grpSpPr>
          <a:xfrm>
            <a:off x="4964374" y="2723940"/>
            <a:ext cx="2852383" cy="1890366"/>
            <a:chOff x="4669808" y="3640435"/>
            <a:chExt cx="2852383" cy="1890366"/>
          </a:xfrm>
        </p:grpSpPr>
        <p:sp>
          <p:nvSpPr>
            <p:cNvPr id="12" name="TextBox 11">
              <a:extLst>
                <a:ext uri="{FF2B5EF4-FFF2-40B4-BE49-F238E27FC236}">
                  <a16:creationId xmlns:a16="http://schemas.microsoft.com/office/drawing/2014/main" id="{3D1BE602-FC59-303E-C1A8-21CD3C95D957}"/>
                </a:ext>
              </a:extLst>
            </p:cNvPr>
            <p:cNvSpPr txBox="1"/>
            <p:nvPr/>
          </p:nvSpPr>
          <p:spPr>
            <a:xfrm>
              <a:off x="4669808" y="3640435"/>
              <a:ext cx="2852383"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Generation</a:t>
              </a:r>
            </a:p>
          </p:txBody>
        </p:sp>
        <p:sp>
          <p:nvSpPr>
            <p:cNvPr id="13" name="Oval 12">
              <a:extLst>
                <a:ext uri="{FF2B5EF4-FFF2-40B4-BE49-F238E27FC236}">
                  <a16:creationId xmlns:a16="http://schemas.microsoft.com/office/drawing/2014/main" id="{13BA4459-F039-A983-11F4-893F96A2D0E3}"/>
                </a:ext>
              </a:extLst>
            </p:cNvPr>
            <p:cNvSpPr/>
            <p:nvPr/>
          </p:nvSpPr>
          <p:spPr>
            <a:xfrm>
              <a:off x="4772801" y="3981588"/>
              <a:ext cx="103934" cy="109581"/>
            </a:xfrm>
            <a:prstGeom prst="ellipse">
              <a:avLst/>
            </a:prstGeom>
            <a:solidFill>
              <a:srgbClr val="E4696A"/>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53AFD1D-B3D4-A8E0-9970-62F63CA2F5A7}"/>
                </a:ext>
              </a:extLst>
            </p:cNvPr>
            <p:cNvSpPr txBox="1"/>
            <p:nvPr/>
          </p:nvSpPr>
          <p:spPr>
            <a:xfrm>
              <a:off x="4877610" y="3920963"/>
              <a:ext cx="2187317" cy="253916"/>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Greatest Generation (1901-1927)</a:t>
              </a:r>
            </a:p>
          </p:txBody>
        </p:sp>
        <p:sp>
          <p:nvSpPr>
            <p:cNvPr id="15" name="TextBox 14">
              <a:extLst>
                <a:ext uri="{FF2B5EF4-FFF2-40B4-BE49-F238E27FC236}">
                  <a16:creationId xmlns:a16="http://schemas.microsoft.com/office/drawing/2014/main" id="{B3587A7A-60D5-61CC-21D8-024A15636733}"/>
                </a:ext>
              </a:extLst>
            </p:cNvPr>
            <p:cNvSpPr txBox="1"/>
            <p:nvPr/>
          </p:nvSpPr>
          <p:spPr>
            <a:xfrm>
              <a:off x="4877610" y="4136310"/>
              <a:ext cx="1986457" cy="253916"/>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Silent Generation (1928-1945)</a:t>
              </a:r>
            </a:p>
          </p:txBody>
        </p:sp>
        <p:sp>
          <p:nvSpPr>
            <p:cNvPr id="16" name="TextBox 15">
              <a:extLst>
                <a:ext uri="{FF2B5EF4-FFF2-40B4-BE49-F238E27FC236}">
                  <a16:creationId xmlns:a16="http://schemas.microsoft.com/office/drawing/2014/main" id="{03010577-121A-6BEE-CA21-9AB5E0C7C413}"/>
                </a:ext>
              </a:extLst>
            </p:cNvPr>
            <p:cNvSpPr txBox="1"/>
            <p:nvPr/>
          </p:nvSpPr>
          <p:spPr>
            <a:xfrm>
              <a:off x="4874454" y="4361206"/>
              <a:ext cx="1986457" cy="253916"/>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Baby Boomers (1946-1964)</a:t>
              </a:r>
            </a:p>
          </p:txBody>
        </p:sp>
        <p:sp>
          <p:nvSpPr>
            <p:cNvPr id="17" name="TextBox 16">
              <a:extLst>
                <a:ext uri="{FF2B5EF4-FFF2-40B4-BE49-F238E27FC236}">
                  <a16:creationId xmlns:a16="http://schemas.microsoft.com/office/drawing/2014/main" id="{801CF9C0-7B4B-1513-9E67-2A2DCB0C3107}"/>
                </a:ext>
              </a:extLst>
            </p:cNvPr>
            <p:cNvSpPr txBox="1"/>
            <p:nvPr/>
          </p:nvSpPr>
          <p:spPr>
            <a:xfrm>
              <a:off x="4880172" y="4599838"/>
              <a:ext cx="1986457" cy="253916"/>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Generation X (1965-1980)</a:t>
              </a:r>
            </a:p>
          </p:txBody>
        </p:sp>
        <p:sp>
          <p:nvSpPr>
            <p:cNvPr id="18" name="TextBox 17">
              <a:extLst>
                <a:ext uri="{FF2B5EF4-FFF2-40B4-BE49-F238E27FC236}">
                  <a16:creationId xmlns:a16="http://schemas.microsoft.com/office/drawing/2014/main" id="{F8018E96-5652-A8E8-9B77-9CC3AF400491}"/>
                </a:ext>
              </a:extLst>
            </p:cNvPr>
            <p:cNvSpPr txBox="1"/>
            <p:nvPr/>
          </p:nvSpPr>
          <p:spPr>
            <a:xfrm>
              <a:off x="4877492" y="4830164"/>
              <a:ext cx="1986457" cy="253916"/>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Millennials (1981-1996)</a:t>
              </a:r>
            </a:p>
          </p:txBody>
        </p:sp>
        <p:sp>
          <p:nvSpPr>
            <p:cNvPr id="19" name="TextBox 18">
              <a:extLst>
                <a:ext uri="{FF2B5EF4-FFF2-40B4-BE49-F238E27FC236}">
                  <a16:creationId xmlns:a16="http://schemas.microsoft.com/office/drawing/2014/main" id="{5367C321-FC04-5850-30AE-313D33EEC177}"/>
                </a:ext>
              </a:extLst>
            </p:cNvPr>
            <p:cNvSpPr txBox="1"/>
            <p:nvPr/>
          </p:nvSpPr>
          <p:spPr>
            <a:xfrm>
              <a:off x="4870668" y="5049129"/>
              <a:ext cx="1986457" cy="253916"/>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Generation Z (1997-2012)</a:t>
              </a:r>
            </a:p>
          </p:txBody>
        </p:sp>
        <p:sp>
          <p:nvSpPr>
            <p:cNvPr id="20" name="TextBox 19">
              <a:extLst>
                <a:ext uri="{FF2B5EF4-FFF2-40B4-BE49-F238E27FC236}">
                  <a16:creationId xmlns:a16="http://schemas.microsoft.com/office/drawing/2014/main" id="{335026AF-A22E-4C4D-53CC-D5F757A4836D}"/>
                </a:ext>
              </a:extLst>
            </p:cNvPr>
            <p:cNvSpPr txBox="1"/>
            <p:nvPr/>
          </p:nvSpPr>
          <p:spPr>
            <a:xfrm>
              <a:off x="4870668" y="5276885"/>
              <a:ext cx="1986457" cy="253916"/>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Generation Alpha (2013-)</a:t>
              </a:r>
            </a:p>
          </p:txBody>
        </p:sp>
        <p:sp>
          <p:nvSpPr>
            <p:cNvPr id="21" name="Oval 20">
              <a:extLst>
                <a:ext uri="{FF2B5EF4-FFF2-40B4-BE49-F238E27FC236}">
                  <a16:creationId xmlns:a16="http://schemas.microsoft.com/office/drawing/2014/main" id="{AA55E17A-38C1-9576-9D4F-BCAE0C98DB4E}"/>
                </a:ext>
              </a:extLst>
            </p:cNvPr>
            <p:cNvSpPr/>
            <p:nvPr/>
          </p:nvSpPr>
          <p:spPr>
            <a:xfrm>
              <a:off x="4772801" y="4195957"/>
              <a:ext cx="103934" cy="109581"/>
            </a:xfrm>
            <a:prstGeom prst="ellipse">
              <a:avLst/>
            </a:prstGeom>
            <a:solidFill>
              <a:srgbClr val="F7BB8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1366C9DC-C158-6158-7D9C-C63113F17F35}"/>
                </a:ext>
              </a:extLst>
            </p:cNvPr>
            <p:cNvSpPr/>
            <p:nvPr/>
          </p:nvSpPr>
          <p:spPr>
            <a:xfrm>
              <a:off x="4767364" y="4433160"/>
              <a:ext cx="103934" cy="109581"/>
            </a:xfrm>
            <a:prstGeom prst="ellipse">
              <a:avLst/>
            </a:prstGeom>
            <a:solidFill>
              <a:srgbClr val="F4DF93"/>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AAB9014-0DC8-D900-5E09-816724FC09E9}"/>
                </a:ext>
              </a:extLst>
            </p:cNvPr>
            <p:cNvSpPr/>
            <p:nvPr/>
          </p:nvSpPr>
          <p:spPr>
            <a:xfrm>
              <a:off x="4767364" y="4672292"/>
              <a:ext cx="103934" cy="109581"/>
            </a:xfrm>
            <a:prstGeom prst="ellipse">
              <a:avLst/>
            </a:prstGeom>
            <a:solidFill>
              <a:srgbClr val="9DC797"/>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2351C4B8-3B94-1097-31FE-599043BEF4B1}"/>
                </a:ext>
              </a:extLst>
            </p:cNvPr>
            <p:cNvSpPr/>
            <p:nvPr/>
          </p:nvSpPr>
          <p:spPr>
            <a:xfrm>
              <a:off x="4767364" y="4910221"/>
              <a:ext cx="103934" cy="109581"/>
            </a:xfrm>
            <a:prstGeom prst="ellipse">
              <a:avLst/>
            </a:prstGeom>
            <a:solidFill>
              <a:srgbClr val="AED4D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E808D51E-E73B-C559-19D0-A62B868D3AF5}"/>
                </a:ext>
              </a:extLst>
            </p:cNvPr>
            <p:cNvSpPr/>
            <p:nvPr/>
          </p:nvSpPr>
          <p:spPr>
            <a:xfrm>
              <a:off x="4772801" y="5118370"/>
              <a:ext cx="103934" cy="109581"/>
            </a:xfrm>
            <a:prstGeom prst="ellipse">
              <a:avLst/>
            </a:prstGeom>
            <a:solidFill>
              <a:srgbClr val="91ACC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E74CB452-85FF-1523-DD0C-AA84E368758D}"/>
                </a:ext>
              </a:extLst>
            </p:cNvPr>
            <p:cNvSpPr/>
            <p:nvPr/>
          </p:nvSpPr>
          <p:spPr>
            <a:xfrm>
              <a:off x="4776238" y="5337679"/>
              <a:ext cx="103934" cy="109581"/>
            </a:xfrm>
            <a:prstGeom prst="ellipse">
              <a:avLst/>
            </a:prstGeom>
            <a:solidFill>
              <a:srgbClr val="D0B0C7"/>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 Placeholder 4">
            <a:extLst>
              <a:ext uri="{FF2B5EF4-FFF2-40B4-BE49-F238E27FC236}">
                <a16:creationId xmlns:a16="http://schemas.microsoft.com/office/drawing/2014/main" id="{EC20E024-ACC2-25E0-A43D-F2966E9FE0CB}"/>
              </a:ext>
            </a:extLst>
          </p:cNvPr>
          <p:cNvSpPr>
            <a:spLocks noGrp="1"/>
          </p:cNvSpPr>
          <p:nvPr>
            <p:ph type="body" sz="quarter" idx="3"/>
          </p:nvPr>
        </p:nvSpPr>
        <p:spPr>
          <a:xfrm>
            <a:off x="7443150" y="847725"/>
            <a:ext cx="4365251" cy="823912"/>
          </a:xfrm>
        </p:spPr>
        <p:txBody>
          <a:bodyPr>
            <a:normAutofit/>
          </a:bodyPr>
          <a:lstStyle/>
          <a:p>
            <a:pPr algn="ctr"/>
            <a:r>
              <a:rPr lang="en-US" sz="2000"/>
              <a:t>2020</a:t>
            </a:r>
          </a:p>
        </p:txBody>
      </p:sp>
      <p:pic>
        <p:nvPicPr>
          <p:cNvPr id="9" name="Content Placeholder 8" descr="Population pyramid for Texas in 2020 showing a narrower base and a wider middle and upper sections, reflecting population aging, growth among Millennials and Generation Z. A larger older adult population compared with 2010, but smaller cohorts after 2010 due to fertility decline.">
            <a:extLst>
              <a:ext uri="{FF2B5EF4-FFF2-40B4-BE49-F238E27FC236}">
                <a16:creationId xmlns:a16="http://schemas.microsoft.com/office/drawing/2014/main" id="{EB68AD15-7B78-B030-4E1D-BDEB0081D998}"/>
              </a:ext>
            </a:extLst>
          </p:cNvPr>
          <p:cNvPicPr>
            <a:picLocks noGrp="1" noChangeAspect="1"/>
          </p:cNvPicPr>
          <p:nvPr>
            <p:ph sz="quarter" idx="4"/>
          </p:nvPr>
        </p:nvPicPr>
        <p:blipFill rotWithShape="1">
          <a:blip r:embed="rId3"/>
          <a:srcRect t="7683" r="23336"/>
          <a:stretch/>
        </p:blipFill>
        <p:spPr>
          <a:xfrm>
            <a:off x="7227627" y="1505278"/>
            <a:ext cx="4580774" cy="4504997"/>
          </a:xfrm>
          <a:prstGeom prst="rect">
            <a:avLst/>
          </a:prstGeom>
        </p:spPr>
      </p:pic>
      <p:cxnSp>
        <p:nvCxnSpPr>
          <p:cNvPr id="10" name="Straight Arrow Connector 9">
            <a:extLst>
              <a:ext uri="{FF2B5EF4-FFF2-40B4-BE49-F238E27FC236}">
                <a16:creationId xmlns:a16="http://schemas.microsoft.com/office/drawing/2014/main" id="{D720611C-9A51-211B-26E4-4975EDCBFCE1}"/>
              </a:ext>
              <a:ext uri="{C183D7F6-B498-43B3-948B-1728B52AA6E4}">
                <adec:decorative xmlns:adec="http://schemas.microsoft.com/office/drawing/2017/decorative" val="1"/>
              </a:ext>
            </a:extLst>
          </p:cNvPr>
          <p:cNvCxnSpPr>
            <a:cxnSpLocks/>
          </p:cNvCxnSpPr>
          <p:nvPr/>
        </p:nvCxnSpPr>
        <p:spPr>
          <a:xfrm flipV="1">
            <a:off x="4114800" y="2460671"/>
            <a:ext cx="3701957" cy="33406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7" name="Arrow: Down 26" descr="Arrow pointing at the 2020 generation alpha.">
            <a:extLst>
              <a:ext uri="{FF2B5EF4-FFF2-40B4-BE49-F238E27FC236}">
                <a16:creationId xmlns:a16="http://schemas.microsoft.com/office/drawing/2014/main" id="{78FBE758-ED5A-2553-6DDE-CBC35DC96118}"/>
              </a:ext>
            </a:extLst>
          </p:cNvPr>
          <p:cNvSpPr/>
          <p:nvPr/>
        </p:nvSpPr>
        <p:spPr>
          <a:xfrm rot="4384998">
            <a:off x="11335871" y="5446059"/>
            <a:ext cx="376517" cy="26445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F3B73C0C-3311-D065-7D18-734674D24588}"/>
              </a:ext>
            </a:extLst>
          </p:cNvPr>
          <p:cNvSpPr>
            <a:spLocks noGrp="1"/>
          </p:cNvSpPr>
          <p:nvPr>
            <p:ph sz="quarter" idx="13"/>
          </p:nvPr>
        </p:nvSpPr>
        <p:spPr/>
        <p:txBody>
          <a:bodyPr/>
          <a:lstStyle/>
          <a:p>
            <a:r>
              <a:rPr lang="en-US" sz="1000" b="1">
                <a:solidFill>
                  <a:prstClr val="black">
                    <a:lumMod val="50000"/>
                    <a:lumOff val="50000"/>
                  </a:prstClr>
                </a:solidFill>
                <a:latin typeface="Arial" panose="020B0604020202020204" pitchFamily="34" charset="0"/>
                <a:cs typeface="Arial" panose="020B0604020202020204" pitchFamily="34" charset="0"/>
              </a:rPr>
              <a:t>Source: </a:t>
            </a:r>
            <a:r>
              <a:rPr lang="en-US" sz="1000">
                <a:solidFill>
                  <a:prstClr val="black">
                    <a:lumMod val="50000"/>
                    <a:lumOff val="50000"/>
                  </a:prstClr>
                </a:solidFill>
                <a:latin typeface="Arial" panose="020B0604020202020204" pitchFamily="34" charset="0"/>
                <a:cs typeface="Arial" panose="020B0604020202020204" pitchFamily="34" charset="0"/>
              </a:rPr>
              <a:t>U.S. Census Bureau. 2010 and 2020 Vintage Population Estimates</a:t>
            </a:r>
          </a:p>
        </p:txBody>
      </p:sp>
      <p:sp>
        <p:nvSpPr>
          <p:cNvPr id="4" name="Slide Number Placeholder 3">
            <a:extLst>
              <a:ext uri="{FF2B5EF4-FFF2-40B4-BE49-F238E27FC236}">
                <a16:creationId xmlns:a16="http://schemas.microsoft.com/office/drawing/2014/main" id="{F6D7A4BC-392B-4269-A193-694F285CAD32}"/>
              </a:ext>
            </a:extLst>
          </p:cNvPr>
          <p:cNvSpPr>
            <a:spLocks noGrp="1"/>
          </p:cNvSpPr>
          <p:nvPr>
            <p:ph type="sldNum" sz="quarter" idx="12"/>
          </p:nvPr>
        </p:nvSpPr>
        <p:spPr/>
        <p:txBody>
          <a:bodyPr/>
          <a:lstStyle/>
          <a:p>
            <a:fld id="{AB041240-ECAE-4494-9DAC-38E9F7D3A8CC}" type="slidenum">
              <a:rPr lang="en-US" smtClean="0"/>
              <a:t>14</a:t>
            </a:fld>
            <a:endParaRPr lang="en-US"/>
          </a:p>
        </p:txBody>
      </p:sp>
    </p:spTree>
    <p:extLst>
      <p:ext uri="{BB962C8B-B14F-4D97-AF65-F5344CB8AC3E}">
        <p14:creationId xmlns:p14="http://schemas.microsoft.com/office/powerpoint/2010/main" val="1681197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1B757-C9A3-2839-9199-1EF3E8EA752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21BFD58-2B79-AA9D-97FB-1F89B1C71C93}"/>
              </a:ext>
            </a:extLst>
          </p:cNvPr>
          <p:cNvSpPr>
            <a:spLocks noGrp="1"/>
          </p:cNvSpPr>
          <p:nvPr>
            <p:ph type="title"/>
          </p:nvPr>
        </p:nvSpPr>
        <p:spPr>
          <a:xfrm>
            <a:off x="289023" y="478376"/>
            <a:ext cx="3631223" cy="995153"/>
          </a:xfrm>
        </p:spPr>
        <p:txBody>
          <a:bodyPr>
            <a:noAutofit/>
          </a:bodyPr>
          <a:lstStyle/>
          <a:p>
            <a:r>
              <a:rPr lang="en-US" sz="2000">
                <a:latin typeface="Arial"/>
                <a:cs typeface="Arial"/>
              </a:rPr>
              <a:t>Percent of the housing units built in 2020 and after</a:t>
            </a:r>
            <a:br>
              <a:rPr lang="en-US" sz="2000">
                <a:latin typeface="Arial"/>
                <a:cs typeface="Arial"/>
              </a:rPr>
            </a:br>
            <a:br>
              <a:rPr lang="en-US" sz="2000">
                <a:latin typeface="Arial"/>
                <a:cs typeface="Arial"/>
              </a:rPr>
            </a:br>
            <a:r>
              <a:rPr lang="en-US" sz="2000">
                <a:latin typeface="Arial"/>
                <a:cs typeface="Arial"/>
              </a:rPr>
              <a:t> Texas Counties</a:t>
            </a:r>
          </a:p>
        </p:txBody>
      </p:sp>
      <p:sp>
        <p:nvSpPr>
          <p:cNvPr id="2" name="TextBox 1">
            <a:extLst>
              <a:ext uri="{FF2B5EF4-FFF2-40B4-BE49-F238E27FC236}">
                <a16:creationId xmlns:a16="http://schemas.microsoft.com/office/drawing/2014/main" id="{EA95A7B1-763A-2A2B-84D1-EC076775567D}"/>
              </a:ext>
            </a:extLst>
          </p:cNvPr>
          <p:cNvSpPr txBox="1"/>
          <p:nvPr/>
        </p:nvSpPr>
        <p:spPr>
          <a:xfrm>
            <a:off x="447472" y="2008762"/>
            <a:ext cx="3472774" cy="2554545"/>
          </a:xfrm>
          <a:prstGeom prst="rect">
            <a:avLst/>
          </a:prstGeom>
          <a:noFill/>
        </p:spPr>
        <p:txBody>
          <a:bodyPr wrap="square" rtlCol="0">
            <a:spAutoFit/>
          </a:bodyPr>
          <a:lstStyle/>
          <a:p>
            <a:pPr marL="285750" indent="-285750">
              <a:buFont typeface="Arial" panose="020B0604020202020204" pitchFamily="34" charset="0"/>
              <a:buChar char="•"/>
            </a:pPr>
            <a:r>
              <a:rPr lang="en-US" sz="1600"/>
              <a:t>New housing is concentrated in suburban counties within the </a:t>
            </a:r>
            <a:r>
              <a:rPr lang="en-US" sz="1600" b="1"/>
              <a:t>Texas Triangle.</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Highest shares of post‑2020 housing are </a:t>
            </a:r>
            <a:r>
              <a:rPr lang="en-US" sz="1600" b="1"/>
              <a:t>around major metros </a:t>
            </a:r>
            <a:r>
              <a:rPr lang="en-US" sz="1600"/>
              <a:t>(DFW, Houston, Austin, San Antonio).</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b="1"/>
              <a:t>Rural counties </a:t>
            </a:r>
            <a:r>
              <a:rPr lang="en-US" sz="1600"/>
              <a:t>show limited recent construction, often below 1%.</a:t>
            </a:r>
          </a:p>
        </p:txBody>
      </p:sp>
      <p:pic>
        <p:nvPicPr>
          <p:cNvPr id="4" name="Picture 3" descr="Choropleth map of Texas counties showing percentage of housing units built in 2020 and after, with color gradients from light gray (0%-1%) to dark blue (8.1%-12.8%). Higher concentrations of new housing units appear in suburban counties in the Texas triangle, indicating recent growth trends in these areas.&#10;&#10;">
            <a:extLst>
              <a:ext uri="{FF2B5EF4-FFF2-40B4-BE49-F238E27FC236}">
                <a16:creationId xmlns:a16="http://schemas.microsoft.com/office/drawing/2014/main" id="{DF146978-7C8A-B359-6D9D-DB69050170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3496" y="63872"/>
            <a:ext cx="7837459" cy="6056219"/>
          </a:xfrm>
          <a:prstGeom prst="rect">
            <a:avLst/>
          </a:prstGeom>
        </p:spPr>
      </p:pic>
      <p:sp>
        <p:nvSpPr>
          <p:cNvPr id="7" name="Content Placeholder 6">
            <a:extLst>
              <a:ext uri="{FF2B5EF4-FFF2-40B4-BE49-F238E27FC236}">
                <a16:creationId xmlns:a16="http://schemas.microsoft.com/office/drawing/2014/main" id="{F4999E8F-3E6E-2270-BF1B-35524459608B}"/>
              </a:ext>
            </a:extLst>
          </p:cNvPr>
          <p:cNvSpPr>
            <a:spLocks noGrp="1"/>
          </p:cNvSpPr>
          <p:nvPr>
            <p:ph sz="quarter" idx="13"/>
          </p:nvPr>
        </p:nvSpPr>
        <p:spPr/>
        <p:txBody>
          <a:bodyPr/>
          <a:lstStyle/>
          <a:p>
            <a:r>
              <a:rPr lang="en-US">
                <a:latin typeface="Arial"/>
                <a:cs typeface="Arial"/>
              </a:rPr>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EAE39B93-4564-7F6F-7C92-2CB4416A45CB}"/>
              </a:ext>
            </a:extLst>
          </p:cNvPr>
          <p:cNvSpPr>
            <a:spLocks noGrp="1"/>
          </p:cNvSpPr>
          <p:nvPr>
            <p:ph type="sldNum" sz="quarter" idx="12"/>
          </p:nvPr>
        </p:nvSpPr>
        <p:spPr/>
        <p:txBody>
          <a:bodyPr/>
          <a:lstStyle/>
          <a:p>
            <a:fld id="{AB041240-ECAE-4494-9DAC-38E9F7D3A8CC}" type="slidenum">
              <a:rPr lang="en-US" smtClean="0"/>
              <a:t>15</a:t>
            </a:fld>
            <a:endParaRPr lang="en-US"/>
          </a:p>
        </p:txBody>
      </p:sp>
    </p:spTree>
    <p:extLst>
      <p:ext uri="{BB962C8B-B14F-4D97-AF65-F5344CB8AC3E}">
        <p14:creationId xmlns:p14="http://schemas.microsoft.com/office/powerpoint/2010/main" val="1278056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C78998-2C12-49DA-90C2-9900E2D2C959}"/>
              </a:ext>
            </a:extLst>
          </p:cNvPr>
          <p:cNvSpPr>
            <a:spLocks noGrp="1"/>
          </p:cNvSpPr>
          <p:nvPr>
            <p:ph type="title"/>
          </p:nvPr>
        </p:nvSpPr>
        <p:spPr>
          <a:xfrm>
            <a:off x="211014" y="1339827"/>
            <a:ext cx="3798278" cy="1778628"/>
          </a:xfrm>
        </p:spPr>
        <p:txBody>
          <a:bodyPr>
            <a:noAutofit/>
          </a:bodyPr>
          <a:lstStyle/>
          <a:p>
            <a:r>
              <a:rPr lang="en-US" sz="2000">
                <a:latin typeface="Arial"/>
                <a:cs typeface="Arial"/>
              </a:rPr>
              <a:t>Percent of the housing units built in 2020 and after</a:t>
            </a:r>
            <a:br>
              <a:rPr lang="en-US" sz="2000">
                <a:latin typeface="Arial"/>
                <a:cs typeface="Arial"/>
              </a:rPr>
            </a:br>
            <a:r>
              <a:rPr lang="en-US" sz="2000">
                <a:latin typeface="Arial"/>
                <a:cs typeface="Arial"/>
              </a:rPr>
              <a:t> </a:t>
            </a:r>
            <a:br>
              <a:rPr lang="en-US" sz="2000">
                <a:latin typeface="Arial"/>
                <a:cs typeface="Arial"/>
              </a:rPr>
            </a:br>
            <a:r>
              <a:rPr lang="en-US" sz="2000">
                <a:latin typeface="Arial"/>
                <a:cs typeface="Arial"/>
              </a:rPr>
              <a:t>Texas Census Tracts </a:t>
            </a:r>
            <a:br>
              <a:rPr lang="en-US" sz="2000">
                <a:latin typeface="Arial"/>
                <a:cs typeface="Arial"/>
              </a:rPr>
            </a:br>
            <a:br>
              <a:rPr lang="en-US" sz="2000">
                <a:latin typeface="Arial"/>
                <a:cs typeface="Arial"/>
              </a:rPr>
            </a:br>
            <a:r>
              <a:rPr lang="en-US" sz="2000">
                <a:latin typeface="Arial"/>
                <a:cs typeface="Arial"/>
              </a:rPr>
              <a:t>San Antonio and Austin Area</a:t>
            </a:r>
          </a:p>
        </p:txBody>
      </p:sp>
      <p:sp>
        <p:nvSpPr>
          <p:cNvPr id="7" name="Content Placeholder 6">
            <a:extLst>
              <a:ext uri="{FF2B5EF4-FFF2-40B4-BE49-F238E27FC236}">
                <a16:creationId xmlns:a16="http://schemas.microsoft.com/office/drawing/2014/main" id="{DAAB5AA3-BBB4-4C31-A750-145EBAF9D631}"/>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890A9821-6BB6-4569-9064-F80D3199701B}"/>
              </a:ext>
            </a:extLst>
          </p:cNvPr>
          <p:cNvSpPr>
            <a:spLocks noGrp="1"/>
          </p:cNvSpPr>
          <p:nvPr>
            <p:ph type="sldNum" sz="quarter" idx="12"/>
          </p:nvPr>
        </p:nvSpPr>
        <p:spPr/>
        <p:txBody>
          <a:bodyPr/>
          <a:lstStyle/>
          <a:p>
            <a:fld id="{AB041240-ECAE-4494-9DAC-38E9F7D3A8CC}" type="slidenum">
              <a:rPr lang="en-US" smtClean="0"/>
              <a:t>16</a:t>
            </a:fld>
            <a:endParaRPr lang="en-US"/>
          </a:p>
        </p:txBody>
      </p:sp>
      <p:pic>
        <p:nvPicPr>
          <p:cNvPr id="4" name="Picture 3" descr="Map the Austin and San Antonio area census tracts showing where a higher share of housing was built in 2020 or later, concentrated in suburban growth areas.">
            <a:extLst>
              <a:ext uri="{FF2B5EF4-FFF2-40B4-BE49-F238E27FC236}">
                <a16:creationId xmlns:a16="http://schemas.microsoft.com/office/drawing/2014/main" id="{C91F09CC-C9FA-FBCF-E539-E6F5FB7907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921" y="95484"/>
            <a:ext cx="7824161" cy="6045943"/>
          </a:xfrm>
          <a:prstGeom prst="rect">
            <a:avLst/>
          </a:prstGeom>
        </p:spPr>
      </p:pic>
    </p:spTree>
    <p:extLst>
      <p:ext uri="{BB962C8B-B14F-4D97-AF65-F5344CB8AC3E}">
        <p14:creationId xmlns:p14="http://schemas.microsoft.com/office/powerpoint/2010/main" val="1989180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14075-5D10-BC12-159D-A2350E69188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1845A13-47D6-AD54-6269-8BFF0CCA8C81}"/>
              </a:ext>
            </a:extLst>
          </p:cNvPr>
          <p:cNvSpPr>
            <a:spLocks noGrp="1"/>
          </p:cNvSpPr>
          <p:nvPr>
            <p:ph type="title"/>
          </p:nvPr>
        </p:nvSpPr>
        <p:spPr>
          <a:xfrm>
            <a:off x="211014" y="1339827"/>
            <a:ext cx="3798278" cy="1778628"/>
          </a:xfrm>
        </p:spPr>
        <p:txBody>
          <a:bodyPr>
            <a:noAutofit/>
          </a:bodyPr>
          <a:lstStyle/>
          <a:p>
            <a:r>
              <a:rPr lang="en-US" sz="2000">
                <a:latin typeface="Arial"/>
                <a:cs typeface="Arial"/>
              </a:rPr>
              <a:t>Percent of the housing units built in 2020 and after</a:t>
            </a:r>
            <a:br>
              <a:rPr lang="en-US" sz="2000">
                <a:latin typeface="Arial"/>
                <a:cs typeface="Arial"/>
              </a:rPr>
            </a:br>
            <a:r>
              <a:rPr lang="en-US" sz="2000">
                <a:latin typeface="Arial"/>
                <a:cs typeface="Arial"/>
              </a:rPr>
              <a:t> </a:t>
            </a:r>
            <a:br>
              <a:rPr lang="en-US" sz="2000">
                <a:latin typeface="Arial"/>
                <a:cs typeface="Arial"/>
              </a:rPr>
            </a:br>
            <a:r>
              <a:rPr lang="en-US" sz="2000">
                <a:latin typeface="Arial"/>
                <a:cs typeface="Arial"/>
              </a:rPr>
              <a:t>Texas Census Tracts </a:t>
            </a:r>
            <a:br>
              <a:rPr lang="en-US" sz="2000">
                <a:latin typeface="Arial"/>
                <a:cs typeface="Arial"/>
              </a:rPr>
            </a:br>
            <a:br>
              <a:rPr lang="en-US" sz="2000">
                <a:latin typeface="Arial"/>
                <a:cs typeface="Arial"/>
              </a:rPr>
            </a:br>
            <a:r>
              <a:rPr lang="en-US" sz="2000">
                <a:latin typeface="Arial"/>
                <a:cs typeface="Arial"/>
              </a:rPr>
              <a:t>Houston Area</a:t>
            </a:r>
          </a:p>
        </p:txBody>
      </p:sp>
      <p:sp>
        <p:nvSpPr>
          <p:cNvPr id="7" name="Content Placeholder 6">
            <a:extLst>
              <a:ext uri="{FF2B5EF4-FFF2-40B4-BE49-F238E27FC236}">
                <a16:creationId xmlns:a16="http://schemas.microsoft.com/office/drawing/2014/main" id="{B15351E0-49A0-6A8F-1B52-2A52A1066D46}"/>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731E97E4-6451-1F7A-43E5-4F4F0B029405}"/>
              </a:ext>
            </a:extLst>
          </p:cNvPr>
          <p:cNvSpPr>
            <a:spLocks noGrp="1"/>
          </p:cNvSpPr>
          <p:nvPr>
            <p:ph type="sldNum" sz="quarter" idx="12"/>
          </p:nvPr>
        </p:nvSpPr>
        <p:spPr/>
        <p:txBody>
          <a:bodyPr/>
          <a:lstStyle/>
          <a:p>
            <a:fld id="{AB041240-ECAE-4494-9DAC-38E9F7D3A8CC}" type="slidenum">
              <a:rPr lang="en-US" smtClean="0"/>
              <a:t>17</a:t>
            </a:fld>
            <a:endParaRPr lang="en-US"/>
          </a:p>
        </p:txBody>
      </p:sp>
      <p:pic>
        <p:nvPicPr>
          <p:cNvPr id="3" name="Picture 2" descr="Map of Houston‑area census tracts showing where a higher share of housing was built in 2020 or later, concentrated in suburban growth areas.">
            <a:extLst>
              <a:ext uri="{FF2B5EF4-FFF2-40B4-BE49-F238E27FC236}">
                <a16:creationId xmlns:a16="http://schemas.microsoft.com/office/drawing/2014/main" id="{E5531D3D-140A-7457-EE6E-F7C900929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5138" y="39564"/>
            <a:ext cx="7904629" cy="6108123"/>
          </a:xfrm>
          <a:prstGeom prst="rect">
            <a:avLst/>
          </a:prstGeom>
        </p:spPr>
      </p:pic>
    </p:spTree>
    <p:extLst>
      <p:ext uri="{BB962C8B-B14F-4D97-AF65-F5344CB8AC3E}">
        <p14:creationId xmlns:p14="http://schemas.microsoft.com/office/powerpoint/2010/main" val="1575362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BD3FC-C6DD-9CFB-31F3-AE747481851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B618285-E5F8-7C8F-3C22-735D977D133A}"/>
              </a:ext>
            </a:extLst>
          </p:cNvPr>
          <p:cNvSpPr>
            <a:spLocks noGrp="1"/>
          </p:cNvSpPr>
          <p:nvPr>
            <p:ph type="title"/>
          </p:nvPr>
        </p:nvSpPr>
        <p:spPr>
          <a:xfrm>
            <a:off x="211014" y="1339827"/>
            <a:ext cx="3798278" cy="1778628"/>
          </a:xfrm>
        </p:spPr>
        <p:txBody>
          <a:bodyPr>
            <a:noAutofit/>
          </a:bodyPr>
          <a:lstStyle/>
          <a:p>
            <a:r>
              <a:rPr lang="en-US" sz="2000">
                <a:latin typeface="Arial"/>
                <a:cs typeface="Arial"/>
              </a:rPr>
              <a:t>Percent of the housing units built in 2020 and after</a:t>
            </a:r>
            <a:br>
              <a:rPr lang="en-US" sz="2000">
                <a:latin typeface="Arial"/>
                <a:cs typeface="Arial"/>
              </a:rPr>
            </a:br>
            <a:r>
              <a:rPr lang="en-US" sz="2000">
                <a:latin typeface="Arial"/>
                <a:cs typeface="Arial"/>
              </a:rPr>
              <a:t> </a:t>
            </a:r>
            <a:br>
              <a:rPr lang="en-US" sz="2000">
                <a:latin typeface="Arial"/>
                <a:cs typeface="Arial"/>
              </a:rPr>
            </a:br>
            <a:r>
              <a:rPr lang="en-US" sz="2000">
                <a:latin typeface="Arial"/>
                <a:cs typeface="Arial"/>
              </a:rPr>
              <a:t>Texas Census Tracts </a:t>
            </a:r>
            <a:br>
              <a:rPr lang="en-US" sz="2000">
                <a:latin typeface="Arial"/>
                <a:cs typeface="Arial"/>
              </a:rPr>
            </a:br>
            <a:br>
              <a:rPr lang="en-US" sz="2000">
                <a:latin typeface="Arial"/>
                <a:cs typeface="Arial"/>
              </a:rPr>
            </a:br>
            <a:r>
              <a:rPr lang="en-US" sz="2000">
                <a:latin typeface="Arial"/>
                <a:cs typeface="Arial"/>
              </a:rPr>
              <a:t>Dallas-Fort Worth Area</a:t>
            </a:r>
          </a:p>
        </p:txBody>
      </p:sp>
      <p:sp>
        <p:nvSpPr>
          <p:cNvPr id="7" name="Content Placeholder 6">
            <a:extLst>
              <a:ext uri="{FF2B5EF4-FFF2-40B4-BE49-F238E27FC236}">
                <a16:creationId xmlns:a16="http://schemas.microsoft.com/office/drawing/2014/main" id="{63C82266-B2CA-6CA6-E9F9-6FDB83844330}"/>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B58DA3B5-75EC-4200-B2C6-E55F671F0BC5}"/>
              </a:ext>
            </a:extLst>
          </p:cNvPr>
          <p:cNvSpPr>
            <a:spLocks noGrp="1"/>
          </p:cNvSpPr>
          <p:nvPr>
            <p:ph type="sldNum" sz="quarter" idx="12"/>
          </p:nvPr>
        </p:nvSpPr>
        <p:spPr/>
        <p:txBody>
          <a:bodyPr/>
          <a:lstStyle/>
          <a:p>
            <a:fld id="{AB041240-ECAE-4494-9DAC-38E9F7D3A8CC}" type="slidenum">
              <a:rPr lang="en-US" smtClean="0"/>
              <a:t>18</a:t>
            </a:fld>
            <a:endParaRPr lang="en-US"/>
          </a:p>
        </p:txBody>
      </p:sp>
      <p:pic>
        <p:nvPicPr>
          <p:cNvPr id="4" name="Picture 3" descr="Map of Dallas-Fort Worth area census tracts showing where a higher share of housing was built in 2020 or later, concentrated in suburban growth areas.">
            <a:extLst>
              <a:ext uri="{FF2B5EF4-FFF2-40B4-BE49-F238E27FC236}">
                <a16:creationId xmlns:a16="http://schemas.microsoft.com/office/drawing/2014/main" id="{AE5875FD-F952-33CA-95DA-C5677C3B50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8447" y="69196"/>
            <a:ext cx="7787664" cy="6017741"/>
          </a:xfrm>
          <a:prstGeom prst="rect">
            <a:avLst/>
          </a:prstGeom>
        </p:spPr>
      </p:pic>
    </p:spTree>
    <p:extLst>
      <p:ext uri="{BB962C8B-B14F-4D97-AF65-F5344CB8AC3E}">
        <p14:creationId xmlns:p14="http://schemas.microsoft.com/office/powerpoint/2010/main" val="483876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C78998-2C12-49DA-90C2-9900E2D2C959}"/>
              </a:ext>
            </a:extLst>
          </p:cNvPr>
          <p:cNvSpPr>
            <a:spLocks noGrp="1"/>
          </p:cNvSpPr>
          <p:nvPr>
            <p:ph type="title"/>
          </p:nvPr>
        </p:nvSpPr>
        <p:spPr>
          <a:xfrm>
            <a:off x="179388" y="1199847"/>
            <a:ext cx="3929768" cy="2593220"/>
          </a:xfrm>
        </p:spPr>
        <p:txBody>
          <a:bodyPr>
            <a:noAutofit/>
          </a:bodyPr>
          <a:lstStyle/>
          <a:p>
            <a:r>
              <a:rPr lang="en-US" sz="1800">
                <a:latin typeface="Arial"/>
                <a:cs typeface="Arial"/>
              </a:rPr>
              <a:t>Percent of the housing units built in 2020 and after</a:t>
            </a:r>
            <a:br>
              <a:rPr lang="en-US" sz="1800">
                <a:latin typeface="Arial"/>
                <a:cs typeface="Arial"/>
              </a:rPr>
            </a:br>
            <a:br>
              <a:rPr lang="en-US" sz="1800">
                <a:latin typeface="Arial"/>
                <a:cs typeface="Arial"/>
              </a:rPr>
            </a:br>
            <a:r>
              <a:rPr lang="en-US" sz="1800">
                <a:latin typeface="Arial"/>
                <a:cs typeface="Arial"/>
              </a:rPr>
              <a:t>Texas Census Tracts</a:t>
            </a:r>
            <a:br>
              <a:rPr lang="en-US" sz="1800">
                <a:latin typeface="Arial"/>
                <a:cs typeface="Arial"/>
              </a:rPr>
            </a:br>
            <a:br>
              <a:rPr lang="en-US" sz="1800">
                <a:latin typeface="Arial"/>
                <a:cs typeface="Arial"/>
              </a:rPr>
            </a:br>
            <a:r>
              <a:rPr lang="en-US" sz="1800">
                <a:latin typeface="Arial"/>
                <a:cs typeface="Arial"/>
              </a:rPr>
              <a:t>Lubbock, El Paso, and Permian Basin Area</a:t>
            </a:r>
          </a:p>
        </p:txBody>
      </p:sp>
      <p:sp>
        <p:nvSpPr>
          <p:cNvPr id="7" name="Content Placeholder 6">
            <a:extLst>
              <a:ext uri="{FF2B5EF4-FFF2-40B4-BE49-F238E27FC236}">
                <a16:creationId xmlns:a16="http://schemas.microsoft.com/office/drawing/2014/main" id="{DAAB5AA3-BBB4-4C31-A750-145EBAF9D631}"/>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890A9821-6BB6-4569-9064-F80D3199701B}"/>
              </a:ext>
            </a:extLst>
          </p:cNvPr>
          <p:cNvSpPr>
            <a:spLocks noGrp="1"/>
          </p:cNvSpPr>
          <p:nvPr>
            <p:ph type="sldNum" sz="quarter" idx="12"/>
          </p:nvPr>
        </p:nvSpPr>
        <p:spPr/>
        <p:txBody>
          <a:bodyPr/>
          <a:lstStyle/>
          <a:p>
            <a:fld id="{AB041240-ECAE-4494-9DAC-38E9F7D3A8CC}" type="slidenum">
              <a:rPr lang="en-US" smtClean="0"/>
              <a:t>19</a:t>
            </a:fld>
            <a:endParaRPr lang="en-US"/>
          </a:p>
        </p:txBody>
      </p:sp>
      <p:pic>
        <p:nvPicPr>
          <p:cNvPr id="4" name="Picture 3" descr="Map of Texas counties showing the percentage of housing units built in 2020 or later. Higher shares of new housing are concentrated in and around fast-growing metropolitan areas, while many rural counties have relatively low levels of recent housing construction. Source: U.S. Census Bureau ACS 2024 5-year estimates.&#10;">
            <a:extLst>
              <a:ext uri="{FF2B5EF4-FFF2-40B4-BE49-F238E27FC236}">
                <a16:creationId xmlns:a16="http://schemas.microsoft.com/office/drawing/2014/main" id="{2E50F85A-814F-B314-8F4B-A5E4EEB77A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1556" y="50800"/>
            <a:ext cx="7812905" cy="6037246"/>
          </a:xfrm>
          <a:prstGeom prst="rect">
            <a:avLst/>
          </a:prstGeom>
        </p:spPr>
      </p:pic>
    </p:spTree>
    <p:extLst>
      <p:ext uri="{BB962C8B-B14F-4D97-AF65-F5344CB8AC3E}">
        <p14:creationId xmlns:p14="http://schemas.microsoft.com/office/powerpoint/2010/main" val="73312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F9BC9263-E68B-BC8D-3C6F-5014284DED08}"/>
              </a:ext>
            </a:extLst>
          </p:cNvPr>
          <p:cNvSpPr>
            <a:spLocks noGrp="1"/>
          </p:cNvSpPr>
          <p:nvPr>
            <p:ph type="title" idx="4294967295"/>
          </p:nvPr>
        </p:nvSpPr>
        <p:spPr>
          <a:xfrm>
            <a:off x="838198" y="-1820542"/>
            <a:ext cx="10515600" cy="1325563"/>
          </a:xfrm>
        </p:spPr>
        <p:txBody>
          <a:bodyPr vert="horz" lIns="91440" tIns="45720" rIns="91440" bIns="45720" rtlCol="0" anchor="b">
            <a:normAutofit/>
          </a:bodyPr>
          <a:lstStyle/>
          <a:p>
            <a:r>
              <a:rPr lang="en-US"/>
              <a:t>New 2025 Estimates Show Texas Growth but at Slower Rate</a:t>
            </a:r>
          </a:p>
        </p:txBody>
      </p:sp>
      <p:pic>
        <p:nvPicPr>
          <p:cNvPr id="30" name="Picture 29" descr="Picture of woman holding hand of a child. ">
            <a:extLst>
              <a:ext uri="{FF2B5EF4-FFF2-40B4-BE49-F238E27FC236}">
                <a16:creationId xmlns:a16="http://schemas.microsoft.com/office/drawing/2014/main" id="{A29A9137-7EEB-88B2-8FC8-784C5A7D5C5D}"/>
              </a:ext>
            </a:extLst>
          </p:cNvPr>
          <p:cNvPicPr>
            <a:picLocks noChangeAspect="1"/>
          </p:cNvPicPr>
          <p:nvPr/>
        </p:nvPicPr>
        <p:blipFill>
          <a:blip r:embed="rId2">
            <a:extLst>
              <a:ext uri="{28A0092B-C50C-407E-A947-70E740481C1C}">
                <a14:useLocalDpi xmlns:a14="http://schemas.microsoft.com/office/drawing/2010/main" val="0"/>
              </a:ext>
            </a:extLst>
          </a:blip>
          <a:srcRect l="52816" r="6495"/>
          <a:stretch>
            <a:fillRect/>
          </a:stretch>
        </p:blipFill>
        <p:spPr>
          <a:xfrm>
            <a:off x="0" y="0"/>
            <a:ext cx="4187320" cy="6859697"/>
          </a:xfrm>
          <a:prstGeom prst="rect">
            <a:avLst/>
          </a:prstGeom>
        </p:spPr>
      </p:pic>
      <p:grpSp>
        <p:nvGrpSpPr>
          <p:cNvPr id="24" name="Group 23" descr="Infographic stating that Texas’s total population in 2025 is 31.7 million, reflecting growth from 2024 of a 391,000 person increase, equivalent to a 1.2 percent population increase, labeled as newly released data.">
            <a:extLst>
              <a:ext uri="{FF2B5EF4-FFF2-40B4-BE49-F238E27FC236}">
                <a16:creationId xmlns:a16="http://schemas.microsoft.com/office/drawing/2014/main" id="{2E9EA217-9AF2-003E-3A5A-B3D0F19CA6A3}"/>
              </a:ext>
            </a:extLst>
          </p:cNvPr>
          <p:cNvGrpSpPr/>
          <p:nvPr/>
        </p:nvGrpSpPr>
        <p:grpSpPr>
          <a:xfrm>
            <a:off x="5381417" y="821992"/>
            <a:ext cx="5972381" cy="3766067"/>
            <a:chOff x="3109809" y="761999"/>
            <a:chExt cx="5972381" cy="3766067"/>
          </a:xfrm>
        </p:grpSpPr>
        <p:sp>
          <p:nvSpPr>
            <p:cNvPr id="2" name="TextBox 1">
              <a:extLst>
                <a:ext uri="{FF2B5EF4-FFF2-40B4-BE49-F238E27FC236}">
                  <a16:creationId xmlns:a16="http://schemas.microsoft.com/office/drawing/2014/main" id="{D670B7C9-A630-F7CC-58F9-32D46EE26C6E}"/>
                </a:ext>
              </a:extLst>
            </p:cNvPr>
            <p:cNvSpPr txBox="1"/>
            <p:nvPr/>
          </p:nvSpPr>
          <p:spPr>
            <a:xfrm>
              <a:off x="5196953" y="974739"/>
              <a:ext cx="1832553" cy="307777"/>
            </a:xfrm>
            <a:prstGeom prst="rect">
              <a:avLst/>
            </a:prstGeom>
            <a:solidFill>
              <a:srgbClr val="011689"/>
            </a:solidFill>
          </p:spPr>
          <p:txBody>
            <a:bodyPr wrap="none" rtlCol="0" anchor="ctr">
              <a:spAutoFit/>
            </a:bodyPr>
            <a:lstStyle/>
            <a:p>
              <a:pPr algn="ctr"/>
              <a:r>
                <a:rPr lang="en-US" sz="1400">
                  <a:solidFill>
                    <a:schemeClr val="bg1"/>
                  </a:solidFill>
                </a:rPr>
                <a:t>Newly Released Data</a:t>
              </a:r>
            </a:p>
          </p:txBody>
        </p:sp>
        <p:sp>
          <p:nvSpPr>
            <p:cNvPr id="3" name="TextBox 2">
              <a:extLst>
                <a:ext uri="{FF2B5EF4-FFF2-40B4-BE49-F238E27FC236}">
                  <a16:creationId xmlns:a16="http://schemas.microsoft.com/office/drawing/2014/main" id="{61E951B3-096D-67D6-D2F3-82AF129AF0E3}"/>
                </a:ext>
              </a:extLst>
            </p:cNvPr>
            <p:cNvSpPr txBox="1"/>
            <p:nvPr/>
          </p:nvSpPr>
          <p:spPr>
            <a:xfrm>
              <a:off x="4084207" y="1441872"/>
              <a:ext cx="4073590" cy="512167"/>
            </a:xfrm>
            <a:prstGeom prst="rect">
              <a:avLst/>
            </a:prstGeom>
            <a:noFill/>
          </p:spPr>
          <p:txBody>
            <a:bodyPr wrap="square" rtlCol="0">
              <a:spAutoFit/>
            </a:bodyPr>
            <a:lstStyle/>
            <a:p>
              <a:pPr algn="ctr"/>
              <a:r>
                <a:rPr lang="en-US" sz="2000" b="1">
                  <a:latin typeface="+mj-lt"/>
                </a:rPr>
                <a:t>Texas Total Population 2025</a:t>
              </a:r>
            </a:p>
          </p:txBody>
        </p:sp>
        <p:sp>
          <p:nvSpPr>
            <p:cNvPr id="4" name="TextBox 3">
              <a:extLst>
                <a:ext uri="{FF2B5EF4-FFF2-40B4-BE49-F238E27FC236}">
                  <a16:creationId xmlns:a16="http://schemas.microsoft.com/office/drawing/2014/main" id="{50D3D9A9-4A6E-8E7B-CD76-300FE73429E0}"/>
                </a:ext>
              </a:extLst>
            </p:cNvPr>
            <p:cNvSpPr txBox="1"/>
            <p:nvPr/>
          </p:nvSpPr>
          <p:spPr>
            <a:xfrm>
              <a:off x="4099878" y="1760869"/>
              <a:ext cx="4073590" cy="1300116"/>
            </a:xfrm>
            <a:prstGeom prst="rect">
              <a:avLst/>
            </a:prstGeom>
            <a:noFill/>
          </p:spPr>
          <p:txBody>
            <a:bodyPr wrap="square" rtlCol="0">
              <a:spAutoFit/>
            </a:bodyPr>
            <a:lstStyle/>
            <a:p>
              <a:pPr algn="ctr"/>
              <a:r>
                <a:rPr lang="en-US" sz="6000" b="1" err="1">
                  <a:latin typeface="+mj-lt"/>
                </a:rPr>
                <a:t>31.7M</a:t>
              </a:r>
              <a:endParaRPr lang="en-US" sz="6000" b="1">
                <a:latin typeface="+mj-lt"/>
              </a:endParaRPr>
            </a:p>
          </p:txBody>
        </p:sp>
        <p:sp>
          <p:nvSpPr>
            <p:cNvPr id="5" name="TextBox 4">
              <a:extLst>
                <a:ext uri="{FF2B5EF4-FFF2-40B4-BE49-F238E27FC236}">
                  <a16:creationId xmlns:a16="http://schemas.microsoft.com/office/drawing/2014/main" id="{63669DD2-C305-2771-3143-9C63B25FF777}"/>
                </a:ext>
              </a:extLst>
            </p:cNvPr>
            <p:cNvSpPr txBox="1"/>
            <p:nvPr/>
          </p:nvSpPr>
          <p:spPr>
            <a:xfrm>
              <a:off x="3109809" y="3006498"/>
              <a:ext cx="2607683" cy="1063731"/>
            </a:xfrm>
            <a:prstGeom prst="rect">
              <a:avLst/>
            </a:prstGeom>
            <a:noFill/>
          </p:spPr>
          <p:txBody>
            <a:bodyPr wrap="square" rtlCol="0">
              <a:spAutoFit/>
            </a:bodyPr>
            <a:lstStyle/>
            <a:p>
              <a:pPr algn="ctr"/>
              <a:r>
                <a:rPr lang="en-US" sz="4800" b="1" err="1">
                  <a:latin typeface="+mj-lt"/>
                </a:rPr>
                <a:t>391K</a:t>
              </a:r>
              <a:endParaRPr lang="en-US" sz="4800" b="1">
                <a:latin typeface="+mj-lt"/>
              </a:endParaRPr>
            </a:p>
          </p:txBody>
        </p:sp>
        <p:sp>
          <p:nvSpPr>
            <p:cNvPr id="6" name="TextBox 5">
              <a:extLst>
                <a:ext uri="{FF2B5EF4-FFF2-40B4-BE49-F238E27FC236}">
                  <a16:creationId xmlns:a16="http://schemas.microsoft.com/office/drawing/2014/main" id="{4BF11005-1431-D042-2AFF-BEA5561BDFDE}"/>
                </a:ext>
              </a:extLst>
            </p:cNvPr>
            <p:cNvSpPr txBox="1"/>
            <p:nvPr/>
          </p:nvSpPr>
          <p:spPr>
            <a:xfrm>
              <a:off x="5896139" y="3000251"/>
              <a:ext cx="2607683" cy="1063731"/>
            </a:xfrm>
            <a:prstGeom prst="rect">
              <a:avLst/>
            </a:prstGeom>
            <a:noFill/>
          </p:spPr>
          <p:txBody>
            <a:bodyPr wrap="square" rtlCol="0">
              <a:spAutoFit/>
            </a:bodyPr>
            <a:lstStyle/>
            <a:p>
              <a:pPr algn="ctr"/>
              <a:r>
                <a:rPr lang="en-US" sz="4800" b="1">
                  <a:latin typeface="+mj-lt"/>
                </a:rPr>
                <a:t>1.2%</a:t>
              </a:r>
            </a:p>
          </p:txBody>
        </p:sp>
        <p:grpSp>
          <p:nvGrpSpPr>
            <p:cNvPr id="10" name="Group 9">
              <a:extLst>
                <a:ext uri="{FF2B5EF4-FFF2-40B4-BE49-F238E27FC236}">
                  <a16:creationId xmlns:a16="http://schemas.microsoft.com/office/drawing/2014/main" id="{0BE4ADD1-6A4E-997A-CF2C-F3165F6EC8AD}"/>
                </a:ext>
              </a:extLst>
            </p:cNvPr>
            <p:cNvGrpSpPr/>
            <p:nvPr/>
          </p:nvGrpSpPr>
          <p:grpSpPr>
            <a:xfrm>
              <a:off x="5243687" y="3184269"/>
              <a:ext cx="543110" cy="481018"/>
              <a:chOff x="5200708" y="3111500"/>
              <a:chExt cx="440238" cy="375776"/>
            </a:xfrm>
          </p:grpSpPr>
          <p:sp>
            <p:nvSpPr>
              <p:cNvPr id="7" name="Rectangle 6">
                <a:extLst>
                  <a:ext uri="{FF2B5EF4-FFF2-40B4-BE49-F238E27FC236}">
                    <a16:creationId xmlns:a16="http://schemas.microsoft.com/office/drawing/2014/main" id="{C12325EC-10D7-1CCE-BC54-7C6FFCE372DC}"/>
                  </a:ext>
                </a:extLst>
              </p:cNvPr>
              <p:cNvSpPr/>
              <p:nvPr/>
            </p:nvSpPr>
            <p:spPr>
              <a:xfrm>
                <a:off x="5265170" y="3111500"/>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147E33E-DFE2-A886-9DDA-43D57E146509}"/>
                  </a:ext>
                </a:extLst>
              </p:cNvPr>
              <p:cNvSpPr/>
              <p:nvPr/>
            </p:nvSpPr>
            <p:spPr>
              <a:xfrm rot="5400000">
                <a:off x="5408608" y="3254938"/>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37D9BA0-C987-C06A-662E-01ADBB5F4405}"/>
                  </a:ext>
                </a:extLst>
              </p:cNvPr>
              <p:cNvSpPr/>
              <p:nvPr/>
            </p:nvSpPr>
            <p:spPr>
              <a:xfrm rot="8130178">
                <a:off x="5200708" y="3290974"/>
                <a:ext cx="421668"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AFA64901-C367-70E2-4DC4-74E674286956}"/>
                </a:ext>
              </a:extLst>
            </p:cNvPr>
            <p:cNvGrpSpPr/>
            <p:nvPr/>
          </p:nvGrpSpPr>
          <p:grpSpPr>
            <a:xfrm>
              <a:off x="8018317" y="3184269"/>
              <a:ext cx="543110" cy="481018"/>
              <a:chOff x="5200708" y="3111500"/>
              <a:chExt cx="440238" cy="375776"/>
            </a:xfrm>
          </p:grpSpPr>
          <p:sp>
            <p:nvSpPr>
              <p:cNvPr id="12" name="Rectangle 11">
                <a:extLst>
                  <a:ext uri="{FF2B5EF4-FFF2-40B4-BE49-F238E27FC236}">
                    <a16:creationId xmlns:a16="http://schemas.microsoft.com/office/drawing/2014/main" id="{7C343B20-F958-A9F9-5EC6-2A63AAA8D82A}"/>
                  </a:ext>
                </a:extLst>
              </p:cNvPr>
              <p:cNvSpPr/>
              <p:nvPr/>
            </p:nvSpPr>
            <p:spPr>
              <a:xfrm>
                <a:off x="5265170" y="3111500"/>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9BD59F0-63B5-C0FA-789E-E35EADCF5CB2}"/>
                  </a:ext>
                </a:extLst>
              </p:cNvPr>
              <p:cNvSpPr/>
              <p:nvPr/>
            </p:nvSpPr>
            <p:spPr>
              <a:xfrm rot="5400000">
                <a:off x="5408608" y="3254938"/>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25D461-9E93-3A58-BBFA-9E158C5A317B}"/>
                  </a:ext>
                </a:extLst>
              </p:cNvPr>
              <p:cNvSpPr/>
              <p:nvPr/>
            </p:nvSpPr>
            <p:spPr>
              <a:xfrm rot="8130178">
                <a:off x="5200708" y="3290974"/>
                <a:ext cx="421668"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8DE82E8E-6388-8436-DD3C-ACAC9D57E231}"/>
                </a:ext>
              </a:extLst>
            </p:cNvPr>
            <p:cNvSpPr txBox="1"/>
            <p:nvPr/>
          </p:nvSpPr>
          <p:spPr>
            <a:xfrm>
              <a:off x="3857427" y="3678820"/>
              <a:ext cx="1465784" cy="334878"/>
            </a:xfrm>
            <a:prstGeom prst="rect">
              <a:avLst/>
            </a:prstGeom>
            <a:noFill/>
          </p:spPr>
          <p:txBody>
            <a:bodyPr wrap="none" rtlCol="0">
              <a:spAutoFit/>
            </a:bodyPr>
            <a:lstStyle/>
            <a:p>
              <a:r>
                <a:rPr lang="en-US" sz="1100">
                  <a:latin typeface="+mj-lt"/>
                </a:rPr>
                <a:t>Numeric increase</a:t>
              </a:r>
            </a:p>
          </p:txBody>
        </p:sp>
        <p:sp>
          <p:nvSpPr>
            <p:cNvPr id="16" name="TextBox 15">
              <a:extLst>
                <a:ext uri="{FF2B5EF4-FFF2-40B4-BE49-F238E27FC236}">
                  <a16:creationId xmlns:a16="http://schemas.microsoft.com/office/drawing/2014/main" id="{842CFF86-0826-B196-C93B-66D7E637DC77}"/>
                </a:ext>
              </a:extLst>
            </p:cNvPr>
            <p:cNvSpPr txBox="1"/>
            <p:nvPr/>
          </p:nvSpPr>
          <p:spPr>
            <a:xfrm>
              <a:off x="6743281" y="3678820"/>
              <a:ext cx="1410412" cy="334878"/>
            </a:xfrm>
            <a:prstGeom prst="rect">
              <a:avLst/>
            </a:prstGeom>
            <a:noFill/>
          </p:spPr>
          <p:txBody>
            <a:bodyPr wrap="none" rtlCol="0">
              <a:spAutoFit/>
            </a:bodyPr>
            <a:lstStyle/>
            <a:p>
              <a:r>
                <a:rPr lang="en-US" sz="1100">
                  <a:latin typeface="+mj-lt"/>
                </a:rPr>
                <a:t>Percent increase</a:t>
              </a:r>
            </a:p>
          </p:txBody>
        </p:sp>
        <p:sp>
          <p:nvSpPr>
            <p:cNvPr id="17" name="TextBox 16">
              <a:extLst>
                <a:ext uri="{FF2B5EF4-FFF2-40B4-BE49-F238E27FC236}">
                  <a16:creationId xmlns:a16="http://schemas.microsoft.com/office/drawing/2014/main" id="{42A5E5E2-8156-29E5-0739-7B1307F0A270}"/>
                </a:ext>
              </a:extLst>
            </p:cNvPr>
            <p:cNvSpPr txBox="1"/>
            <p:nvPr/>
          </p:nvSpPr>
          <p:spPr>
            <a:xfrm>
              <a:off x="4727923" y="4015899"/>
              <a:ext cx="2674087" cy="512167"/>
            </a:xfrm>
            <a:prstGeom prst="rect">
              <a:avLst/>
            </a:prstGeom>
            <a:noFill/>
          </p:spPr>
          <p:txBody>
            <a:bodyPr wrap="none" rtlCol="0">
              <a:spAutoFit/>
            </a:bodyPr>
            <a:lstStyle/>
            <a:p>
              <a:pPr algn="ctr"/>
              <a:r>
                <a:rPr lang="en-US" sz="2000" b="1">
                  <a:latin typeface="+mj-lt"/>
                </a:rPr>
                <a:t>Growth from 2024</a:t>
              </a:r>
            </a:p>
          </p:txBody>
        </p:sp>
        <p:sp>
          <p:nvSpPr>
            <p:cNvPr id="18" name="Rectangle: Rounded Corners 17">
              <a:extLst>
                <a:ext uri="{FF2B5EF4-FFF2-40B4-BE49-F238E27FC236}">
                  <a16:creationId xmlns:a16="http://schemas.microsoft.com/office/drawing/2014/main" id="{3ADD914E-06FD-9C14-2E00-A2C866E1A2A1}"/>
                </a:ext>
              </a:extLst>
            </p:cNvPr>
            <p:cNvSpPr/>
            <p:nvPr/>
          </p:nvSpPr>
          <p:spPr>
            <a:xfrm>
              <a:off x="3191152" y="761999"/>
              <a:ext cx="5891038" cy="21113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698F311-7E58-1538-1DD8-0B73A157A857}"/>
                </a:ext>
              </a:extLst>
            </p:cNvPr>
            <p:cNvSpPr/>
            <p:nvPr/>
          </p:nvSpPr>
          <p:spPr>
            <a:xfrm>
              <a:off x="3191152" y="3005445"/>
              <a:ext cx="2929851" cy="9327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244D8AA-7916-778B-4D0A-AB56EE3F9320}"/>
                </a:ext>
              </a:extLst>
            </p:cNvPr>
            <p:cNvSpPr/>
            <p:nvPr/>
          </p:nvSpPr>
          <p:spPr>
            <a:xfrm>
              <a:off x="6113230" y="3005445"/>
              <a:ext cx="2929851" cy="9327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902A151-6C55-ACF6-C9ED-B7476EC3BBA6}"/>
                </a:ext>
              </a:extLst>
            </p:cNvPr>
            <p:cNvSpPr/>
            <p:nvPr/>
          </p:nvSpPr>
          <p:spPr>
            <a:xfrm>
              <a:off x="3191152" y="3937104"/>
              <a:ext cx="5851929" cy="512167"/>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9A24C4E0-7B0A-E6E1-94F9-26F5B0CA0AEC}"/>
              </a:ext>
            </a:extLst>
          </p:cNvPr>
          <p:cNvSpPr txBox="1"/>
          <p:nvPr/>
        </p:nvSpPr>
        <p:spPr>
          <a:xfrm>
            <a:off x="5193973" y="4872174"/>
            <a:ext cx="6347266" cy="1077218"/>
          </a:xfrm>
          <a:prstGeom prst="rect">
            <a:avLst/>
          </a:prstGeom>
          <a:noFill/>
        </p:spPr>
        <p:txBody>
          <a:bodyPr wrap="square" rtlCol="0">
            <a:spAutoFit/>
          </a:bodyPr>
          <a:lstStyle/>
          <a:p>
            <a:pPr algn="ctr"/>
            <a:r>
              <a:rPr lang="en-US" sz="1600">
                <a:latin typeface="+mj-lt"/>
              </a:rPr>
              <a:t>New Census Bureau data shows Texas’ population reached 31.7 million in July 2025 — a 1.2% increase from 2024 to 2025, more than </a:t>
            </a:r>
            <a:r>
              <a:rPr lang="en-US" sz="1600" err="1">
                <a:latin typeface="+mj-lt"/>
              </a:rPr>
              <a:t>2X</a:t>
            </a:r>
            <a:r>
              <a:rPr lang="en-US" sz="1600">
                <a:latin typeface="+mj-lt"/>
              </a:rPr>
              <a:t> the 0.5% national growth rate. Though growth slowed compared to recent years, TX still led the nation in numeric gains, adding over </a:t>
            </a:r>
            <a:r>
              <a:rPr lang="en-US" sz="1600" err="1">
                <a:latin typeface="+mj-lt"/>
              </a:rPr>
              <a:t>391K</a:t>
            </a:r>
            <a:r>
              <a:rPr lang="en-US" sz="1600">
                <a:latin typeface="+mj-lt"/>
              </a:rPr>
              <a:t> residents.</a:t>
            </a:r>
          </a:p>
        </p:txBody>
      </p:sp>
    </p:spTree>
    <p:extLst>
      <p:ext uri="{BB962C8B-B14F-4D97-AF65-F5344CB8AC3E}">
        <p14:creationId xmlns:p14="http://schemas.microsoft.com/office/powerpoint/2010/main" val="2081511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C78998-2C12-49DA-90C2-9900E2D2C959}"/>
              </a:ext>
            </a:extLst>
          </p:cNvPr>
          <p:cNvSpPr>
            <a:spLocks noGrp="1"/>
          </p:cNvSpPr>
          <p:nvPr>
            <p:ph type="title"/>
          </p:nvPr>
        </p:nvSpPr>
        <p:spPr>
          <a:xfrm>
            <a:off x="80718" y="843995"/>
            <a:ext cx="3576882" cy="1262310"/>
          </a:xfrm>
        </p:spPr>
        <p:txBody>
          <a:bodyPr>
            <a:normAutofit/>
          </a:bodyPr>
          <a:lstStyle/>
          <a:p>
            <a:r>
              <a:rPr lang="en-US" sz="2400" dirty="0">
                <a:latin typeface="Arial"/>
                <a:cs typeface="Arial"/>
              </a:rPr>
              <a:t>Mean Travel Time to Work(minutes),</a:t>
            </a:r>
            <a:br>
              <a:rPr lang="en-US" sz="2400" dirty="0">
                <a:latin typeface="Arial"/>
                <a:cs typeface="Arial"/>
              </a:rPr>
            </a:br>
            <a:r>
              <a:rPr lang="en-US" sz="2400" dirty="0">
                <a:latin typeface="Arial"/>
                <a:cs typeface="Arial"/>
              </a:rPr>
              <a:t>Texas Counties, 2024</a:t>
            </a:r>
            <a:endParaRPr lang="en-US" sz="2400" dirty="0"/>
          </a:p>
        </p:txBody>
      </p:sp>
      <p:sp>
        <p:nvSpPr>
          <p:cNvPr id="15" name="TextBox 14">
            <a:extLst>
              <a:ext uri="{FF2B5EF4-FFF2-40B4-BE49-F238E27FC236}">
                <a16:creationId xmlns:a16="http://schemas.microsoft.com/office/drawing/2014/main" id="{688DBF56-FBA9-859D-AC0D-204DE709A30E}"/>
              </a:ext>
            </a:extLst>
          </p:cNvPr>
          <p:cNvSpPr txBox="1"/>
          <p:nvPr/>
        </p:nvSpPr>
        <p:spPr>
          <a:xfrm>
            <a:off x="283139" y="2344020"/>
            <a:ext cx="3054189" cy="2862322"/>
          </a:xfrm>
          <a:prstGeom prst="rect">
            <a:avLst/>
          </a:prstGeom>
          <a:noFill/>
        </p:spPr>
        <p:txBody>
          <a:bodyPr wrap="square" rtlCol="0">
            <a:spAutoFit/>
          </a:bodyPr>
          <a:lstStyle/>
          <a:p>
            <a:endParaRPr lang="en-US"/>
          </a:p>
          <a:p>
            <a:pPr marL="285750" indent="-285750">
              <a:buFont typeface="Arial" panose="020B0604020202020204" pitchFamily="34" charset="0"/>
              <a:buChar char="•"/>
            </a:pPr>
            <a:r>
              <a:rPr lang="en-US"/>
              <a:t>Mean Travel time for Texas:</a:t>
            </a:r>
          </a:p>
          <a:p>
            <a:pPr lvl="1"/>
            <a:r>
              <a:rPr lang="en-US" sz="1600" i="1"/>
              <a:t>     26.7 (2024 5-year)</a:t>
            </a:r>
          </a:p>
          <a:p>
            <a:pPr lvl="1"/>
            <a:r>
              <a:rPr lang="en-US" sz="1600" i="1"/>
              <a:t>     25.2 (2014 5-year)</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Geographic variation across Texas counties reflects higher travel times in </a:t>
            </a:r>
            <a:r>
              <a:rPr lang="en-US" b="1"/>
              <a:t>large metropolitan and suburban areas.</a:t>
            </a:r>
          </a:p>
        </p:txBody>
      </p:sp>
      <p:pic>
        <p:nvPicPr>
          <p:cNvPr id="3" name="Picture 2" descr="Choropleth map of Texas counties showing mean travel time to work in minutes, with color gradients from light beige (9.1-20.0 minutes) to dark brown (31.2-41.0 minutes). Eastern Texas counties, and the triangle, where areas have seen population growth have longer commuting times on average while western counties have shorter travel durations.">
            <a:extLst>
              <a:ext uri="{FF2B5EF4-FFF2-40B4-BE49-F238E27FC236}">
                <a16:creationId xmlns:a16="http://schemas.microsoft.com/office/drawing/2014/main" id="{70282984-7F1D-2F59-6B34-2308C0386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0734" y="43773"/>
            <a:ext cx="7880548" cy="6089515"/>
          </a:xfrm>
          <a:prstGeom prst="rect">
            <a:avLst/>
          </a:prstGeom>
        </p:spPr>
      </p:pic>
      <p:sp>
        <p:nvSpPr>
          <p:cNvPr id="7" name="Content Placeholder 6">
            <a:extLst>
              <a:ext uri="{FF2B5EF4-FFF2-40B4-BE49-F238E27FC236}">
                <a16:creationId xmlns:a16="http://schemas.microsoft.com/office/drawing/2014/main" id="{DAAB5AA3-BBB4-4C31-A750-145EBAF9D631}"/>
              </a:ext>
            </a:extLst>
          </p:cNvPr>
          <p:cNvSpPr>
            <a:spLocks noGrp="1"/>
          </p:cNvSpPr>
          <p:nvPr>
            <p:ph sz="quarter" idx="13"/>
          </p:nvPr>
        </p:nvSpPr>
        <p:spPr/>
        <p:txBody>
          <a:bodyPr/>
          <a:lstStyle/>
          <a:p>
            <a:r>
              <a:rPr lang="en-US">
                <a:latin typeface="Arial"/>
                <a:cs typeface="Arial"/>
              </a:rPr>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890A9821-6BB6-4569-9064-F80D3199701B}"/>
              </a:ext>
            </a:extLst>
          </p:cNvPr>
          <p:cNvSpPr>
            <a:spLocks noGrp="1"/>
          </p:cNvSpPr>
          <p:nvPr>
            <p:ph type="sldNum" sz="quarter" idx="12"/>
          </p:nvPr>
        </p:nvSpPr>
        <p:spPr/>
        <p:txBody>
          <a:bodyPr/>
          <a:lstStyle/>
          <a:p>
            <a:fld id="{AB041240-ECAE-4494-9DAC-38E9F7D3A8CC}" type="slidenum">
              <a:rPr lang="en-US" smtClean="0"/>
              <a:t>20</a:t>
            </a:fld>
            <a:endParaRPr lang="en-US"/>
          </a:p>
        </p:txBody>
      </p:sp>
    </p:spTree>
    <p:extLst>
      <p:ext uri="{BB962C8B-B14F-4D97-AF65-F5344CB8AC3E}">
        <p14:creationId xmlns:p14="http://schemas.microsoft.com/office/powerpoint/2010/main" val="2541905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C78998-2C12-49DA-90C2-9900E2D2C959}"/>
              </a:ext>
            </a:extLst>
          </p:cNvPr>
          <p:cNvSpPr>
            <a:spLocks noGrp="1"/>
          </p:cNvSpPr>
          <p:nvPr>
            <p:ph type="title"/>
          </p:nvPr>
        </p:nvSpPr>
        <p:spPr>
          <a:xfrm>
            <a:off x="232018" y="1063256"/>
            <a:ext cx="3880884" cy="2615609"/>
          </a:xfrm>
        </p:spPr>
        <p:txBody>
          <a:bodyPr>
            <a:normAutofit/>
          </a:bodyPr>
          <a:lstStyle/>
          <a:p>
            <a:r>
              <a:rPr lang="en-US" dirty="0">
                <a:latin typeface="Arial"/>
                <a:cs typeface="Arial"/>
              </a:rPr>
              <a:t>Mean Travel Time to Work(minutes),</a:t>
            </a:r>
            <a:r>
              <a:rPr lang="en-US" dirty="0"/>
              <a:t> Texas Census Tracts</a:t>
            </a:r>
            <a:br>
              <a:rPr lang="en-US" dirty="0"/>
            </a:br>
            <a:br>
              <a:rPr lang="en-US" dirty="0"/>
            </a:br>
            <a:r>
              <a:rPr lang="en-US" dirty="0"/>
              <a:t> Austin and San Antonio Area, 2024</a:t>
            </a:r>
          </a:p>
        </p:txBody>
      </p:sp>
      <p:sp>
        <p:nvSpPr>
          <p:cNvPr id="7" name="Content Placeholder 6">
            <a:extLst>
              <a:ext uri="{FF2B5EF4-FFF2-40B4-BE49-F238E27FC236}">
                <a16:creationId xmlns:a16="http://schemas.microsoft.com/office/drawing/2014/main" id="{DAAB5AA3-BBB4-4C31-A750-145EBAF9D631}"/>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890A9821-6BB6-4569-9064-F80D3199701B}"/>
              </a:ext>
            </a:extLst>
          </p:cNvPr>
          <p:cNvSpPr>
            <a:spLocks noGrp="1"/>
          </p:cNvSpPr>
          <p:nvPr>
            <p:ph type="sldNum" sz="quarter" idx="12"/>
          </p:nvPr>
        </p:nvSpPr>
        <p:spPr/>
        <p:txBody>
          <a:bodyPr/>
          <a:lstStyle/>
          <a:p>
            <a:fld id="{AB041240-ECAE-4494-9DAC-38E9F7D3A8CC}" type="slidenum">
              <a:rPr lang="en-US" smtClean="0"/>
              <a:t>21</a:t>
            </a:fld>
            <a:endParaRPr lang="en-US"/>
          </a:p>
        </p:txBody>
      </p:sp>
      <p:pic>
        <p:nvPicPr>
          <p:cNvPr id="4" name="Picture 3" descr="Choropleth map showing mean travel time to work in minutes across counties and metropolitan areas in the Austin and San Antonio area, with color shades ranging from light beige (6.2-20.0 minutes) to dark brown (40.1-63.6 minutes). Notable areas include Bexar, Travis, and Williamson counties with varied travel times, highlighting longer commutes in darker shaded regions in the suburban areas and shorter commutes in lighter shaded areas in the central cities">
            <a:extLst>
              <a:ext uri="{FF2B5EF4-FFF2-40B4-BE49-F238E27FC236}">
                <a16:creationId xmlns:a16="http://schemas.microsoft.com/office/drawing/2014/main" id="{394D5810-2A26-B6FB-E98F-B1590A9AE9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011" y="116113"/>
            <a:ext cx="7568971" cy="5848751"/>
          </a:xfrm>
          <a:prstGeom prst="rect">
            <a:avLst/>
          </a:prstGeom>
        </p:spPr>
      </p:pic>
    </p:spTree>
    <p:extLst>
      <p:ext uri="{BB962C8B-B14F-4D97-AF65-F5344CB8AC3E}">
        <p14:creationId xmlns:p14="http://schemas.microsoft.com/office/powerpoint/2010/main" val="1480438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35283-6954-48D8-A5E7-CC828C66E31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61B6A7D-2D91-D88D-B2EE-AE9B6C03DE71}"/>
              </a:ext>
            </a:extLst>
          </p:cNvPr>
          <p:cNvSpPr>
            <a:spLocks noGrp="1"/>
          </p:cNvSpPr>
          <p:nvPr>
            <p:ph type="title"/>
          </p:nvPr>
        </p:nvSpPr>
        <p:spPr>
          <a:xfrm>
            <a:off x="232018" y="1063256"/>
            <a:ext cx="3880884" cy="2615609"/>
          </a:xfrm>
        </p:spPr>
        <p:txBody>
          <a:bodyPr>
            <a:normAutofit/>
          </a:bodyPr>
          <a:lstStyle/>
          <a:p>
            <a:r>
              <a:rPr lang="en-US" dirty="0">
                <a:latin typeface="Arial"/>
                <a:cs typeface="Arial"/>
              </a:rPr>
              <a:t>Mean Travel Time to Work(minutes),</a:t>
            </a:r>
            <a:r>
              <a:rPr lang="en-US" dirty="0"/>
              <a:t> Texas Census Tracts</a:t>
            </a:r>
            <a:br>
              <a:rPr lang="en-US" dirty="0"/>
            </a:br>
            <a:br>
              <a:rPr lang="en-US" dirty="0"/>
            </a:br>
            <a:r>
              <a:rPr lang="en-US" dirty="0"/>
              <a:t> Houston Area, 2024</a:t>
            </a:r>
          </a:p>
        </p:txBody>
      </p:sp>
      <p:sp>
        <p:nvSpPr>
          <p:cNvPr id="7" name="Content Placeholder 6">
            <a:extLst>
              <a:ext uri="{FF2B5EF4-FFF2-40B4-BE49-F238E27FC236}">
                <a16:creationId xmlns:a16="http://schemas.microsoft.com/office/drawing/2014/main" id="{8E743910-2FF8-E302-FAC1-103982D7ACB5}"/>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391EE025-BD7C-1D46-20E2-FA009334E2CF}"/>
              </a:ext>
            </a:extLst>
          </p:cNvPr>
          <p:cNvSpPr>
            <a:spLocks noGrp="1"/>
          </p:cNvSpPr>
          <p:nvPr>
            <p:ph type="sldNum" sz="quarter" idx="12"/>
          </p:nvPr>
        </p:nvSpPr>
        <p:spPr/>
        <p:txBody>
          <a:bodyPr/>
          <a:lstStyle/>
          <a:p>
            <a:fld id="{AB041240-ECAE-4494-9DAC-38E9F7D3A8CC}" type="slidenum">
              <a:rPr lang="en-US" smtClean="0"/>
              <a:t>22</a:t>
            </a:fld>
            <a:endParaRPr lang="en-US"/>
          </a:p>
        </p:txBody>
      </p:sp>
      <p:pic>
        <p:nvPicPr>
          <p:cNvPr id="4" name="Picture 3" descr="Choropleth map showing mean travel time to work in minutes across counties and regions around Houston, Texas, with darker shades of brown indicating longer commute times. Map includes labeled counties, a legend with travel time ranges from 6.2 to 63.6 minutes.&#10;&#10;">
            <a:extLst>
              <a:ext uri="{FF2B5EF4-FFF2-40B4-BE49-F238E27FC236}">
                <a16:creationId xmlns:a16="http://schemas.microsoft.com/office/drawing/2014/main" id="{7BAA1BEF-6DDB-0BF6-E0DA-C276C75F2A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3265" y="329608"/>
            <a:ext cx="7461878" cy="5765997"/>
          </a:xfrm>
          <a:prstGeom prst="rect">
            <a:avLst/>
          </a:prstGeom>
        </p:spPr>
      </p:pic>
    </p:spTree>
    <p:extLst>
      <p:ext uri="{BB962C8B-B14F-4D97-AF65-F5344CB8AC3E}">
        <p14:creationId xmlns:p14="http://schemas.microsoft.com/office/powerpoint/2010/main" val="2267812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2513B-458D-BE09-AB42-C345B83B96B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C34691F-2A15-2A95-9C95-143FB1BF164D}"/>
              </a:ext>
            </a:extLst>
          </p:cNvPr>
          <p:cNvSpPr>
            <a:spLocks noGrp="1"/>
          </p:cNvSpPr>
          <p:nvPr>
            <p:ph type="title"/>
          </p:nvPr>
        </p:nvSpPr>
        <p:spPr>
          <a:xfrm>
            <a:off x="232018" y="1063256"/>
            <a:ext cx="3880884" cy="2615609"/>
          </a:xfrm>
        </p:spPr>
        <p:txBody>
          <a:bodyPr>
            <a:normAutofit/>
          </a:bodyPr>
          <a:lstStyle/>
          <a:p>
            <a:r>
              <a:rPr lang="en-US" dirty="0">
                <a:latin typeface="Arial"/>
                <a:cs typeface="Arial"/>
              </a:rPr>
              <a:t>Mean Travel Time to Work(minutes),</a:t>
            </a:r>
            <a:r>
              <a:rPr lang="en-US" dirty="0"/>
              <a:t> Texas Census Tracts</a:t>
            </a:r>
            <a:br>
              <a:rPr lang="en-US" dirty="0"/>
            </a:br>
            <a:br>
              <a:rPr lang="en-US" dirty="0"/>
            </a:br>
            <a:r>
              <a:rPr lang="en-US" dirty="0"/>
              <a:t> Dallas-Fort Worth Area, 2024</a:t>
            </a:r>
          </a:p>
        </p:txBody>
      </p:sp>
      <p:sp>
        <p:nvSpPr>
          <p:cNvPr id="7" name="Content Placeholder 6">
            <a:extLst>
              <a:ext uri="{FF2B5EF4-FFF2-40B4-BE49-F238E27FC236}">
                <a16:creationId xmlns:a16="http://schemas.microsoft.com/office/drawing/2014/main" id="{10E70B2E-51A3-53FF-A484-9A073E7BE8DF}"/>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5F0DA3E4-3E4C-CB33-99CD-4D3DBEE06FDA}"/>
              </a:ext>
            </a:extLst>
          </p:cNvPr>
          <p:cNvSpPr>
            <a:spLocks noGrp="1"/>
          </p:cNvSpPr>
          <p:nvPr>
            <p:ph type="sldNum" sz="quarter" idx="12"/>
          </p:nvPr>
        </p:nvSpPr>
        <p:spPr/>
        <p:txBody>
          <a:bodyPr/>
          <a:lstStyle/>
          <a:p>
            <a:fld id="{AB041240-ECAE-4494-9DAC-38E9F7D3A8CC}" type="slidenum">
              <a:rPr lang="en-US" smtClean="0"/>
              <a:t>23</a:t>
            </a:fld>
            <a:endParaRPr lang="en-US"/>
          </a:p>
        </p:txBody>
      </p:sp>
      <p:pic>
        <p:nvPicPr>
          <p:cNvPr id="3" name="Picture 2" descr="Choropleth map showing mean travel time to work in minutes across counties and cities in North Texas, with color gradients from light beige (6.2-20 minutes) to dark brown (40.1-63.6 minutes). Key areas like Dallas and surrounding counties display varied commute times, with urban centers generally lighter and suburban areas darker, indicating longer travel times.">
            <a:extLst>
              <a:ext uri="{FF2B5EF4-FFF2-40B4-BE49-F238E27FC236}">
                <a16:creationId xmlns:a16="http://schemas.microsoft.com/office/drawing/2014/main" id="{1EE47EC8-8305-1E5C-5ED6-D1998DBE2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829" y="136525"/>
            <a:ext cx="7680155" cy="5934666"/>
          </a:xfrm>
          <a:prstGeom prst="rect">
            <a:avLst/>
          </a:prstGeom>
        </p:spPr>
      </p:pic>
    </p:spTree>
    <p:extLst>
      <p:ext uri="{BB962C8B-B14F-4D97-AF65-F5344CB8AC3E}">
        <p14:creationId xmlns:p14="http://schemas.microsoft.com/office/powerpoint/2010/main" val="1831560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9A2D5-457A-3C6A-34FE-163D13CD373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A68C090-6731-34CB-35F7-1D48917930C8}"/>
              </a:ext>
            </a:extLst>
          </p:cNvPr>
          <p:cNvSpPr>
            <a:spLocks noGrp="1"/>
          </p:cNvSpPr>
          <p:nvPr>
            <p:ph type="title"/>
          </p:nvPr>
        </p:nvSpPr>
        <p:spPr>
          <a:xfrm>
            <a:off x="86441" y="925032"/>
            <a:ext cx="4180495" cy="2615609"/>
          </a:xfrm>
        </p:spPr>
        <p:txBody>
          <a:bodyPr>
            <a:normAutofit fontScale="90000"/>
          </a:bodyPr>
          <a:lstStyle/>
          <a:p>
            <a:r>
              <a:rPr lang="en-US" dirty="0">
                <a:latin typeface="Arial"/>
                <a:cs typeface="Arial"/>
              </a:rPr>
              <a:t>Mean Travel Time to Work(minutes),</a:t>
            </a:r>
            <a:r>
              <a:rPr lang="en-US" dirty="0"/>
              <a:t> Texas Census Tracts</a:t>
            </a:r>
            <a:br>
              <a:rPr lang="en-US" dirty="0"/>
            </a:br>
            <a:br>
              <a:rPr lang="en-US" dirty="0"/>
            </a:br>
            <a:r>
              <a:rPr lang="en-US" dirty="0"/>
              <a:t>Lubbock, El Paso, and Permian Basin Area, 2024</a:t>
            </a:r>
          </a:p>
        </p:txBody>
      </p:sp>
      <p:sp>
        <p:nvSpPr>
          <p:cNvPr id="7" name="Content Placeholder 6">
            <a:extLst>
              <a:ext uri="{FF2B5EF4-FFF2-40B4-BE49-F238E27FC236}">
                <a16:creationId xmlns:a16="http://schemas.microsoft.com/office/drawing/2014/main" id="{8E833AAF-B34E-C519-074B-990ED53A8ED5}"/>
              </a:ext>
            </a:extLst>
          </p:cNvPr>
          <p:cNvSpPr>
            <a:spLocks noGrp="1"/>
          </p:cNvSpPr>
          <p:nvPr>
            <p:ph sz="quarter" idx="13"/>
          </p:nvPr>
        </p:nvSpPr>
        <p:spPr/>
        <p:txBody>
          <a:bodyPr/>
          <a:lstStyle/>
          <a:p>
            <a:r>
              <a:rPr lang="en-US"/>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C4A82FE7-C269-6A10-BBF3-6BAB290562A8}"/>
              </a:ext>
            </a:extLst>
          </p:cNvPr>
          <p:cNvSpPr>
            <a:spLocks noGrp="1"/>
          </p:cNvSpPr>
          <p:nvPr>
            <p:ph type="sldNum" sz="quarter" idx="12"/>
          </p:nvPr>
        </p:nvSpPr>
        <p:spPr/>
        <p:txBody>
          <a:bodyPr/>
          <a:lstStyle/>
          <a:p>
            <a:fld id="{AB041240-ECAE-4494-9DAC-38E9F7D3A8CC}" type="slidenum">
              <a:rPr lang="en-US" smtClean="0"/>
              <a:t>24</a:t>
            </a:fld>
            <a:endParaRPr lang="en-US"/>
          </a:p>
        </p:txBody>
      </p:sp>
      <p:pic>
        <p:nvPicPr>
          <p:cNvPr id="4" name="Picture 3" descr="Choropleth map showing mean travel time to work in minutes across counties in western Texas, with color-coded ranges from 6.2 to 63.6 minutes. Key cities like El Paso, Lubbock, Midland, and others are labeled, with darker shades indicating longer commute times, highlighting regional variations in travel duration.">
            <a:extLst>
              <a:ext uri="{FF2B5EF4-FFF2-40B4-BE49-F238E27FC236}">
                <a16:creationId xmlns:a16="http://schemas.microsoft.com/office/drawing/2014/main" id="{9480AFB9-A911-5586-1D9E-0600098B32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9632" y="136525"/>
            <a:ext cx="7585927" cy="5861853"/>
          </a:xfrm>
          <a:prstGeom prst="rect">
            <a:avLst/>
          </a:prstGeom>
        </p:spPr>
      </p:pic>
    </p:spTree>
    <p:extLst>
      <p:ext uri="{BB962C8B-B14F-4D97-AF65-F5344CB8AC3E}">
        <p14:creationId xmlns:p14="http://schemas.microsoft.com/office/powerpoint/2010/main" val="2764969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ine chart showing Texas population projections from 2020 to 2060 under different migration scenarios, with higher migration leading to much larger population growth by 2060. Texas population will reach 42.6 million under the latest V2024 Mid-migration scenario ">
            <a:extLst>
              <a:ext uri="{FF2B5EF4-FFF2-40B4-BE49-F238E27FC236}">
                <a16:creationId xmlns:a16="http://schemas.microsoft.com/office/drawing/2014/main" id="{893096BE-CC71-43F2-995A-694F84AF6A83}"/>
              </a:ext>
            </a:extLst>
          </p:cNvPr>
          <p:cNvPicPr>
            <a:picLocks noGrp="1" noChangeAspect="1"/>
          </p:cNvPicPr>
          <p:nvPr>
            <p:ph idx="1"/>
          </p:nvPr>
        </p:nvPicPr>
        <p:blipFill rotWithShape="1">
          <a:blip r:embed="rId2"/>
          <a:srcRect t="13042"/>
          <a:stretch/>
        </p:blipFill>
        <p:spPr>
          <a:xfrm>
            <a:off x="2523519" y="881113"/>
            <a:ext cx="7144962" cy="5194616"/>
          </a:xfrm>
        </p:spPr>
      </p:pic>
      <p:sp>
        <p:nvSpPr>
          <p:cNvPr id="4" name="Title 3">
            <a:extLst>
              <a:ext uri="{FF2B5EF4-FFF2-40B4-BE49-F238E27FC236}">
                <a16:creationId xmlns:a16="http://schemas.microsoft.com/office/drawing/2014/main" id="{7FD69755-F7CD-4DCE-BB37-C74BDD71DB10}"/>
              </a:ext>
            </a:extLst>
          </p:cNvPr>
          <p:cNvSpPr>
            <a:spLocks noGrp="1"/>
          </p:cNvSpPr>
          <p:nvPr>
            <p:ph type="title"/>
          </p:nvPr>
        </p:nvSpPr>
        <p:spPr/>
        <p:txBody>
          <a:bodyPr>
            <a:normAutofit fontScale="90000"/>
          </a:bodyPr>
          <a:lstStyle/>
          <a:p>
            <a:r>
              <a:rPr lang="en-US" b="1"/>
              <a:t>Projected Population Growth in Texas with Various Migration Scenarios</a:t>
            </a:r>
            <a:br>
              <a:rPr lang="en-US" b="1"/>
            </a:br>
            <a:endParaRPr lang="en-US"/>
          </a:p>
        </p:txBody>
      </p:sp>
    </p:spTree>
    <p:extLst>
      <p:ext uri="{BB962C8B-B14F-4D97-AF65-F5344CB8AC3E}">
        <p14:creationId xmlns:p14="http://schemas.microsoft.com/office/powerpoint/2010/main" val="65311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C2BE-C648-C9CD-12BC-46ADDAE2D4D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3AC44E1-3512-DB02-214B-F5997DB13B57}"/>
              </a:ext>
            </a:extLst>
          </p:cNvPr>
          <p:cNvSpPr>
            <a:spLocks noGrp="1"/>
          </p:cNvSpPr>
          <p:nvPr>
            <p:ph type="title"/>
          </p:nvPr>
        </p:nvSpPr>
        <p:spPr>
          <a:xfrm>
            <a:off x="0" y="425571"/>
            <a:ext cx="12192000" cy="347211"/>
          </a:xfrm>
          <a:prstGeom prst="rect">
            <a:avLst/>
          </a:prstGeom>
        </p:spPr>
        <p:txBody>
          <a:bodyPr wrap="square">
            <a:spAutoFit/>
          </a:bodyPr>
          <a:lstStyle/>
          <a:p>
            <a:pPr>
              <a:lnSpc>
                <a:spcPts val="1800"/>
              </a:lnSpc>
            </a:pPr>
            <a:r>
              <a:rPr lang="en-US" kern="0"/>
              <a:t>Projected Components of Change under the Mid Migration Scenario</a:t>
            </a:r>
            <a:endParaRPr lang="en-US">
              <a:cs typeface="Arial" panose="020B0604020202020204" pitchFamily="34" charset="0"/>
            </a:endParaRPr>
          </a:p>
        </p:txBody>
      </p:sp>
      <p:graphicFrame>
        <p:nvGraphicFramePr>
          <p:cNvPr id="3" name="Chart 2" descr="Stacked bar chart showing projected annual components of Texas population change from 2024 to 2054, with natural increase declining over time while domestic and international migration make up a growing share of overall population growth.">
            <a:extLst>
              <a:ext uri="{FF2B5EF4-FFF2-40B4-BE49-F238E27FC236}">
                <a16:creationId xmlns:a16="http://schemas.microsoft.com/office/drawing/2014/main" id="{8FE50E43-A37B-491E-A5A6-D8F23AD27D6E}"/>
              </a:ext>
            </a:extLst>
          </p:cNvPr>
          <p:cNvGraphicFramePr>
            <a:graphicFrameLocks/>
          </p:cNvGraphicFramePr>
          <p:nvPr>
            <p:extLst>
              <p:ext uri="{D42A27DB-BD31-4B8C-83A1-F6EECF244321}">
                <p14:modId xmlns:p14="http://schemas.microsoft.com/office/powerpoint/2010/main" val="2305376653"/>
              </p:ext>
            </p:extLst>
          </p:nvPr>
        </p:nvGraphicFramePr>
        <p:xfrm>
          <a:off x="588433" y="1034170"/>
          <a:ext cx="11015133" cy="5060792"/>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71A99CCA-3B3E-62AD-5D93-9684EA2018C0}"/>
              </a:ext>
            </a:extLst>
          </p:cNvPr>
          <p:cNvSpPr>
            <a:spLocks noGrp="1"/>
          </p:cNvSpPr>
          <p:nvPr>
            <p:ph sz="quarter" idx="13"/>
          </p:nvPr>
        </p:nvSpPr>
        <p:spPr/>
        <p:txBody>
          <a:bodyPr/>
          <a:lstStyle/>
          <a:p>
            <a:r>
              <a:rPr lang="en-US" b="1"/>
              <a:t>Source: </a:t>
            </a:r>
            <a:r>
              <a:rPr lang="en-US" sz="1000" kern="900">
                <a:latin typeface="Arial" panose="020B0604020202020204" pitchFamily="34" charset="0"/>
                <a:cs typeface="Arial" panose="020B0604020202020204" pitchFamily="34" charset="0"/>
              </a:rPr>
              <a:t>Texas Demographic Center, Vintage 2024  Population Projections</a:t>
            </a:r>
          </a:p>
        </p:txBody>
      </p:sp>
    </p:spTree>
    <p:extLst>
      <p:ext uri="{BB962C8B-B14F-4D97-AF65-F5344CB8AC3E}">
        <p14:creationId xmlns:p14="http://schemas.microsoft.com/office/powerpoint/2010/main" val="2757757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BB00-FD41-F100-EC43-FB222C136BA1}"/>
              </a:ext>
            </a:extLst>
          </p:cNvPr>
          <p:cNvSpPr>
            <a:spLocks noGrp="1"/>
          </p:cNvSpPr>
          <p:nvPr>
            <p:ph type="title"/>
          </p:nvPr>
        </p:nvSpPr>
        <p:spPr>
          <a:xfrm>
            <a:off x="69669" y="136525"/>
            <a:ext cx="4859381" cy="1754326"/>
          </a:xfrm>
          <a:solidFill>
            <a:schemeClr val="accent5">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a:normAutofit/>
          </a:bodyPr>
          <a:lstStyle/>
          <a:p>
            <a:r>
              <a:rPr lang="en-US" sz="2400">
                <a:solidFill>
                  <a:schemeClr val="tx1"/>
                </a:solidFill>
              </a:rPr>
              <a:t>Projected Population by Race/Ethnicity</a:t>
            </a:r>
            <a:br>
              <a:rPr lang="en-US" sz="2400">
                <a:solidFill>
                  <a:schemeClr val="tx1"/>
                </a:solidFill>
              </a:rPr>
            </a:br>
            <a:r>
              <a:rPr lang="en-US" sz="2400">
                <a:solidFill>
                  <a:schemeClr val="tx1"/>
                </a:solidFill>
              </a:rPr>
              <a:t>2020-2060</a:t>
            </a:r>
            <a:br>
              <a:rPr lang="en-US" sz="2400">
                <a:solidFill>
                  <a:schemeClr val="tx1"/>
                </a:solidFill>
              </a:rPr>
            </a:br>
            <a:br>
              <a:rPr lang="en-US" sz="2400">
                <a:solidFill>
                  <a:schemeClr val="tx1"/>
                </a:solidFill>
              </a:rPr>
            </a:br>
            <a:r>
              <a:rPr kumimoji="0" lang="en-US" sz="16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Mid Migration Scenario</a:t>
            </a:r>
            <a:endParaRPr lang="en-US" sz="2400">
              <a:solidFill>
                <a:schemeClr val="tx1"/>
              </a:solidFill>
            </a:endParaRPr>
          </a:p>
        </p:txBody>
      </p:sp>
      <p:sp>
        <p:nvSpPr>
          <p:cNvPr id="3" name="TextBox 2">
            <a:extLst>
              <a:ext uri="{FF2B5EF4-FFF2-40B4-BE49-F238E27FC236}">
                <a16:creationId xmlns:a16="http://schemas.microsoft.com/office/drawing/2014/main" id="{CBA9AFA6-516B-861E-7D8E-5BF6F770D330}"/>
              </a:ext>
            </a:extLst>
          </p:cNvPr>
          <p:cNvSpPr txBox="1"/>
          <p:nvPr/>
        </p:nvSpPr>
        <p:spPr>
          <a:xfrm>
            <a:off x="600891" y="2198914"/>
            <a:ext cx="3291840" cy="2031325"/>
          </a:xfrm>
          <a:prstGeom prst="rect">
            <a:avLst/>
          </a:prstGeom>
          <a:noFill/>
        </p:spPr>
        <p:txBody>
          <a:bodyPr wrap="square" rtlCol="0">
            <a:spAutoFit/>
          </a:bodyPr>
          <a:lstStyle/>
          <a:p>
            <a:r>
              <a:rPr lang="en-US"/>
              <a:t>All race/ethnic groups are projected to grow in size except for the non-Hispanic White.</a:t>
            </a:r>
          </a:p>
          <a:p>
            <a:endParaRPr lang="en-US"/>
          </a:p>
          <a:p>
            <a:r>
              <a:rPr lang="en-US"/>
              <a:t>Hispanics will gain the most population, while NH Asians will experience the fastest growth</a:t>
            </a:r>
          </a:p>
        </p:txBody>
      </p:sp>
      <p:graphicFrame>
        <p:nvGraphicFramePr>
          <p:cNvPr id="6" name="Content Placeholder 5" descr="Stacked area chart showing projected Texas population growth by race and ethnicity from 2020 to 2060. The Hispanic population accounts for the largest share of growth, while non‑Hispanic White population remains relatively stable or declines slightly; non‑Hispanic Black, Asian, and other populations grow steadily at smaller levels.">
            <a:extLst>
              <a:ext uri="{FF2B5EF4-FFF2-40B4-BE49-F238E27FC236}">
                <a16:creationId xmlns:a16="http://schemas.microsoft.com/office/drawing/2014/main" id="{2A233C09-7348-179B-5E1E-0BFDC4BD29A3}"/>
              </a:ext>
            </a:extLst>
          </p:cNvPr>
          <p:cNvGraphicFramePr>
            <a:graphicFrameLocks noGrp="1"/>
          </p:cNvGraphicFramePr>
          <p:nvPr>
            <p:ph idx="1"/>
            <p:extLst>
              <p:ext uri="{D42A27DB-BD31-4B8C-83A1-F6EECF244321}">
                <p14:modId xmlns:p14="http://schemas.microsoft.com/office/powerpoint/2010/main" val="1336158241"/>
              </p:ext>
            </p:extLst>
          </p:nvPr>
        </p:nvGraphicFramePr>
        <p:xfrm>
          <a:off x="4929050" y="361405"/>
          <a:ext cx="7136675" cy="5799909"/>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3">
            <a:extLst>
              <a:ext uri="{FF2B5EF4-FFF2-40B4-BE49-F238E27FC236}">
                <a16:creationId xmlns:a16="http://schemas.microsoft.com/office/drawing/2014/main" id="{C88D0479-5DB5-7AD1-1B45-98A6F04902ED}"/>
              </a:ext>
            </a:extLst>
          </p:cNvPr>
          <p:cNvSpPr txBox="1">
            <a:spLocks/>
          </p:cNvSpPr>
          <p:nvPr/>
        </p:nvSpPr>
        <p:spPr>
          <a:xfrm>
            <a:off x="179388" y="6236109"/>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Source: Texas Demographic Center, Vintage 2024 Population Projections, Mid Migration Scenario</a:t>
            </a:r>
          </a:p>
        </p:txBody>
      </p:sp>
    </p:spTree>
    <p:extLst>
      <p:ext uri="{BB962C8B-B14F-4D97-AF65-F5344CB8AC3E}">
        <p14:creationId xmlns:p14="http://schemas.microsoft.com/office/powerpoint/2010/main" val="3716600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B8C4-CDC0-4847-7689-1F5F9008C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D7332-6C9A-E54F-1CB4-1051650349B9}"/>
              </a:ext>
            </a:extLst>
          </p:cNvPr>
          <p:cNvSpPr>
            <a:spLocks noGrp="1"/>
          </p:cNvSpPr>
          <p:nvPr>
            <p:ph type="title"/>
          </p:nvPr>
        </p:nvSpPr>
        <p:spPr>
          <a:xfrm>
            <a:off x="115368" y="53469"/>
            <a:ext cx="5922236" cy="1678857"/>
          </a:xfr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a:normAutofit/>
          </a:bodyPr>
          <a:lstStyle/>
          <a:p>
            <a:r>
              <a:rPr lang="en-US">
                <a:solidFill>
                  <a:schemeClr val="tx1"/>
                </a:solidFill>
              </a:rPr>
              <a:t>Projected Population by Age</a:t>
            </a:r>
            <a:br>
              <a:rPr lang="en-US">
                <a:solidFill>
                  <a:schemeClr val="tx1"/>
                </a:solidFill>
              </a:rPr>
            </a:br>
            <a:r>
              <a:rPr lang="en-US">
                <a:solidFill>
                  <a:schemeClr val="tx1"/>
                </a:solidFill>
              </a:rPr>
              <a:t> 2020, 2040, and 2060</a:t>
            </a:r>
            <a:br>
              <a:rPr lang="en-US">
                <a:solidFill>
                  <a:schemeClr val="tx1"/>
                </a:solidFill>
              </a:rPr>
            </a:br>
            <a:br>
              <a:rPr lang="en-US">
                <a:solidFill>
                  <a:schemeClr val="tx1"/>
                </a:solidFill>
              </a:rPr>
            </a:br>
            <a:r>
              <a:rPr kumimoji="0" lang="en-US" sz="16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Mid Migration Scenario</a:t>
            </a:r>
            <a:endParaRPr lang="en-US">
              <a:solidFill>
                <a:schemeClr val="tx1"/>
              </a:solidFill>
            </a:endParaRPr>
          </a:p>
        </p:txBody>
      </p:sp>
      <p:sp>
        <p:nvSpPr>
          <p:cNvPr id="8" name="TextBox 7">
            <a:extLst>
              <a:ext uri="{FF2B5EF4-FFF2-40B4-BE49-F238E27FC236}">
                <a16:creationId xmlns:a16="http://schemas.microsoft.com/office/drawing/2014/main" id="{26B66C54-95CB-F3E2-1744-80C7718CADA8}"/>
              </a:ext>
            </a:extLst>
          </p:cNvPr>
          <p:cNvSpPr txBox="1"/>
          <p:nvPr/>
        </p:nvSpPr>
        <p:spPr>
          <a:xfrm>
            <a:off x="179388" y="2029804"/>
            <a:ext cx="6095288" cy="2585323"/>
          </a:xfrm>
          <a:prstGeom prst="rect">
            <a:avLst/>
          </a:prstGeom>
          <a:noFill/>
        </p:spPr>
        <p:txBody>
          <a:bodyPr wrap="square">
            <a:spAutoFit/>
          </a:bodyPr>
          <a:lstStyle/>
          <a:p>
            <a:pPr marL="285750" indent="-285750">
              <a:buFont typeface="Arial" panose="020B0604020202020204" pitchFamily="34" charset="0"/>
              <a:buChar char="•"/>
            </a:pPr>
            <a:r>
              <a:rPr lang="en-US"/>
              <a:t>Texas will continue to age in the next few decades.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The 65+ group will grow fastest.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Growth among those under 18 will slow and begin to decline.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The working-age population will grow and maintain a stable share of the total population.</a:t>
            </a:r>
          </a:p>
        </p:txBody>
      </p:sp>
      <p:graphicFrame>
        <p:nvGraphicFramePr>
          <p:cNvPr id="5" name="Chart 4" descr="Stacked bar chart showing projected Texas population by age group in 2020, 2040, and 2060. The share and size of adults ages 65 and older increase substantially over time, while the under‑18 population remains relatively stable and the 18–64 population grows, indicating significant population aging.">
            <a:extLst>
              <a:ext uri="{FF2B5EF4-FFF2-40B4-BE49-F238E27FC236}">
                <a16:creationId xmlns:a16="http://schemas.microsoft.com/office/drawing/2014/main" id="{A94A38D7-2669-503B-8837-8C6590844C74}"/>
              </a:ext>
            </a:extLst>
          </p:cNvPr>
          <p:cNvGraphicFramePr/>
          <p:nvPr>
            <p:extLst>
              <p:ext uri="{D42A27DB-BD31-4B8C-83A1-F6EECF244321}">
                <p14:modId xmlns:p14="http://schemas.microsoft.com/office/powerpoint/2010/main" val="866384395"/>
              </p:ext>
            </p:extLst>
          </p:nvPr>
        </p:nvGraphicFramePr>
        <p:xfrm>
          <a:off x="6526754" y="348018"/>
          <a:ext cx="5342620" cy="56411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3D87A55-21A2-3493-D709-B4F5A99F936B}"/>
              </a:ext>
            </a:extLst>
          </p:cNvPr>
          <p:cNvSpPr txBox="1"/>
          <p:nvPr/>
        </p:nvSpPr>
        <p:spPr>
          <a:xfrm>
            <a:off x="8266085" y="2389835"/>
            <a:ext cx="495649" cy="307777"/>
          </a:xfrm>
          <a:prstGeom prst="rect">
            <a:avLst/>
          </a:prstGeom>
          <a:noFill/>
        </p:spPr>
        <p:txBody>
          <a:bodyPr wrap="none" rtlCol="0">
            <a:spAutoFit/>
          </a:bodyPr>
          <a:lstStyle/>
          <a:p>
            <a:r>
              <a:rPr lang="en-US" sz="1400">
                <a:solidFill>
                  <a:schemeClr val="bg1"/>
                </a:solidFill>
                <a:latin typeface="Aral"/>
              </a:rPr>
              <a:t>13%</a:t>
            </a:r>
          </a:p>
        </p:txBody>
      </p:sp>
      <p:sp>
        <p:nvSpPr>
          <p:cNvPr id="7" name="TextBox 6">
            <a:extLst>
              <a:ext uri="{FF2B5EF4-FFF2-40B4-BE49-F238E27FC236}">
                <a16:creationId xmlns:a16="http://schemas.microsoft.com/office/drawing/2014/main" id="{A17BE94A-401D-B9C9-F704-03F018CFC655}"/>
              </a:ext>
            </a:extLst>
          </p:cNvPr>
          <p:cNvSpPr txBox="1"/>
          <p:nvPr/>
        </p:nvSpPr>
        <p:spPr>
          <a:xfrm>
            <a:off x="8266085" y="3429000"/>
            <a:ext cx="495649" cy="307777"/>
          </a:xfrm>
          <a:prstGeom prst="rect">
            <a:avLst/>
          </a:prstGeom>
          <a:noFill/>
        </p:spPr>
        <p:txBody>
          <a:bodyPr wrap="none" rtlCol="0">
            <a:spAutoFit/>
          </a:bodyPr>
          <a:lstStyle/>
          <a:p>
            <a:r>
              <a:rPr lang="en-US" sz="1400">
                <a:solidFill>
                  <a:schemeClr val="bg1"/>
                </a:solidFill>
                <a:latin typeface="Aral"/>
              </a:rPr>
              <a:t>62%</a:t>
            </a:r>
          </a:p>
        </p:txBody>
      </p:sp>
      <p:sp>
        <p:nvSpPr>
          <p:cNvPr id="12" name="TextBox 11">
            <a:extLst>
              <a:ext uri="{FF2B5EF4-FFF2-40B4-BE49-F238E27FC236}">
                <a16:creationId xmlns:a16="http://schemas.microsoft.com/office/drawing/2014/main" id="{0E4C54A7-F024-B183-5BBB-DE0B0A221CFF}"/>
              </a:ext>
            </a:extLst>
          </p:cNvPr>
          <p:cNvSpPr txBox="1"/>
          <p:nvPr/>
        </p:nvSpPr>
        <p:spPr>
          <a:xfrm>
            <a:off x="9558776" y="1812580"/>
            <a:ext cx="495649" cy="307777"/>
          </a:xfrm>
          <a:prstGeom prst="rect">
            <a:avLst/>
          </a:prstGeom>
          <a:noFill/>
        </p:spPr>
        <p:txBody>
          <a:bodyPr wrap="none" rtlCol="0">
            <a:spAutoFit/>
          </a:bodyPr>
          <a:lstStyle/>
          <a:p>
            <a:r>
              <a:rPr lang="en-US" sz="1400">
                <a:solidFill>
                  <a:schemeClr val="bg1"/>
                </a:solidFill>
                <a:latin typeface="Aral"/>
              </a:rPr>
              <a:t>18%</a:t>
            </a:r>
          </a:p>
        </p:txBody>
      </p:sp>
      <p:sp>
        <p:nvSpPr>
          <p:cNvPr id="9" name="TextBox 8">
            <a:extLst>
              <a:ext uri="{FF2B5EF4-FFF2-40B4-BE49-F238E27FC236}">
                <a16:creationId xmlns:a16="http://schemas.microsoft.com/office/drawing/2014/main" id="{8A81CA0F-C0C3-B23E-28E9-CBA1054F3D62}"/>
              </a:ext>
            </a:extLst>
          </p:cNvPr>
          <p:cNvSpPr txBox="1"/>
          <p:nvPr/>
        </p:nvSpPr>
        <p:spPr>
          <a:xfrm>
            <a:off x="9558775" y="3239090"/>
            <a:ext cx="495649" cy="307777"/>
          </a:xfrm>
          <a:prstGeom prst="rect">
            <a:avLst/>
          </a:prstGeom>
          <a:noFill/>
        </p:spPr>
        <p:txBody>
          <a:bodyPr wrap="none" rtlCol="0">
            <a:spAutoFit/>
          </a:bodyPr>
          <a:lstStyle/>
          <a:p>
            <a:r>
              <a:rPr lang="en-US" sz="1400">
                <a:solidFill>
                  <a:schemeClr val="bg1"/>
                </a:solidFill>
                <a:latin typeface="Aral"/>
              </a:rPr>
              <a:t>60%</a:t>
            </a:r>
          </a:p>
        </p:txBody>
      </p:sp>
      <p:sp>
        <p:nvSpPr>
          <p:cNvPr id="13" name="TextBox 12">
            <a:extLst>
              <a:ext uri="{FF2B5EF4-FFF2-40B4-BE49-F238E27FC236}">
                <a16:creationId xmlns:a16="http://schemas.microsoft.com/office/drawing/2014/main" id="{807C08CF-0213-DEB8-6AC4-8274A4EA308E}"/>
              </a:ext>
            </a:extLst>
          </p:cNvPr>
          <p:cNvSpPr txBox="1"/>
          <p:nvPr/>
        </p:nvSpPr>
        <p:spPr>
          <a:xfrm>
            <a:off x="10808529" y="1471829"/>
            <a:ext cx="495649" cy="307777"/>
          </a:xfrm>
          <a:prstGeom prst="rect">
            <a:avLst/>
          </a:prstGeom>
          <a:noFill/>
        </p:spPr>
        <p:txBody>
          <a:bodyPr wrap="none" rtlCol="0">
            <a:spAutoFit/>
          </a:bodyPr>
          <a:lstStyle/>
          <a:p>
            <a:r>
              <a:rPr lang="en-US" sz="1400">
                <a:solidFill>
                  <a:schemeClr val="bg1"/>
                </a:solidFill>
                <a:latin typeface="Aral"/>
              </a:rPr>
              <a:t>22%</a:t>
            </a:r>
          </a:p>
        </p:txBody>
      </p:sp>
      <p:sp>
        <p:nvSpPr>
          <p:cNvPr id="11" name="TextBox 10">
            <a:extLst>
              <a:ext uri="{FF2B5EF4-FFF2-40B4-BE49-F238E27FC236}">
                <a16:creationId xmlns:a16="http://schemas.microsoft.com/office/drawing/2014/main" id="{18930825-2EED-1371-17F9-A1978D8E758A}"/>
              </a:ext>
            </a:extLst>
          </p:cNvPr>
          <p:cNvSpPr txBox="1"/>
          <p:nvPr/>
        </p:nvSpPr>
        <p:spPr>
          <a:xfrm>
            <a:off x="10851465" y="3085201"/>
            <a:ext cx="495649" cy="307777"/>
          </a:xfrm>
          <a:prstGeom prst="rect">
            <a:avLst/>
          </a:prstGeom>
          <a:noFill/>
        </p:spPr>
        <p:txBody>
          <a:bodyPr wrap="none" rtlCol="0">
            <a:spAutoFit/>
          </a:bodyPr>
          <a:lstStyle/>
          <a:p>
            <a:r>
              <a:rPr lang="en-US" sz="1400">
                <a:solidFill>
                  <a:schemeClr val="bg1"/>
                </a:solidFill>
                <a:latin typeface="Aral"/>
              </a:rPr>
              <a:t>60%</a:t>
            </a:r>
          </a:p>
        </p:txBody>
      </p:sp>
      <p:sp>
        <p:nvSpPr>
          <p:cNvPr id="17" name="TextBox 16">
            <a:extLst>
              <a:ext uri="{FF2B5EF4-FFF2-40B4-BE49-F238E27FC236}">
                <a16:creationId xmlns:a16="http://schemas.microsoft.com/office/drawing/2014/main" id="{E447762C-FFB9-3072-D58C-A9A3639A21FF}"/>
              </a:ext>
            </a:extLst>
          </p:cNvPr>
          <p:cNvSpPr txBox="1"/>
          <p:nvPr/>
        </p:nvSpPr>
        <p:spPr>
          <a:xfrm>
            <a:off x="6517690" y="5243474"/>
            <a:ext cx="1315496" cy="276999"/>
          </a:xfrm>
          <a:prstGeom prst="rect">
            <a:avLst/>
          </a:prstGeom>
          <a:noFill/>
          <a:ln>
            <a:solidFill>
              <a:schemeClr val="accent1"/>
            </a:solidFill>
          </a:ln>
        </p:spPr>
        <p:txBody>
          <a:bodyPr wrap="square" rtlCol="0">
            <a:spAutoFit/>
          </a:bodyPr>
          <a:lstStyle/>
          <a:p>
            <a:pPr algn="ctr"/>
            <a:r>
              <a:rPr lang="en-US" sz="1200"/>
              <a:t>Total Population</a:t>
            </a:r>
          </a:p>
        </p:txBody>
      </p:sp>
      <p:sp>
        <p:nvSpPr>
          <p:cNvPr id="14" name="TextBox 13">
            <a:extLst>
              <a:ext uri="{FF2B5EF4-FFF2-40B4-BE49-F238E27FC236}">
                <a16:creationId xmlns:a16="http://schemas.microsoft.com/office/drawing/2014/main" id="{AD95AC6A-371A-9DE9-DDB9-C6CCB9DEDA95}"/>
              </a:ext>
            </a:extLst>
          </p:cNvPr>
          <p:cNvSpPr txBox="1"/>
          <p:nvPr/>
        </p:nvSpPr>
        <p:spPr>
          <a:xfrm>
            <a:off x="7883305" y="5229298"/>
            <a:ext cx="1210407" cy="276999"/>
          </a:xfrm>
          <a:prstGeom prst="rect">
            <a:avLst/>
          </a:prstGeom>
          <a:noFill/>
          <a:ln>
            <a:solidFill>
              <a:schemeClr val="accent1"/>
            </a:solidFill>
          </a:ln>
        </p:spPr>
        <p:txBody>
          <a:bodyPr wrap="square" rtlCol="0">
            <a:spAutoFit/>
          </a:bodyPr>
          <a:lstStyle/>
          <a:p>
            <a:pPr algn="ctr"/>
            <a:r>
              <a:rPr lang="en-US" sz="1200"/>
              <a:t>29.1M</a:t>
            </a:r>
          </a:p>
        </p:txBody>
      </p:sp>
      <p:sp>
        <p:nvSpPr>
          <p:cNvPr id="15" name="TextBox 14">
            <a:extLst>
              <a:ext uri="{FF2B5EF4-FFF2-40B4-BE49-F238E27FC236}">
                <a16:creationId xmlns:a16="http://schemas.microsoft.com/office/drawing/2014/main" id="{6BAD377A-35C1-50A3-A4BC-416C8086F1F5}"/>
              </a:ext>
            </a:extLst>
          </p:cNvPr>
          <p:cNvSpPr txBox="1"/>
          <p:nvPr/>
        </p:nvSpPr>
        <p:spPr>
          <a:xfrm>
            <a:off x="9189737" y="5229298"/>
            <a:ext cx="1210406" cy="276999"/>
          </a:xfrm>
          <a:prstGeom prst="rect">
            <a:avLst/>
          </a:prstGeom>
          <a:noFill/>
          <a:ln>
            <a:solidFill>
              <a:schemeClr val="accent1"/>
            </a:solidFill>
          </a:ln>
        </p:spPr>
        <p:txBody>
          <a:bodyPr wrap="square" rtlCol="0">
            <a:spAutoFit/>
          </a:bodyPr>
          <a:lstStyle/>
          <a:p>
            <a:pPr algn="ctr"/>
            <a:r>
              <a:rPr lang="en-US" sz="1200"/>
              <a:t>37.1M</a:t>
            </a:r>
          </a:p>
        </p:txBody>
      </p:sp>
      <p:sp>
        <p:nvSpPr>
          <p:cNvPr id="16" name="TextBox 15">
            <a:extLst>
              <a:ext uri="{FF2B5EF4-FFF2-40B4-BE49-F238E27FC236}">
                <a16:creationId xmlns:a16="http://schemas.microsoft.com/office/drawing/2014/main" id="{19AE79C4-D46B-D181-1812-404E9527E383}"/>
              </a:ext>
            </a:extLst>
          </p:cNvPr>
          <p:cNvSpPr txBox="1"/>
          <p:nvPr/>
        </p:nvSpPr>
        <p:spPr>
          <a:xfrm>
            <a:off x="10497744" y="5216748"/>
            <a:ext cx="1210407" cy="276999"/>
          </a:xfrm>
          <a:prstGeom prst="rect">
            <a:avLst/>
          </a:prstGeom>
          <a:noFill/>
          <a:ln>
            <a:solidFill>
              <a:schemeClr val="accent1"/>
            </a:solidFill>
          </a:ln>
        </p:spPr>
        <p:txBody>
          <a:bodyPr wrap="square" rtlCol="0">
            <a:spAutoFit/>
          </a:bodyPr>
          <a:lstStyle/>
          <a:p>
            <a:pPr algn="ctr"/>
            <a:r>
              <a:rPr lang="en-US" sz="1200"/>
              <a:t>42.6M</a:t>
            </a:r>
          </a:p>
        </p:txBody>
      </p:sp>
      <p:sp>
        <p:nvSpPr>
          <p:cNvPr id="10" name="Content Placeholder 3">
            <a:extLst>
              <a:ext uri="{FF2B5EF4-FFF2-40B4-BE49-F238E27FC236}">
                <a16:creationId xmlns:a16="http://schemas.microsoft.com/office/drawing/2014/main" id="{89362E67-062C-7FCD-B4AB-5D59DAA0FD85}"/>
              </a:ext>
            </a:extLst>
          </p:cNvPr>
          <p:cNvSpPr txBox="1">
            <a:spLocks/>
          </p:cNvSpPr>
          <p:nvPr/>
        </p:nvSpPr>
        <p:spPr>
          <a:xfrm>
            <a:off x="179388" y="6236109"/>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Source: Texas Demographic Center, Vintage 2024 Population Projections, Mid Migration Scenario</a:t>
            </a:r>
          </a:p>
        </p:txBody>
      </p:sp>
    </p:spTree>
    <p:extLst>
      <p:ext uri="{BB962C8B-B14F-4D97-AF65-F5344CB8AC3E}">
        <p14:creationId xmlns:p14="http://schemas.microsoft.com/office/powerpoint/2010/main" val="484174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9F56-83D4-75C5-8FF8-D1D6B538E66F}"/>
              </a:ext>
            </a:extLst>
          </p:cNvPr>
          <p:cNvSpPr>
            <a:spLocks noGrp="1"/>
          </p:cNvSpPr>
          <p:nvPr>
            <p:ph type="title"/>
          </p:nvPr>
        </p:nvSpPr>
        <p:spPr>
          <a:xfrm>
            <a:off x="55769" y="136525"/>
            <a:ext cx="4089501" cy="1967890"/>
          </a:xfr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2400">
                <a:solidFill>
                  <a:schemeClr val="tx1"/>
                </a:solidFill>
              </a:rPr>
              <a:t>Texas Counties</a:t>
            </a:r>
            <a:br>
              <a:rPr lang="en-US" sz="2400">
                <a:solidFill>
                  <a:schemeClr val="tx1"/>
                </a:solidFill>
              </a:rPr>
            </a:br>
            <a:br>
              <a:rPr lang="en-US" sz="2400">
                <a:solidFill>
                  <a:schemeClr val="tx1"/>
                </a:solidFill>
              </a:rPr>
            </a:br>
            <a:r>
              <a:rPr lang="en-US" sz="2400">
                <a:solidFill>
                  <a:schemeClr val="tx1"/>
                </a:solidFill>
              </a:rPr>
              <a:t>Projected Population </a:t>
            </a:r>
            <a:r>
              <a:rPr lang="en-US" sz="2400">
                <a:solidFill>
                  <a:schemeClr val="accent4">
                    <a:lumMod val="50000"/>
                  </a:schemeClr>
                </a:solidFill>
              </a:rPr>
              <a:t>Numeric Change </a:t>
            </a:r>
            <a:r>
              <a:rPr lang="en-US" sz="2400">
                <a:solidFill>
                  <a:schemeClr val="tx1"/>
                </a:solidFill>
              </a:rPr>
              <a:t>2020-2060</a:t>
            </a:r>
            <a:br>
              <a:rPr lang="en-US" sz="2400">
                <a:solidFill>
                  <a:schemeClr val="tx1"/>
                </a:solidFill>
              </a:rPr>
            </a:br>
            <a:br>
              <a:rPr lang="en-US" sz="2400">
                <a:solidFill>
                  <a:schemeClr val="tx1"/>
                </a:solidFill>
              </a:rPr>
            </a:br>
            <a:r>
              <a:rPr lang="en-US" sz="1600" i="1">
                <a:solidFill>
                  <a:schemeClr val="tx1"/>
                </a:solidFill>
              </a:rPr>
              <a:t>Mid Migration Scenario</a:t>
            </a:r>
          </a:p>
        </p:txBody>
      </p:sp>
      <p:sp>
        <p:nvSpPr>
          <p:cNvPr id="7" name="TextBox 6">
            <a:extLst>
              <a:ext uri="{FF2B5EF4-FFF2-40B4-BE49-F238E27FC236}">
                <a16:creationId xmlns:a16="http://schemas.microsoft.com/office/drawing/2014/main" id="{CE8026B5-92DB-6A3F-8C1C-F5E1F0C21180}"/>
              </a:ext>
            </a:extLst>
          </p:cNvPr>
          <p:cNvSpPr txBox="1"/>
          <p:nvPr/>
        </p:nvSpPr>
        <p:spPr>
          <a:xfrm>
            <a:off x="263887" y="2485450"/>
            <a:ext cx="3798749" cy="2862322"/>
          </a:xfrm>
          <a:prstGeom prst="rect">
            <a:avLst/>
          </a:prstGeom>
          <a:noFill/>
        </p:spPr>
        <p:txBody>
          <a:bodyPr wrap="square" rtlCol="0">
            <a:spAutoFit/>
          </a:bodyPr>
          <a:lstStyle/>
          <a:p>
            <a:pPr marL="285750" indent="-285750">
              <a:buFont typeface="Wingdings" panose="05000000000000000000" pitchFamily="2" charset="2"/>
              <a:buChar char="§"/>
            </a:pPr>
            <a:r>
              <a:rPr lang="en-US"/>
              <a:t>139 Counties are projected to lose population</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Current MSA counties will account for 99% of the state’s growth from 2020 to 2060</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The four MSAs within the TX Triangle will increase their share of population from 67% to 74% </a:t>
            </a:r>
          </a:p>
        </p:txBody>
      </p:sp>
      <p:pic>
        <p:nvPicPr>
          <p:cNvPr id="6" name="Content Placeholder 5" descr="Map of Texas counties showing projected numeric population change from 2020 to 2060, with the largest population gains concentrated in major metropolitan counties (including Dallas–Fort Worth, Houston, Austin, and San Antonio) and population decline or minimal growth across many rural counties.">
            <a:extLst>
              <a:ext uri="{FF2B5EF4-FFF2-40B4-BE49-F238E27FC236}">
                <a16:creationId xmlns:a16="http://schemas.microsoft.com/office/drawing/2014/main" id="{C559F429-CD79-B6E9-C1D1-E5FDE4FBAC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45270" y="129851"/>
            <a:ext cx="7845676" cy="6062569"/>
          </a:xfrm>
        </p:spPr>
      </p:pic>
      <p:sp>
        <p:nvSpPr>
          <p:cNvPr id="4" name="Content Placeholder 3">
            <a:extLst>
              <a:ext uri="{FF2B5EF4-FFF2-40B4-BE49-F238E27FC236}">
                <a16:creationId xmlns:a16="http://schemas.microsoft.com/office/drawing/2014/main" id="{84F02D0D-9029-8C6D-F435-7D0132165938}"/>
              </a:ext>
            </a:extLst>
          </p:cNvPr>
          <p:cNvSpPr>
            <a:spLocks noGrp="1"/>
          </p:cNvSpPr>
          <p:nvPr>
            <p:ph sz="quarter" idx="13"/>
          </p:nvPr>
        </p:nvSpPr>
        <p:spPr/>
        <p:txBody>
          <a:bodyPr/>
          <a:lstStyle/>
          <a:p>
            <a:r>
              <a:rPr lang="en-US"/>
              <a:t>Source: Texas Demographic Center, Vintage 2024 Population Projections, Mid Migration Scenario</a:t>
            </a:r>
          </a:p>
        </p:txBody>
      </p:sp>
    </p:spTree>
    <p:extLst>
      <p:ext uri="{BB962C8B-B14F-4D97-AF65-F5344CB8AC3E}">
        <p14:creationId xmlns:p14="http://schemas.microsoft.com/office/powerpoint/2010/main" val="355174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3E8C7-C8B5-E698-979B-BCD72B39A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71175-593E-DF1A-3265-AEFD1F9CB1F8}"/>
              </a:ext>
            </a:extLst>
          </p:cNvPr>
          <p:cNvSpPr>
            <a:spLocks noGrp="1"/>
          </p:cNvSpPr>
          <p:nvPr>
            <p:ph type="title"/>
          </p:nvPr>
        </p:nvSpPr>
        <p:spPr>
          <a:xfrm>
            <a:off x="506646" y="239139"/>
            <a:ext cx="3455754" cy="859518"/>
          </a:xfr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a:bodyPr>
          <a:lstStyle/>
          <a:p>
            <a:r>
              <a:rPr lang="en-US" sz="2400" i="1" dirty="0">
                <a:solidFill>
                  <a:schemeClr val="bg1"/>
                </a:solidFill>
              </a:rPr>
              <a:t>State Highlights</a:t>
            </a:r>
            <a:endParaRPr lang="en-US" sz="1600" i="1" dirty="0">
              <a:solidFill>
                <a:schemeClr val="bg1"/>
              </a:solidFill>
            </a:endParaRPr>
          </a:p>
        </p:txBody>
      </p:sp>
      <p:sp>
        <p:nvSpPr>
          <p:cNvPr id="7" name="TextBox 6">
            <a:extLst>
              <a:ext uri="{FF2B5EF4-FFF2-40B4-BE49-F238E27FC236}">
                <a16:creationId xmlns:a16="http://schemas.microsoft.com/office/drawing/2014/main" id="{CB706454-B9D1-08A3-ACBA-5A5712CC3A39}"/>
              </a:ext>
            </a:extLst>
          </p:cNvPr>
          <p:cNvSpPr txBox="1"/>
          <p:nvPr/>
        </p:nvSpPr>
        <p:spPr>
          <a:xfrm>
            <a:off x="400866" y="1340324"/>
            <a:ext cx="3974611" cy="2954655"/>
          </a:xfrm>
          <a:prstGeom prst="rect">
            <a:avLst/>
          </a:prstGeom>
          <a:noFill/>
        </p:spPr>
        <p:txBody>
          <a:bodyPr wrap="square" rtlCol="0">
            <a:spAutoFit/>
          </a:bodyPr>
          <a:lstStyle/>
          <a:p>
            <a:endParaRPr lang="en-US" sz="2400" dirty="0"/>
          </a:p>
          <a:p>
            <a:pPr marL="285750" indent="-285750">
              <a:buFont typeface="Wingdings" panose="05000000000000000000" pitchFamily="2" charset="2"/>
              <a:buChar char="§"/>
            </a:pPr>
            <a:r>
              <a:rPr lang="en-US" dirty="0"/>
              <a:t>All but five U.S. states grew between July 2024 and July 2025</a:t>
            </a:r>
          </a:p>
          <a:p>
            <a:r>
              <a:rPr lang="en-US" dirty="0"/>
              <a:t>    - CA, HI, NM, VT, and WV.</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Top 5 States with percent change </a:t>
            </a:r>
          </a:p>
          <a:p>
            <a:r>
              <a:rPr lang="en-US" dirty="0"/>
              <a:t>     -SC, ID, NC, </a:t>
            </a:r>
            <a:r>
              <a:rPr lang="en-US" b="1" dirty="0"/>
              <a:t>TX</a:t>
            </a:r>
            <a:r>
              <a:rPr lang="en-US" dirty="0"/>
              <a:t>, UT.</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Top 5 States with numeric change</a:t>
            </a:r>
          </a:p>
          <a:p>
            <a:r>
              <a:rPr lang="en-US" dirty="0"/>
              <a:t>     -</a:t>
            </a:r>
            <a:r>
              <a:rPr lang="en-US" b="1" dirty="0"/>
              <a:t>TX</a:t>
            </a:r>
            <a:r>
              <a:rPr lang="en-US" dirty="0"/>
              <a:t>, FL, NC, GA, SC.</a:t>
            </a:r>
          </a:p>
        </p:txBody>
      </p:sp>
      <p:pic>
        <p:nvPicPr>
          <p:cNvPr id="2050" name="Picture 2" descr="Choropleth map showing percent change in U.S. state populations from 2024 to 2025, with color-coded categories ranging from -0.50% or more decrease (brown) to 1.00% or more increase (dark purple). Notable trends include significant growth in Texas, Idaho, and South Carolina, while California and Puerto Rico show population declines.">
            <a:extLst>
              <a:ext uri="{FF2B5EF4-FFF2-40B4-BE49-F238E27FC236}">
                <a16:creationId xmlns:a16="http://schemas.microsoft.com/office/drawing/2014/main" id="{7398BF11-C5A7-6AB2-B2DE-C9ECF2AB5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5477" y="136525"/>
            <a:ext cx="7737010" cy="5978158"/>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3">
            <a:extLst>
              <a:ext uri="{FF2B5EF4-FFF2-40B4-BE49-F238E27FC236}">
                <a16:creationId xmlns:a16="http://schemas.microsoft.com/office/drawing/2014/main" id="{9328309A-4F79-216C-BC1E-2BB1D26AC252}"/>
              </a:ext>
            </a:extLst>
          </p:cNvPr>
          <p:cNvSpPr txBox="1">
            <a:spLocks/>
          </p:cNvSpPr>
          <p:nvPr/>
        </p:nvSpPr>
        <p:spPr>
          <a:xfrm>
            <a:off x="119517"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latin typeface="Arial"/>
                <a:cs typeface="Arial"/>
              </a:rPr>
              <a:t>Source: </a:t>
            </a:r>
            <a:r>
              <a:rPr lang="en-US">
                <a:latin typeface="Arial"/>
                <a:cs typeface="Arial"/>
              </a:rPr>
              <a:t>U.S. Census Bureau, Vintage 2025 Population Estimates</a:t>
            </a:r>
            <a:endParaRPr lang="en-US" b="1">
              <a:latin typeface="Arial"/>
              <a:cs typeface="Arial"/>
            </a:endParaRPr>
          </a:p>
        </p:txBody>
      </p:sp>
    </p:spTree>
    <p:extLst>
      <p:ext uri="{BB962C8B-B14F-4D97-AF65-F5344CB8AC3E}">
        <p14:creationId xmlns:p14="http://schemas.microsoft.com/office/powerpoint/2010/main" val="1040673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9DFC9-A3AB-FBC9-FF80-D1E359BAA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20BF3-6371-1A49-62FE-AE565CC01DA1}"/>
              </a:ext>
            </a:extLst>
          </p:cNvPr>
          <p:cNvSpPr>
            <a:spLocks noGrp="1"/>
          </p:cNvSpPr>
          <p:nvPr>
            <p:ph type="title"/>
          </p:nvPr>
        </p:nvSpPr>
        <p:spPr>
          <a:xfrm>
            <a:off x="59821" y="38572"/>
            <a:ext cx="4036410" cy="1967890"/>
          </a:xfrm>
          <a:solidFill>
            <a:schemeClr val="accent5">
              <a:lumMod val="40000"/>
              <a:lumOff val="60000"/>
              <a:alpha val="50000"/>
            </a:schemeClr>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a:normAutofit fontScale="90000"/>
          </a:bodyPr>
          <a:lstStyle/>
          <a:p>
            <a:r>
              <a:rPr lang="en-US" sz="2400">
                <a:solidFill>
                  <a:schemeClr val="tx1"/>
                </a:solidFill>
              </a:rPr>
              <a:t>Texas Counties</a:t>
            </a:r>
            <a:br>
              <a:rPr lang="en-US" sz="2400">
                <a:solidFill>
                  <a:schemeClr val="tx1"/>
                </a:solidFill>
              </a:rPr>
            </a:br>
            <a:br>
              <a:rPr lang="en-US" sz="2400">
                <a:solidFill>
                  <a:schemeClr val="tx1"/>
                </a:solidFill>
              </a:rPr>
            </a:br>
            <a:r>
              <a:rPr lang="en-US" sz="2400">
                <a:solidFill>
                  <a:schemeClr val="tx1"/>
                </a:solidFill>
              </a:rPr>
              <a:t>Projected Population </a:t>
            </a:r>
            <a:r>
              <a:rPr lang="en-US" sz="2400">
                <a:solidFill>
                  <a:schemeClr val="accent4">
                    <a:lumMod val="50000"/>
                  </a:schemeClr>
                </a:solidFill>
              </a:rPr>
              <a:t>Percent Change </a:t>
            </a:r>
            <a:r>
              <a:rPr lang="en-US" sz="2400">
                <a:solidFill>
                  <a:schemeClr val="tx1"/>
                </a:solidFill>
              </a:rPr>
              <a:t>2020-2060</a:t>
            </a:r>
            <a:br>
              <a:rPr lang="en-US" sz="2400">
                <a:solidFill>
                  <a:schemeClr val="tx1"/>
                </a:solidFill>
              </a:rPr>
            </a:br>
            <a:br>
              <a:rPr lang="en-US" sz="2400">
                <a:solidFill>
                  <a:schemeClr val="tx1"/>
                </a:solidFill>
              </a:rPr>
            </a:br>
            <a:r>
              <a:rPr lang="en-US" sz="1600" i="1">
                <a:solidFill>
                  <a:schemeClr val="tx1"/>
                </a:solidFill>
              </a:rPr>
              <a:t>Mid Migration Scenario</a:t>
            </a:r>
          </a:p>
        </p:txBody>
      </p:sp>
      <p:sp>
        <p:nvSpPr>
          <p:cNvPr id="3" name="TextBox 2">
            <a:extLst>
              <a:ext uri="{FF2B5EF4-FFF2-40B4-BE49-F238E27FC236}">
                <a16:creationId xmlns:a16="http://schemas.microsoft.com/office/drawing/2014/main" id="{DB5FD4DF-F853-C8CD-A34C-FB91EC791369}"/>
              </a:ext>
            </a:extLst>
          </p:cNvPr>
          <p:cNvSpPr txBox="1"/>
          <p:nvPr/>
        </p:nvSpPr>
        <p:spPr>
          <a:xfrm>
            <a:off x="179388" y="2626599"/>
            <a:ext cx="3613224" cy="923330"/>
          </a:xfrm>
          <a:prstGeom prst="rect">
            <a:avLst/>
          </a:prstGeom>
          <a:noFill/>
        </p:spPr>
        <p:txBody>
          <a:bodyPr wrap="square" rtlCol="0">
            <a:spAutoFit/>
          </a:bodyPr>
          <a:lstStyle/>
          <a:p>
            <a:pPr marL="285750" indent="-285750">
              <a:buFont typeface="Arial" panose="020B0604020202020204" pitchFamily="34" charset="0"/>
              <a:buChar char="•"/>
            </a:pPr>
            <a:r>
              <a:rPr lang="en-US"/>
              <a:t>Suburban ring counties in the triangle area will see the fastest growth rates.</a:t>
            </a:r>
          </a:p>
        </p:txBody>
      </p:sp>
      <p:pic>
        <p:nvPicPr>
          <p:cNvPr id="2050" name="Picture 2" descr="Choropleth map of Texas counties showing projected population percent change from 2020 to 2060, with color-coded ranges from dark purple (-73.8% to -25.0%) indicating population decline to dark green (75.1% to 140.7%) indicating growth. Notable trends include significant growth in counties around Dallas, Austin, and Houston, while many western and northern counties show population decline.">
            <a:extLst>
              <a:ext uri="{FF2B5EF4-FFF2-40B4-BE49-F238E27FC236}">
                <a16:creationId xmlns:a16="http://schemas.microsoft.com/office/drawing/2014/main" id="{15931FFF-7F50-2014-DEF1-79EFE81746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9191" y="38572"/>
            <a:ext cx="7745851" cy="598498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C719556A-1AF1-0B93-E682-EFA9D39FDE81}"/>
              </a:ext>
            </a:extLst>
          </p:cNvPr>
          <p:cNvSpPr>
            <a:spLocks noGrp="1"/>
          </p:cNvSpPr>
          <p:nvPr>
            <p:ph sz="quarter" idx="13"/>
          </p:nvPr>
        </p:nvSpPr>
        <p:spPr/>
        <p:txBody>
          <a:bodyPr/>
          <a:lstStyle/>
          <a:p>
            <a:r>
              <a:rPr lang="en-US"/>
              <a:t>Source: Texas Demographic Center, Vintage 2024 Population Projections, Mid Migration Scenario</a:t>
            </a:r>
          </a:p>
        </p:txBody>
      </p:sp>
    </p:spTree>
    <p:extLst>
      <p:ext uri="{BB962C8B-B14F-4D97-AF65-F5344CB8AC3E}">
        <p14:creationId xmlns:p14="http://schemas.microsoft.com/office/powerpoint/2010/main" val="4106646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6825B-D273-B74E-E702-21BA681CB279}"/>
              </a:ext>
            </a:extLst>
          </p:cNvPr>
          <p:cNvSpPr>
            <a:spLocks noGrp="1"/>
          </p:cNvSpPr>
          <p:nvPr>
            <p:ph type="title"/>
          </p:nvPr>
        </p:nvSpPr>
        <p:spPr/>
        <p:txBody>
          <a:bodyPr/>
          <a:lstStyle/>
          <a:p>
            <a:r>
              <a:rPr lang="en-US">
                <a:solidFill>
                  <a:schemeClr val="tx1"/>
                </a:solidFill>
              </a:rPr>
              <a:t>County Aging Map – Using the % of 65+ to Measure</a:t>
            </a:r>
          </a:p>
        </p:txBody>
      </p:sp>
      <p:sp>
        <p:nvSpPr>
          <p:cNvPr id="13" name="TextBox 12">
            <a:extLst>
              <a:ext uri="{FF2B5EF4-FFF2-40B4-BE49-F238E27FC236}">
                <a16:creationId xmlns:a16="http://schemas.microsoft.com/office/drawing/2014/main" id="{C6995E26-0C8E-B2D8-4E1A-F3C488C46360}"/>
              </a:ext>
            </a:extLst>
          </p:cNvPr>
          <p:cNvSpPr txBox="1"/>
          <p:nvPr/>
        </p:nvSpPr>
        <p:spPr>
          <a:xfrm>
            <a:off x="621688" y="1186010"/>
            <a:ext cx="5280870" cy="461665"/>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Texas 2020: Aging (13.5%)</a:t>
            </a:r>
          </a:p>
        </p:txBody>
      </p:sp>
      <p:pic>
        <p:nvPicPr>
          <p:cNvPr id="4" name="Picture 3" descr="Map of Texas counties showing the share of residents age 65 and older in 2020, with higher percentages in many rural counties and lower percentages in major metropolitan areas.">
            <a:extLst>
              <a:ext uri="{FF2B5EF4-FFF2-40B4-BE49-F238E27FC236}">
                <a16:creationId xmlns:a16="http://schemas.microsoft.com/office/drawing/2014/main" id="{212931C9-769E-7257-F85A-9CBB94D8A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032" y="1669539"/>
            <a:ext cx="5660189" cy="4373783"/>
          </a:xfrm>
          <a:prstGeom prst="rect">
            <a:avLst/>
          </a:prstGeom>
        </p:spPr>
      </p:pic>
      <p:sp>
        <p:nvSpPr>
          <p:cNvPr id="14" name="TextBox 13">
            <a:extLst>
              <a:ext uri="{FF2B5EF4-FFF2-40B4-BE49-F238E27FC236}">
                <a16:creationId xmlns:a16="http://schemas.microsoft.com/office/drawing/2014/main" id="{1678407B-25C1-8D5B-F93F-C55C61AC351E}"/>
              </a:ext>
            </a:extLst>
          </p:cNvPr>
          <p:cNvSpPr txBox="1"/>
          <p:nvPr/>
        </p:nvSpPr>
        <p:spPr>
          <a:xfrm>
            <a:off x="6289442" y="1186010"/>
            <a:ext cx="5280870" cy="461665"/>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Texas 2060: Ultra-Aged (21.7%)</a:t>
            </a:r>
          </a:p>
        </p:txBody>
      </p:sp>
      <p:pic>
        <p:nvPicPr>
          <p:cNvPr id="9" name="Picture 8" descr="Map of Texas counties showing the projected share of residents age 65 and older in 2060, with high percentages widespread across the state and especially common in rural counties, indicating substantial population aging statewide.">
            <a:extLst>
              <a:ext uri="{FF2B5EF4-FFF2-40B4-BE49-F238E27FC236}">
                <a16:creationId xmlns:a16="http://schemas.microsoft.com/office/drawing/2014/main" id="{8B8EA5C7-DFAF-A4EA-CEDC-A7B0520912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9782" y="1665185"/>
            <a:ext cx="5660190" cy="4373783"/>
          </a:xfrm>
          <a:prstGeom prst="rect">
            <a:avLst/>
          </a:prstGeom>
        </p:spPr>
      </p:pic>
      <p:sp>
        <p:nvSpPr>
          <p:cNvPr id="15" name="Content Placeholder 3">
            <a:extLst>
              <a:ext uri="{FF2B5EF4-FFF2-40B4-BE49-F238E27FC236}">
                <a16:creationId xmlns:a16="http://schemas.microsoft.com/office/drawing/2014/main" id="{315A99F1-E409-9598-3944-F46E8714693D}"/>
              </a:ext>
            </a:extLst>
          </p:cNvPr>
          <p:cNvSpPr>
            <a:spLocks noGrp="1"/>
          </p:cNvSpPr>
          <p:nvPr>
            <p:ph sz="quarter" idx="13"/>
          </p:nvPr>
        </p:nvSpPr>
        <p:spPr>
          <a:xfrm>
            <a:off x="179388" y="6356350"/>
            <a:ext cx="9459912" cy="365125"/>
          </a:xfrm>
        </p:spPr>
        <p:txBody>
          <a:bodyPr/>
          <a:lstStyle/>
          <a:p>
            <a:r>
              <a:rPr lang="en-US"/>
              <a:t>Source: Texas Demographic Center, Vintage 2024 Population Projections, Mid-Migration Scenario</a:t>
            </a:r>
          </a:p>
        </p:txBody>
      </p:sp>
    </p:spTree>
    <p:extLst>
      <p:ext uri="{BB962C8B-B14F-4D97-AF65-F5344CB8AC3E}">
        <p14:creationId xmlns:p14="http://schemas.microsoft.com/office/powerpoint/2010/main" val="771663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B75C73-2C33-7042-1AD4-970A7A9555D1}"/>
              </a:ext>
            </a:extLst>
          </p:cNvPr>
          <p:cNvSpPr>
            <a:spLocks noGrp="1"/>
          </p:cNvSpPr>
          <p:nvPr>
            <p:ph type="title" idx="4294967295"/>
          </p:nvPr>
        </p:nvSpPr>
        <p:spPr>
          <a:xfrm>
            <a:off x="742405" y="-1855561"/>
            <a:ext cx="10515600" cy="1325563"/>
          </a:xfrm>
        </p:spPr>
        <p:txBody>
          <a:bodyPr/>
          <a:lstStyle/>
          <a:p>
            <a:r>
              <a:rPr lang="en-US"/>
              <a:t>About Presenter</a:t>
            </a:r>
          </a:p>
        </p:txBody>
      </p:sp>
      <p:sp>
        <p:nvSpPr>
          <p:cNvPr id="6" name="Text Placeholder 5">
            <a:extLst>
              <a:ext uri="{FF2B5EF4-FFF2-40B4-BE49-F238E27FC236}">
                <a16:creationId xmlns:a16="http://schemas.microsoft.com/office/drawing/2014/main" id="{C7460CDC-521F-C8A3-693B-9D7FDE652E52}"/>
              </a:ext>
            </a:extLst>
          </p:cNvPr>
          <p:cNvSpPr>
            <a:spLocks noGrp="1"/>
          </p:cNvSpPr>
          <p:nvPr>
            <p:ph type="body" sz="quarter" idx="13"/>
          </p:nvPr>
        </p:nvSpPr>
        <p:spPr>
          <a:xfrm>
            <a:off x="1394511" y="1057388"/>
            <a:ext cx="7385276" cy="848414"/>
          </a:xfrm>
        </p:spPr>
        <p:txBody>
          <a:bodyPr>
            <a:normAutofit fontScale="70000" lnSpcReduction="20000"/>
          </a:bodyPr>
          <a:lstStyle/>
          <a:p>
            <a:pPr marL="0" indent="0">
              <a:buNone/>
            </a:pPr>
            <a:endParaRPr lang="en-US" sz="4000">
              <a:latin typeface="+mj-lt"/>
            </a:endParaRPr>
          </a:p>
          <a:p>
            <a:pPr marL="0" indent="0">
              <a:buNone/>
            </a:pPr>
            <a:r>
              <a:rPr lang="en-US" sz="4000">
                <a:latin typeface="+mj-lt"/>
              </a:rPr>
              <a:t>Helen You, Ph.D.</a:t>
            </a:r>
          </a:p>
          <a:p>
            <a:endParaRPr lang="en-US"/>
          </a:p>
        </p:txBody>
      </p:sp>
      <p:sp>
        <p:nvSpPr>
          <p:cNvPr id="2" name="Content Placeholder 1">
            <a:extLst>
              <a:ext uri="{FF2B5EF4-FFF2-40B4-BE49-F238E27FC236}">
                <a16:creationId xmlns:a16="http://schemas.microsoft.com/office/drawing/2014/main" id="{BD5E1BBC-EE79-A620-1BD7-A01B2776D718}"/>
              </a:ext>
            </a:extLst>
          </p:cNvPr>
          <p:cNvSpPr>
            <a:spLocks noGrp="1"/>
          </p:cNvSpPr>
          <p:nvPr>
            <p:ph sz="half" idx="2"/>
          </p:nvPr>
        </p:nvSpPr>
        <p:spPr/>
        <p:txBody>
          <a:bodyPr>
            <a:normAutofit fontScale="92500" lnSpcReduction="10000"/>
          </a:bodyPr>
          <a:lstStyle/>
          <a:p>
            <a:r>
              <a:rPr lang="en-US" sz="2400"/>
              <a:t>(210) 458-6530</a:t>
            </a:r>
          </a:p>
        </p:txBody>
      </p:sp>
      <p:sp>
        <p:nvSpPr>
          <p:cNvPr id="3" name="Content Placeholder 2">
            <a:extLst>
              <a:ext uri="{FF2B5EF4-FFF2-40B4-BE49-F238E27FC236}">
                <a16:creationId xmlns:a16="http://schemas.microsoft.com/office/drawing/2014/main" id="{6E947740-A585-58A4-94BC-22F1125EA888}"/>
              </a:ext>
            </a:extLst>
          </p:cNvPr>
          <p:cNvSpPr>
            <a:spLocks noGrp="1"/>
          </p:cNvSpPr>
          <p:nvPr>
            <p:ph sz="half" idx="10"/>
          </p:nvPr>
        </p:nvSpPr>
        <p:spPr>
          <a:xfrm>
            <a:off x="1963234" y="2721437"/>
            <a:ext cx="4333292" cy="374650"/>
          </a:xfrm>
        </p:spPr>
        <p:txBody>
          <a:bodyPr>
            <a:normAutofit fontScale="92500" lnSpcReduction="10000"/>
          </a:bodyPr>
          <a:lstStyle/>
          <a:p>
            <a:r>
              <a:rPr lang="en-US" sz="2400"/>
              <a:t>tdc@utsa.edu</a:t>
            </a:r>
          </a:p>
        </p:txBody>
      </p:sp>
      <p:sp>
        <p:nvSpPr>
          <p:cNvPr id="4" name="Content Placeholder 3">
            <a:extLst>
              <a:ext uri="{FF2B5EF4-FFF2-40B4-BE49-F238E27FC236}">
                <a16:creationId xmlns:a16="http://schemas.microsoft.com/office/drawing/2014/main" id="{25AA4A3F-8771-5314-594B-F8F56E7419A7}"/>
              </a:ext>
            </a:extLst>
          </p:cNvPr>
          <p:cNvSpPr>
            <a:spLocks noGrp="1"/>
          </p:cNvSpPr>
          <p:nvPr>
            <p:ph sz="half" idx="11"/>
          </p:nvPr>
        </p:nvSpPr>
        <p:spPr>
          <a:xfrm>
            <a:off x="1963234" y="3241675"/>
            <a:ext cx="4333292" cy="374650"/>
          </a:xfrm>
        </p:spPr>
        <p:txBody>
          <a:bodyPr>
            <a:normAutofit/>
          </a:bodyPr>
          <a:lstStyle/>
          <a:p>
            <a:r>
              <a:rPr lang="en-US" sz="1800">
                <a:latin typeface="Arial" panose="020B0604020202020204" pitchFamily="34" charset="0"/>
                <a:cs typeface="Arial" panose="020B0604020202020204" pitchFamily="34" charset="0"/>
              </a:rPr>
              <a:t>demographics.texas.gov/</a:t>
            </a:r>
          </a:p>
        </p:txBody>
      </p:sp>
    </p:spTree>
    <p:extLst>
      <p:ext uri="{BB962C8B-B14F-4D97-AF65-F5344CB8AC3E}">
        <p14:creationId xmlns:p14="http://schemas.microsoft.com/office/powerpoint/2010/main" val="2487094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181EE-6AAB-8B32-1861-DF0A8221D46C}"/>
              </a:ext>
            </a:extLst>
          </p:cNvPr>
          <p:cNvSpPr>
            <a:spLocks noGrp="1"/>
          </p:cNvSpPr>
          <p:nvPr>
            <p:ph type="title"/>
          </p:nvPr>
        </p:nvSpPr>
        <p:spPr/>
        <p:txBody>
          <a:bodyPr/>
          <a:lstStyle/>
          <a:p>
            <a:r>
              <a:rPr lang="en-US" sz="2800"/>
              <a:t>Texas Daily Population Growth and</a:t>
            </a:r>
            <a:br>
              <a:rPr lang="en-US" sz="2800"/>
            </a:br>
            <a:r>
              <a:rPr lang="en-US" sz="2800"/>
              <a:t>Components of Change 2020-202</a:t>
            </a:r>
            <a:r>
              <a:rPr lang="en-US"/>
              <a:t>5</a:t>
            </a:r>
          </a:p>
        </p:txBody>
      </p:sp>
      <p:sp>
        <p:nvSpPr>
          <p:cNvPr id="10" name="TextBox 9">
            <a:extLst>
              <a:ext uri="{FF2B5EF4-FFF2-40B4-BE49-F238E27FC236}">
                <a16:creationId xmlns:a16="http://schemas.microsoft.com/office/drawing/2014/main" id="{4E2DAD2D-7546-EB4B-CE2E-F85EFADC29E7}"/>
              </a:ext>
            </a:extLst>
          </p:cNvPr>
          <p:cNvSpPr txBox="1"/>
          <p:nvPr/>
        </p:nvSpPr>
        <p:spPr>
          <a:xfrm>
            <a:off x="1084851" y="1643551"/>
            <a:ext cx="1499348" cy="369332"/>
          </a:xfrm>
          <a:prstGeom prst="rect">
            <a:avLst/>
          </a:prstGeom>
          <a:noFill/>
          <a:ln>
            <a:solidFill>
              <a:schemeClr val="tx1"/>
            </a:solidFill>
          </a:ln>
        </p:spPr>
        <p:txBody>
          <a:bodyPr wrap="square" rtlCol="0" anchor="ctr">
            <a:spAutoFit/>
          </a:bodyPr>
          <a:lstStyle/>
          <a:p>
            <a:pPr algn="ctr"/>
            <a:r>
              <a:rPr lang="en-US">
                <a:latin typeface="Arial" panose="020B0604020202020204" pitchFamily="34" charset="0"/>
                <a:cs typeface="Arial" panose="020B0604020202020204" pitchFamily="34" charset="0"/>
              </a:rPr>
              <a:t>917</a:t>
            </a:r>
          </a:p>
        </p:txBody>
      </p:sp>
      <p:sp>
        <p:nvSpPr>
          <p:cNvPr id="9" name="TextBox 8">
            <a:extLst>
              <a:ext uri="{FF2B5EF4-FFF2-40B4-BE49-F238E27FC236}">
                <a16:creationId xmlns:a16="http://schemas.microsoft.com/office/drawing/2014/main" id="{2302DFCA-7A2C-D9B9-6DDD-96F1CCEC2D2E}"/>
              </a:ext>
            </a:extLst>
          </p:cNvPr>
          <p:cNvSpPr txBox="1"/>
          <p:nvPr/>
        </p:nvSpPr>
        <p:spPr>
          <a:xfrm>
            <a:off x="2584199" y="1636051"/>
            <a:ext cx="1499348" cy="369332"/>
          </a:xfrm>
          <a:prstGeom prst="rect">
            <a:avLst/>
          </a:prstGeom>
          <a:noFill/>
          <a:ln>
            <a:solidFill>
              <a:schemeClr val="tx1"/>
            </a:solidFill>
          </a:ln>
        </p:spPr>
        <p:txBody>
          <a:bodyPr wrap="square" rtlCol="0" anchor="ctr">
            <a:spAutoFit/>
          </a:bodyPr>
          <a:lstStyle/>
          <a:p>
            <a:pPr algn="ctr"/>
            <a:r>
              <a:rPr lang="en-US">
                <a:latin typeface="Arial" panose="020B0604020202020204" pitchFamily="34" charset="0"/>
                <a:cs typeface="Arial" panose="020B0604020202020204" pitchFamily="34" charset="0"/>
              </a:rPr>
              <a:t>1,494</a:t>
            </a:r>
          </a:p>
        </p:txBody>
      </p:sp>
      <p:sp>
        <p:nvSpPr>
          <p:cNvPr id="3" name="TextBox 2">
            <a:extLst>
              <a:ext uri="{FF2B5EF4-FFF2-40B4-BE49-F238E27FC236}">
                <a16:creationId xmlns:a16="http://schemas.microsoft.com/office/drawing/2014/main" id="{A53F93B2-7176-22DD-7EE8-937875631804}"/>
              </a:ext>
            </a:extLst>
          </p:cNvPr>
          <p:cNvSpPr txBox="1"/>
          <p:nvPr/>
        </p:nvSpPr>
        <p:spPr>
          <a:xfrm>
            <a:off x="4083547" y="1636051"/>
            <a:ext cx="1499348" cy="369332"/>
          </a:xfrm>
          <a:prstGeom prst="rect">
            <a:avLst/>
          </a:prstGeom>
          <a:noFill/>
          <a:ln>
            <a:solidFill>
              <a:schemeClr val="tx1"/>
            </a:solidFill>
          </a:ln>
        </p:spPr>
        <p:txBody>
          <a:bodyPr wrap="square" rtlCol="0" anchor="ctr">
            <a:spAutoFit/>
          </a:bodyPr>
          <a:lstStyle/>
          <a:p>
            <a:pPr algn="ctr"/>
            <a:r>
              <a:rPr lang="en-US">
                <a:latin typeface="Arial" panose="020B0604020202020204" pitchFamily="34" charset="0"/>
                <a:cs typeface="Arial" panose="020B0604020202020204" pitchFamily="34" charset="0"/>
              </a:rPr>
              <a:t>1,647</a:t>
            </a:r>
          </a:p>
        </p:txBody>
      </p:sp>
      <p:sp>
        <p:nvSpPr>
          <p:cNvPr id="8" name="TextBox 7">
            <a:extLst>
              <a:ext uri="{FF2B5EF4-FFF2-40B4-BE49-F238E27FC236}">
                <a16:creationId xmlns:a16="http://schemas.microsoft.com/office/drawing/2014/main" id="{5B238006-B0D0-AA61-54A3-53F0586E1B46}"/>
              </a:ext>
            </a:extLst>
          </p:cNvPr>
          <p:cNvSpPr txBox="1"/>
          <p:nvPr/>
        </p:nvSpPr>
        <p:spPr>
          <a:xfrm>
            <a:off x="5582895" y="1636051"/>
            <a:ext cx="1499348" cy="369332"/>
          </a:xfrm>
          <a:prstGeom prst="rect">
            <a:avLst/>
          </a:prstGeom>
          <a:noFill/>
          <a:ln>
            <a:solidFill>
              <a:schemeClr val="tx1"/>
            </a:solidFill>
          </a:ln>
        </p:spPr>
        <p:txBody>
          <a:bodyPr wrap="square" rtlCol="0" anchor="ctr">
            <a:spAutoFit/>
          </a:bodyPr>
          <a:lstStyle/>
          <a:p>
            <a:pPr algn="ctr"/>
            <a:r>
              <a:rPr lang="en-US">
                <a:latin typeface="Arial" panose="020B0604020202020204" pitchFamily="34" charset="0"/>
                <a:cs typeface="Arial" panose="020B0604020202020204" pitchFamily="34" charset="0"/>
              </a:rPr>
              <a:t>1,642</a:t>
            </a:r>
          </a:p>
        </p:txBody>
      </p:sp>
      <p:sp>
        <p:nvSpPr>
          <p:cNvPr id="12" name="TextBox 11">
            <a:extLst>
              <a:ext uri="{FF2B5EF4-FFF2-40B4-BE49-F238E27FC236}">
                <a16:creationId xmlns:a16="http://schemas.microsoft.com/office/drawing/2014/main" id="{49560BB4-5956-63A9-7DC3-3551602EA53D}"/>
              </a:ext>
            </a:extLst>
          </p:cNvPr>
          <p:cNvSpPr txBox="1"/>
          <p:nvPr/>
        </p:nvSpPr>
        <p:spPr>
          <a:xfrm>
            <a:off x="7082243" y="1636051"/>
            <a:ext cx="1499348" cy="369332"/>
          </a:xfrm>
          <a:prstGeom prst="rect">
            <a:avLst/>
          </a:prstGeom>
          <a:noFill/>
          <a:ln>
            <a:solidFill>
              <a:schemeClr val="tx1"/>
            </a:solidFill>
          </a:ln>
        </p:spPr>
        <p:txBody>
          <a:bodyPr wrap="square" rtlCol="0" anchor="ctr">
            <a:spAutoFit/>
          </a:bodyPr>
          <a:lstStyle/>
          <a:p>
            <a:pPr algn="ctr"/>
            <a:r>
              <a:rPr lang="en-US">
                <a:latin typeface="Arial" panose="020B0604020202020204" pitchFamily="34" charset="0"/>
                <a:cs typeface="Arial" panose="020B0604020202020204" pitchFamily="34" charset="0"/>
              </a:rPr>
              <a:t>1,072</a:t>
            </a:r>
          </a:p>
        </p:txBody>
      </p:sp>
      <p:sp>
        <p:nvSpPr>
          <p:cNvPr id="14" name="TextBox 13">
            <a:extLst>
              <a:ext uri="{FF2B5EF4-FFF2-40B4-BE49-F238E27FC236}">
                <a16:creationId xmlns:a16="http://schemas.microsoft.com/office/drawing/2014/main" id="{DDAE729A-5BAE-4178-DF9C-750B0352DF01}"/>
              </a:ext>
            </a:extLst>
          </p:cNvPr>
          <p:cNvSpPr txBox="1"/>
          <p:nvPr/>
        </p:nvSpPr>
        <p:spPr>
          <a:xfrm>
            <a:off x="8581591" y="1643551"/>
            <a:ext cx="3490394" cy="307777"/>
          </a:xfrm>
          <a:prstGeom prst="rect">
            <a:avLst/>
          </a:prstGeom>
          <a:noFill/>
        </p:spPr>
        <p:txBody>
          <a:bodyPr wrap="square" rtlCol="0">
            <a:spAutoFit/>
          </a:bodyPr>
          <a:lstStyle/>
          <a:p>
            <a:r>
              <a:rPr lang="en-US" sz="1400" b="1">
                <a:latin typeface="Arial" panose="020B0604020202020204" pitchFamily="34" charset="0"/>
                <a:cs typeface="Arial" panose="020B0604020202020204" pitchFamily="34" charset="0"/>
              </a:rPr>
              <a:t>Daily Average Population Change</a:t>
            </a:r>
          </a:p>
        </p:txBody>
      </p:sp>
      <p:graphicFrame>
        <p:nvGraphicFramePr>
          <p:cNvPr id="7" name="Content Placeholder 6" descr="Graph showing Texas Daily Population Growth and Components of Change from 2020 to 2024">
            <a:extLst>
              <a:ext uri="{FF2B5EF4-FFF2-40B4-BE49-F238E27FC236}">
                <a16:creationId xmlns:a16="http://schemas.microsoft.com/office/drawing/2014/main" id="{6CBC18DE-28E5-F062-EB63-8F2F895865EB}"/>
              </a:ext>
            </a:extLst>
          </p:cNvPr>
          <p:cNvGraphicFramePr>
            <a:graphicFrameLocks noGrp="1"/>
          </p:cNvGraphicFramePr>
          <p:nvPr>
            <p:ph idx="1"/>
            <p:extLst>
              <p:ext uri="{D42A27DB-BD31-4B8C-83A1-F6EECF244321}">
                <p14:modId xmlns:p14="http://schemas.microsoft.com/office/powerpoint/2010/main" val="828972953"/>
              </p:ext>
            </p:extLst>
          </p:nvPr>
        </p:nvGraphicFramePr>
        <p:xfrm>
          <a:off x="1014152" y="1883892"/>
          <a:ext cx="10306396" cy="4048929"/>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a:extLst>
              <a:ext uri="{FF2B5EF4-FFF2-40B4-BE49-F238E27FC236}">
                <a16:creationId xmlns:a16="http://schemas.microsoft.com/office/drawing/2014/main" id="{304AE90A-B415-FC08-7157-EDEF8332BB2E}"/>
              </a:ext>
              <a:ext uri="{C183D7F6-B498-43B3-948B-1728B52AA6E4}">
                <adec:decorative xmlns:adec="http://schemas.microsoft.com/office/drawing/2017/decorative" val="1"/>
              </a:ext>
            </a:extLst>
          </p:cNvPr>
          <p:cNvSpPr/>
          <p:nvPr/>
        </p:nvSpPr>
        <p:spPr>
          <a:xfrm>
            <a:off x="8581591" y="1636051"/>
            <a:ext cx="3043391" cy="376832"/>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7BD4764-2554-FCCF-2DF8-F35EDBEC42DC}"/>
              </a:ext>
            </a:extLst>
          </p:cNvPr>
          <p:cNvSpPr>
            <a:spLocks noGrp="1"/>
          </p:cNvSpPr>
          <p:nvPr>
            <p:ph sz="quarter" idx="13"/>
          </p:nvPr>
        </p:nvSpPr>
        <p:spPr/>
        <p:txBody>
          <a:bodyPr>
            <a:normAutofit/>
          </a:bodyPr>
          <a:lstStyle/>
          <a:p>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endParaRPr lang="en-US" sz="1100" b="1"/>
          </a:p>
        </p:txBody>
      </p:sp>
    </p:spTree>
    <p:extLst>
      <p:ext uri="{BB962C8B-B14F-4D97-AF65-F5344CB8AC3E}">
        <p14:creationId xmlns:p14="http://schemas.microsoft.com/office/powerpoint/2010/main" val="1825650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8BDFCF-FCBF-4202-C501-D0FF5529B0F5}"/>
              </a:ext>
            </a:extLst>
          </p:cNvPr>
          <p:cNvSpPr>
            <a:spLocks noGrp="1"/>
          </p:cNvSpPr>
          <p:nvPr>
            <p:ph type="title"/>
          </p:nvPr>
        </p:nvSpPr>
        <p:spPr>
          <a:xfrm>
            <a:off x="82912" y="134150"/>
            <a:ext cx="4000171" cy="1587136"/>
          </a:xfrm>
        </p:spPr>
        <p:txBody>
          <a:bodyPr>
            <a:normAutofit/>
          </a:bodyPr>
          <a:lstStyle/>
          <a:p>
            <a:r>
              <a:rPr lang="en-US"/>
              <a:t>Estimated Population, </a:t>
            </a:r>
            <a:br>
              <a:rPr lang="en-US"/>
            </a:br>
            <a:r>
              <a:rPr lang="en-US"/>
              <a:t>Texas Counties, 2025 </a:t>
            </a:r>
          </a:p>
        </p:txBody>
      </p:sp>
      <p:sp>
        <p:nvSpPr>
          <p:cNvPr id="7" name="TextBox 6">
            <a:extLst>
              <a:ext uri="{FF2B5EF4-FFF2-40B4-BE49-F238E27FC236}">
                <a16:creationId xmlns:a16="http://schemas.microsoft.com/office/drawing/2014/main" id="{ADEECC03-36AB-628E-0E44-684E43886B1D}"/>
              </a:ext>
            </a:extLst>
          </p:cNvPr>
          <p:cNvSpPr txBox="1"/>
          <p:nvPr/>
        </p:nvSpPr>
        <p:spPr>
          <a:xfrm>
            <a:off x="335354" y="1674674"/>
            <a:ext cx="3594779" cy="3477875"/>
          </a:xfrm>
          <a:prstGeom prst="rect">
            <a:avLst/>
          </a:prstGeom>
          <a:noFill/>
        </p:spPr>
        <p:txBody>
          <a:bodyPr wrap="square" rtlCol="0">
            <a:spAutoFit/>
          </a:bodyPr>
          <a:lstStyle/>
          <a:p>
            <a:pPr fontAlgn="base"/>
            <a:r>
              <a:rPr lang="en-US" sz="2000"/>
              <a:t>Texas population is highly concentrated within the </a:t>
            </a:r>
            <a:r>
              <a:rPr lang="en-US" sz="2000" b="1"/>
              <a:t>metropolitan triangle </a:t>
            </a:r>
            <a:r>
              <a:rPr lang="en-US" sz="2000"/>
              <a:t>formed by Dallas–Fort Worth, Austin, San Antonio, and Houston.</a:t>
            </a:r>
          </a:p>
          <a:p>
            <a:pPr fontAlgn="base"/>
            <a:endParaRPr lang="en-US" sz="2000"/>
          </a:p>
          <a:p>
            <a:pPr fontAlgn="base"/>
            <a:r>
              <a:rPr lang="en-US" sz="2000"/>
              <a:t>The 120 counties on and east of the </a:t>
            </a:r>
            <a:r>
              <a:rPr lang="en-US" sz="2000" b="1"/>
              <a:t>I‑35 </a:t>
            </a:r>
            <a:r>
              <a:rPr lang="en-US" sz="2000"/>
              <a:t>corridor are home to 27.3 million residents—approximately </a:t>
            </a:r>
            <a:r>
              <a:rPr lang="en-US" sz="2000" b="1"/>
              <a:t>87.3% </a:t>
            </a:r>
            <a:r>
              <a:rPr lang="en-US" sz="2000"/>
              <a:t>of the state’s total population.</a:t>
            </a:r>
          </a:p>
        </p:txBody>
      </p:sp>
      <p:sp>
        <p:nvSpPr>
          <p:cNvPr id="8" name="Isosceles Triangle 7">
            <a:extLst>
              <a:ext uri="{FF2B5EF4-FFF2-40B4-BE49-F238E27FC236}">
                <a16:creationId xmlns:a16="http://schemas.microsoft.com/office/drawing/2014/main" id="{8501467E-B821-91CD-A100-CDEEA7A235E6}"/>
              </a:ext>
              <a:ext uri="{C183D7F6-B498-43B3-948B-1728B52AA6E4}">
                <adec:decorative xmlns:adec="http://schemas.microsoft.com/office/drawing/2017/decorative" val="1"/>
              </a:ext>
            </a:extLst>
          </p:cNvPr>
          <p:cNvSpPr/>
          <p:nvPr/>
        </p:nvSpPr>
        <p:spPr>
          <a:xfrm rot="21173131">
            <a:off x="8258736" y="2336491"/>
            <a:ext cx="1520662" cy="1699462"/>
          </a:xfrm>
          <a:prstGeom prst="triangle">
            <a:avLst>
              <a:gd name="adj" fmla="val 61782"/>
            </a:avLst>
          </a:prstGeom>
          <a:noFill/>
          <a:ln w="38100">
            <a:solidFill>
              <a:schemeClr val="accent2">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p of Texas counties showing estimated population levels in 2025, with the largest concentrations in major metropolitan counties such as Harris, Dallas, Tarrant, Bexar, and Travis, and much smaller populations across most rural counties.">
            <a:extLst>
              <a:ext uri="{FF2B5EF4-FFF2-40B4-BE49-F238E27FC236}">
                <a16:creationId xmlns:a16="http://schemas.microsoft.com/office/drawing/2014/main" id="{4DC8DBD6-23D5-41E6-43A6-DC1D3BEA1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9608" y="134150"/>
            <a:ext cx="7899480" cy="6104144"/>
          </a:xfrm>
          <a:prstGeom prst="rect">
            <a:avLst/>
          </a:prstGeom>
        </p:spPr>
      </p:pic>
      <p:sp>
        <p:nvSpPr>
          <p:cNvPr id="9" name="Isosceles Triangle 8">
            <a:extLst>
              <a:ext uri="{FF2B5EF4-FFF2-40B4-BE49-F238E27FC236}">
                <a16:creationId xmlns:a16="http://schemas.microsoft.com/office/drawing/2014/main" id="{8447EC84-E94C-8863-89CD-2F6EAF00BE3F}"/>
              </a:ext>
              <a:ext uri="{C183D7F6-B498-43B3-948B-1728B52AA6E4}">
                <adec:decorative xmlns:adec="http://schemas.microsoft.com/office/drawing/2017/decorative" val="1"/>
              </a:ext>
            </a:extLst>
          </p:cNvPr>
          <p:cNvSpPr/>
          <p:nvPr/>
        </p:nvSpPr>
        <p:spPr>
          <a:xfrm rot="21366823">
            <a:off x="8893506" y="2294212"/>
            <a:ext cx="1429063" cy="1781957"/>
          </a:xfrm>
          <a:prstGeom prst="triangle">
            <a:avLst>
              <a:gd name="adj" fmla="val 45576"/>
            </a:avLst>
          </a:prstGeom>
          <a:noFill/>
          <a:ln w="38100">
            <a:solidFill>
              <a:schemeClr val="accent2">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a16="http://schemas.microsoft.com/office/drawing/2014/main" id="{28B40BEB-FEE5-5EA4-1003-1B3630B3D1E1}"/>
              </a:ext>
              <a:ext uri="{C183D7F6-B498-43B3-948B-1728B52AA6E4}">
                <adec:decorative xmlns:adec="http://schemas.microsoft.com/office/drawing/2017/decorative" val="1"/>
              </a:ext>
            </a:extLst>
          </p:cNvPr>
          <p:cNvSpPr/>
          <p:nvPr/>
        </p:nvSpPr>
        <p:spPr>
          <a:xfrm>
            <a:off x="8348263" y="1824479"/>
            <a:ext cx="1080523" cy="3257072"/>
          </a:xfrm>
          <a:custGeom>
            <a:avLst/>
            <a:gdLst>
              <a:gd name="connsiteX0" fmla="*/ 0 w 1020216"/>
              <a:gd name="connsiteY0" fmla="*/ 3295291 h 3295291"/>
              <a:gd name="connsiteX1" fmla="*/ 34506 w 1020216"/>
              <a:gd name="connsiteY1" fmla="*/ 3209027 h 3295291"/>
              <a:gd name="connsiteX2" fmla="*/ 69011 w 1020216"/>
              <a:gd name="connsiteY2" fmla="*/ 3157268 h 3295291"/>
              <a:gd name="connsiteX3" fmla="*/ 86264 w 1020216"/>
              <a:gd name="connsiteY3" fmla="*/ 3105510 h 3295291"/>
              <a:gd name="connsiteX4" fmla="*/ 155276 w 1020216"/>
              <a:gd name="connsiteY4" fmla="*/ 3001993 h 3295291"/>
              <a:gd name="connsiteX5" fmla="*/ 189781 w 1020216"/>
              <a:gd name="connsiteY5" fmla="*/ 2950234 h 3295291"/>
              <a:gd name="connsiteX6" fmla="*/ 224287 w 1020216"/>
              <a:gd name="connsiteY6" fmla="*/ 2898476 h 3295291"/>
              <a:gd name="connsiteX7" fmla="*/ 276045 w 1020216"/>
              <a:gd name="connsiteY7" fmla="*/ 2743200 h 3295291"/>
              <a:gd name="connsiteX8" fmla="*/ 293298 w 1020216"/>
              <a:gd name="connsiteY8" fmla="*/ 2691442 h 3295291"/>
              <a:gd name="connsiteX9" fmla="*/ 327804 w 1020216"/>
              <a:gd name="connsiteY9" fmla="*/ 2553419 h 3295291"/>
              <a:gd name="connsiteX10" fmla="*/ 345057 w 1020216"/>
              <a:gd name="connsiteY10" fmla="*/ 2501661 h 3295291"/>
              <a:gd name="connsiteX11" fmla="*/ 362310 w 1020216"/>
              <a:gd name="connsiteY11" fmla="*/ 2432649 h 3295291"/>
              <a:gd name="connsiteX12" fmla="*/ 379562 w 1020216"/>
              <a:gd name="connsiteY12" fmla="*/ 2380891 h 3295291"/>
              <a:gd name="connsiteX13" fmla="*/ 396815 w 1020216"/>
              <a:gd name="connsiteY13" fmla="*/ 2311880 h 3295291"/>
              <a:gd name="connsiteX14" fmla="*/ 483079 w 1020216"/>
              <a:gd name="connsiteY14" fmla="*/ 2242868 h 3295291"/>
              <a:gd name="connsiteX15" fmla="*/ 586596 w 1020216"/>
              <a:gd name="connsiteY15" fmla="*/ 2173857 h 3295291"/>
              <a:gd name="connsiteX16" fmla="*/ 621102 w 1020216"/>
              <a:gd name="connsiteY16" fmla="*/ 2018582 h 3295291"/>
              <a:gd name="connsiteX17" fmla="*/ 638355 w 1020216"/>
              <a:gd name="connsiteY17" fmla="*/ 1966823 h 3295291"/>
              <a:gd name="connsiteX18" fmla="*/ 672861 w 1020216"/>
              <a:gd name="connsiteY18" fmla="*/ 1828800 h 3295291"/>
              <a:gd name="connsiteX19" fmla="*/ 724619 w 1020216"/>
              <a:gd name="connsiteY19" fmla="*/ 1621766 h 3295291"/>
              <a:gd name="connsiteX20" fmla="*/ 741872 w 1020216"/>
              <a:gd name="connsiteY20" fmla="*/ 1552755 h 3295291"/>
              <a:gd name="connsiteX21" fmla="*/ 776378 w 1020216"/>
              <a:gd name="connsiteY21" fmla="*/ 1500997 h 3295291"/>
              <a:gd name="connsiteX22" fmla="*/ 793630 w 1020216"/>
              <a:gd name="connsiteY22" fmla="*/ 1449238 h 3295291"/>
              <a:gd name="connsiteX23" fmla="*/ 862642 w 1020216"/>
              <a:gd name="connsiteY23" fmla="*/ 1345721 h 3295291"/>
              <a:gd name="connsiteX24" fmla="*/ 914400 w 1020216"/>
              <a:gd name="connsiteY24" fmla="*/ 862642 h 3295291"/>
              <a:gd name="connsiteX25" fmla="*/ 983411 w 1020216"/>
              <a:gd name="connsiteY25" fmla="*/ 741872 h 3295291"/>
              <a:gd name="connsiteX26" fmla="*/ 1017917 w 1020216"/>
              <a:gd name="connsiteY26" fmla="*/ 621102 h 3295291"/>
              <a:gd name="connsiteX27" fmla="*/ 1017917 w 1020216"/>
              <a:gd name="connsiteY27" fmla="*/ 0 h 329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20216" h="3295291">
                <a:moveTo>
                  <a:pt x="0" y="3295291"/>
                </a:moveTo>
                <a:cubicBezTo>
                  <a:pt x="11502" y="3266536"/>
                  <a:pt x="20656" y="3236727"/>
                  <a:pt x="34506" y="3209027"/>
                </a:cubicBezTo>
                <a:cubicBezTo>
                  <a:pt x="43779" y="3190481"/>
                  <a:pt x="59738" y="3175814"/>
                  <a:pt x="69011" y="3157268"/>
                </a:cubicBezTo>
                <a:cubicBezTo>
                  <a:pt x="77144" y="3141002"/>
                  <a:pt x="77432" y="3121407"/>
                  <a:pt x="86264" y="3105510"/>
                </a:cubicBezTo>
                <a:cubicBezTo>
                  <a:pt x="106404" y="3069258"/>
                  <a:pt x="132272" y="3036499"/>
                  <a:pt x="155276" y="3001993"/>
                </a:cubicBezTo>
                <a:lnTo>
                  <a:pt x="189781" y="2950234"/>
                </a:lnTo>
                <a:lnTo>
                  <a:pt x="224287" y="2898476"/>
                </a:lnTo>
                <a:lnTo>
                  <a:pt x="276045" y="2743200"/>
                </a:lnTo>
                <a:cubicBezTo>
                  <a:pt x="281796" y="2725947"/>
                  <a:pt x="288887" y="2709085"/>
                  <a:pt x="293298" y="2691442"/>
                </a:cubicBezTo>
                <a:cubicBezTo>
                  <a:pt x="304800" y="2645434"/>
                  <a:pt x="312807" y="2598409"/>
                  <a:pt x="327804" y="2553419"/>
                </a:cubicBezTo>
                <a:cubicBezTo>
                  <a:pt x="333555" y="2536166"/>
                  <a:pt x="340061" y="2519147"/>
                  <a:pt x="345057" y="2501661"/>
                </a:cubicBezTo>
                <a:cubicBezTo>
                  <a:pt x="351571" y="2478861"/>
                  <a:pt x="355796" y="2455449"/>
                  <a:pt x="362310" y="2432649"/>
                </a:cubicBezTo>
                <a:cubicBezTo>
                  <a:pt x="367306" y="2415163"/>
                  <a:pt x="374566" y="2398377"/>
                  <a:pt x="379562" y="2380891"/>
                </a:cubicBezTo>
                <a:cubicBezTo>
                  <a:pt x="386076" y="2358092"/>
                  <a:pt x="387474" y="2333674"/>
                  <a:pt x="396815" y="2311880"/>
                </a:cubicBezTo>
                <a:cubicBezTo>
                  <a:pt x="430686" y="2232848"/>
                  <a:pt x="421054" y="2277326"/>
                  <a:pt x="483079" y="2242868"/>
                </a:cubicBezTo>
                <a:cubicBezTo>
                  <a:pt x="519331" y="2222728"/>
                  <a:pt x="586596" y="2173857"/>
                  <a:pt x="586596" y="2173857"/>
                </a:cubicBezTo>
                <a:cubicBezTo>
                  <a:pt x="625435" y="2057340"/>
                  <a:pt x="580616" y="2200765"/>
                  <a:pt x="621102" y="2018582"/>
                </a:cubicBezTo>
                <a:cubicBezTo>
                  <a:pt x="625047" y="2000829"/>
                  <a:pt x="633944" y="1984466"/>
                  <a:pt x="638355" y="1966823"/>
                </a:cubicBezTo>
                <a:lnTo>
                  <a:pt x="672861" y="1828800"/>
                </a:lnTo>
                <a:cubicBezTo>
                  <a:pt x="696092" y="1689406"/>
                  <a:pt x="679051" y="1758469"/>
                  <a:pt x="724619" y="1621766"/>
                </a:cubicBezTo>
                <a:cubicBezTo>
                  <a:pt x="732117" y="1599271"/>
                  <a:pt x="732531" y="1574549"/>
                  <a:pt x="741872" y="1552755"/>
                </a:cubicBezTo>
                <a:cubicBezTo>
                  <a:pt x="750040" y="1533696"/>
                  <a:pt x="764876" y="1518250"/>
                  <a:pt x="776378" y="1500997"/>
                </a:cubicBezTo>
                <a:cubicBezTo>
                  <a:pt x="782129" y="1483744"/>
                  <a:pt x="784798" y="1465136"/>
                  <a:pt x="793630" y="1449238"/>
                </a:cubicBezTo>
                <a:cubicBezTo>
                  <a:pt x="813770" y="1412986"/>
                  <a:pt x="862642" y="1345721"/>
                  <a:pt x="862642" y="1345721"/>
                </a:cubicBezTo>
                <a:cubicBezTo>
                  <a:pt x="949971" y="1083728"/>
                  <a:pt x="851013" y="1411988"/>
                  <a:pt x="914400" y="862642"/>
                </a:cubicBezTo>
                <a:cubicBezTo>
                  <a:pt x="918937" y="823326"/>
                  <a:pt x="966279" y="776137"/>
                  <a:pt x="983411" y="741872"/>
                </a:cubicBezTo>
                <a:cubicBezTo>
                  <a:pt x="991771" y="725153"/>
                  <a:pt x="1017626" y="632741"/>
                  <a:pt x="1017917" y="621102"/>
                </a:cubicBezTo>
                <a:cubicBezTo>
                  <a:pt x="1023091" y="414133"/>
                  <a:pt x="1017917" y="207034"/>
                  <a:pt x="1017917" y="0"/>
                </a:cubicBezTo>
              </a:path>
            </a:pathLst>
          </a:custGeom>
          <a:noFill/>
          <a:ln w="79375">
            <a:solidFill>
              <a:schemeClr val="bg1">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E86086B-92FD-F610-4199-0BA881BBA3E7}"/>
              </a:ext>
              <a:ext uri="{C183D7F6-B498-43B3-948B-1728B52AA6E4}">
                <adec:decorative xmlns:adec="http://schemas.microsoft.com/office/drawing/2017/decorative" val="1"/>
              </a:ext>
            </a:extLst>
          </p:cNvPr>
          <p:cNvCxnSpPr>
            <a:cxnSpLocks/>
          </p:cNvCxnSpPr>
          <p:nvPr/>
        </p:nvCxnSpPr>
        <p:spPr>
          <a:xfrm>
            <a:off x="8791653" y="4426184"/>
            <a:ext cx="1915901" cy="119718"/>
          </a:xfrm>
          <a:prstGeom prst="straightConnector1">
            <a:avLst/>
          </a:prstGeom>
          <a:ln w="60325">
            <a:solidFill>
              <a:srgbClr val="C40808">
                <a:alpha val="98000"/>
              </a:srgb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EC2134-6BFD-59B8-A3B6-51E05C1CE848}"/>
              </a:ext>
            </a:extLst>
          </p:cNvPr>
          <p:cNvSpPr txBox="1"/>
          <p:nvPr/>
        </p:nvSpPr>
        <p:spPr>
          <a:xfrm>
            <a:off x="10848264" y="4229092"/>
            <a:ext cx="904415" cy="523220"/>
          </a:xfrm>
          <a:prstGeom prst="rect">
            <a:avLst/>
          </a:prstGeom>
          <a:noFill/>
        </p:spPr>
        <p:txBody>
          <a:bodyPr wrap="none" rtlCol="0">
            <a:spAutoFit/>
          </a:bodyPr>
          <a:lstStyle/>
          <a:p>
            <a:r>
              <a:rPr lang="en-US" sz="2800" b="1"/>
              <a:t>87%</a:t>
            </a:r>
          </a:p>
        </p:txBody>
      </p:sp>
      <p:sp>
        <p:nvSpPr>
          <p:cNvPr id="6" name="Content Placeholder 5">
            <a:extLst>
              <a:ext uri="{FF2B5EF4-FFF2-40B4-BE49-F238E27FC236}">
                <a16:creationId xmlns:a16="http://schemas.microsoft.com/office/drawing/2014/main" id="{2FA0E566-016D-CD12-278C-8A6378445E2E}"/>
              </a:ext>
            </a:extLst>
          </p:cNvPr>
          <p:cNvSpPr>
            <a:spLocks noGrp="1"/>
          </p:cNvSpPr>
          <p:nvPr>
            <p:ph sz="quarter" idx="13"/>
          </p:nvPr>
        </p:nvSpPr>
        <p:spPr/>
        <p:txBody>
          <a:bodyPr/>
          <a:lstStyle/>
          <a:p>
            <a:r>
              <a:rPr lang="fr-FR" b="1"/>
              <a:t>Source: </a:t>
            </a:r>
            <a:r>
              <a:rPr lang="fr-FR"/>
              <a:t>U.S. Census Bureau, Vintage 2025 Population </a:t>
            </a:r>
            <a:r>
              <a:rPr lang="fr-FR" err="1"/>
              <a:t>Estimates</a:t>
            </a:r>
            <a:r>
              <a:rPr lang="fr-FR"/>
              <a:t> </a:t>
            </a:r>
          </a:p>
        </p:txBody>
      </p:sp>
      <p:sp>
        <p:nvSpPr>
          <p:cNvPr id="2" name="Slide Number Placeholder 1">
            <a:extLst>
              <a:ext uri="{FF2B5EF4-FFF2-40B4-BE49-F238E27FC236}">
                <a16:creationId xmlns:a16="http://schemas.microsoft.com/office/drawing/2014/main" id="{9D00D04A-165F-4FDA-980E-CC08A73310A0}"/>
              </a:ext>
            </a:extLst>
          </p:cNvPr>
          <p:cNvSpPr>
            <a:spLocks noGrp="1"/>
          </p:cNvSpPr>
          <p:nvPr>
            <p:ph type="sldNum" sz="quarter" idx="12"/>
          </p:nvPr>
        </p:nvSpPr>
        <p:spPr/>
        <p:txBody>
          <a:bodyPr/>
          <a:lstStyle/>
          <a:p>
            <a:fld id="{ABF0F34F-14AB-484A-B782-112ACB3916DE}" type="slidenum">
              <a:rPr lang="en-US" smtClean="0"/>
              <a:t>5</a:t>
            </a:fld>
            <a:endParaRPr lang="en-US"/>
          </a:p>
        </p:txBody>
      </p:sp>
    </p:spTree>
    <p:extLst>
      <p:ext uri="{BB962C8B-B14F-4D97-AF65-F5344CB8AC3E}">
        <p14:creationId xmlns:p14="http://schemas.microsoft.com/office/powerpoint/2010/main" val="3214798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C2686-7274-4C56-E554-30BD286AF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61F85-3961-88E4-095A-6084D6C8CB94}"/>
              </a:ext>
            </a:extLst>
          </p:cNvPr>
          <p:cNvSpPr>
            <a:spLocks noGrp="1"/>
          </p:cNvSpPr>
          <p:nvPr>
            <p:ph type="title"/>
          </p:nvPr>
        </p:nvSpPr>
        <p:spPr>
          <a:xfrm>
            <a:off x="372649" y="376919"/>
            <a:ext cx="3722099" cy="1928690"/>
          </a:xfrm>
        </p:spPr>
        <p:txBody>
          <a:bodyPr>
            <a:normAutofit/>
          </a:bodyPr>
          <a:lstStyle/>
          <a:p>
            <a:r>
              <a:rPr lang="en-US"/>
              <a:t>Estimated Numeric Population Change, Texas Counties, 2024-2025 </a:t>
            </a:r>
          </a:p>
        </p:txBody>
      </p:sp>
      <p:sp>
        <p:nvSpPr>
          <p:cNvPr id="3" name="Content Placeholder 2">
            <a:extLst>
              <a:ext uri="{FF2B5EF4-FFF2-40B4-BE49-F238E27FC236}">
                <a16:creationId xmlns:a16="http://schemas.microsoft.com/office/drawing/2014/main" id="{DBFFB3BA-71C7-245F-499E-32BCC56F14C8}"/>
              </a:ext>
            </a:extLst>
          </p:cNvPr>
          <p:cNvSpPr>
            <a:spLocks noGrp="1"/>
          </p:cNvSpPr>
          <p:nvPr>
            <p:ph sz="quarter" idx="13"/>
          </p:nvPr>
        </p:nvSpPr>
        <p:spPr/>
        <p:txBody>
          <a:bodyPr/>
          <a:lstStyle/>
          <a:p>
            <a:r>
              <a:rPr lang="fr-FR" b="1"/>
              <a:t>Source: </a:t>
            </a:r>
            <a:r>
              <a:rPr lang="fr-FR"/>
              <a:t>U.S. Census Bureau, Vintage 2025 Population </a:t>
            </a:r>
            <a:r>
              <a:rPr lang="fr-FR" err="1"/>
              <a:t>Estimates</a:t>
            </a:r>
            <a:endParaRPr lang="fr-FR"/>
          </a:p>
        </p:txBody>
      </p:sp>
      <p:sp>
        <p:nvSpPr>
          <p:cNvPr id="7" name="TextBox 6">
            <a:extLst>
              <a:ext uri="{FF2B5EF4-FFF2-40B4-BE49-F238E27FC236}">
                <a16:creationId xmlns:a16="http://schemas.microsoft.com/office/drawing/2014/main" id="{701D2075-EE0F-10A1-DEC6-46B4C59F0ADC}"/>
              </a:ext>
            </a:extLst>
          </p:cNvPr>
          <p:cNvSpPr txBox="1"/>
          <p:nvPr/>
        </p:nvSpPr>
        <p:spPr>
          <a:xfrm>
            <a:off x="509848" y="2388271"/>
            <a:ext cx="3447702" cy="3416320"/>
          </a:xfrm>
          <a:prstGeom prst="rect">
            <a:avLst/>
          </a:prstGeom>
          <a:noFill/>
        </p:spPr>
        <p:txBody>
          <a:bodyPr wrap="square" rtlCol="0">
            <a:spAutoFit/>
          </a:bodyPr>
          <a:lstStyle/>
          <a:p>
            <a:r>
              <a:rPr lang="en-US" sz="2400"/>
              <a:t>Population declined in </a:t>
            </a:r>
            <a:r>
              <a:rPr lang="en-US" sz="2400" b="1"/>
              <a:t>108</a:t>
            </a:r>
            <a:r>
              <a:rPr lang="en-US" sz="2400"/>
              <a:t> Texas counties, primarily in rural areas.</a:t>
            </a:r>
          </a:p>
          <a:p>
            <a:endParaRPr lang="en-US" sz="2400"/>
          </a:p>
          <a:p>
            <a:r>
              <a:rPr lang="en-US" sz="2400"/>
              <a:t>Dallas experienced the largest numeric population loss, along with several border counties.</a:t>
            </a:r>
          </a:p>
        </p:txBody>
      </p:sp>
      <p:sp>
        <p:nvSpPr>
          <p:cNvPr id="8" name="Slide Number Placeholder 7">
            <a:extLst>
              <a:ext uri="{FF2B5EF4-FFF2-40B4-BE49-F238E27FC236}">
                <a16:creationId xmlns:a16="http://schemas.microsoft.com/office/drawing/2014/main" id="{1F01B3CF-584E-166B-7D7B-3E5AE9D93E86}"/>
              </a:ext>
            </a:extLst>
          </p:cNvPr>
          <p:cNvSpPr>
            <a:spLocks noGrp="1"/>
          </p:cNvSpPr>
          <p:nvPr>
            <p:ph type="sldNum" sz="quarter" idx="12"/>
          </p:nvPr>
        </p:nvSpPr>
        <p:spPr/>
        <p:txBody>
          <a:bodyPr/>
          <a:lstStyle/>
          <a:p>
            <a:fld id="{ABF0F34F-14AB-484A-B782-112ACB3916DE}" type="slidenum">
              <a:rPr lang="en-US" smtClean="0"/>
              <a:t>6</a:t>
            </a:fld>
            <a:endParaRPr lang="en-US"/>
          </a:p>
        </p:txBody>
      </p:sp>
      <p:pic>
        <p:nvPicPr>
          <p:cNvPr id="1026" name="Picture 2" descr="Map of Texas counties showing estimated population change from 2024 to 2025. Most metropolitan counties are projected to gain population, while many rural counties show little change or population decline. Source: U.S. Census Bureau and Texas Demographic Center.&#10;">
            <a:extLst>
              <a:ext uri="{FF2B5EF4-FFF2-40B4-BE49-F238E27FC236}">
                <a16:creationId xmlns:a16="http://schemas.microsoft.com/office/drawing/2014/main" id="{267A2824-4E7D-6541-912D-7D1914F2FB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3603" y="46644"/>
            <a:ext cx="8098116" cy="6257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470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41002-3321-FD53-34A3-A7F141F01487}"/>
              </a:ext>
            </a:extLst>
          </p:cNvPr>
          <p:cNvSpPr>
            <a:spLocks noGrp="1"/>
          </p:cNvSpPr>
          <p:nvPr>
            <p:ph type="title"/>
          </p:nvPr>
        </p:nvSpPr>
        <p:spPr/>
        <p:txBody>
          <a:bodyPr/>
          <a:lstStyle/>
          <a:p>
            <a:r>
              <a:rPr lang="en-US"/>
              <a:t>Top Counties for Numeric Growth in Texas, 2024-2025</a:t>
            </a:r>
          </a:p>
        </p:txBody>
      </p:sp>
      <p:sp>
        <p:nvSpPr>
          <p:cNvPr id="3" name="Content Placeholder 2">
            <a:extLst>
              <a:ext uri="{FF2B5EF4-FFF2-40B4-BE49-F238E27FC236}">
                <a16:creationId xmlns:a16="http://schemas.microsoft.com/office/drawing/2014/main" id="{2430B1A8-6EEF-173C-0F68-29DCBB24B53E}"/>
              </a:ext>
            </a:extLst>
          </p:cNvPr>
          <p:cNvSpPr>
            <a:spLocks noGrp="1"/>
          </p:cNvSpPr>
          <p:nvPr>
            <p:ph idx="1"/>
          </p:nvPr>
        </p:nvSpPr>
        <p:spPr/>
        <p:txBody>
          <a:bodyPr/>
          <a:lstStyle/>
          <a:p>
            <a:endParaRPr lang="en-US"/>
          </a:p>
        </p:txBody>
      </p:sp>
      <p:graphicFrame>
        <p:nvGraphicFramePr>
          <p:cNvPr id="5" name="Table 4">
            <a:extLst>
              <a:ext uri="{FF2B5EF4-FFF2-40B4-BE49-F238E27FC236}">
                <a16:creationId xmlns:a16="http://schemas.microsoft.com/office/drawing/2014/main" id="{8F6F63A9-1238-D00E-B586-935755ABB0BE}"/>
              </a:ext>
            </a:extLst>
          </p:cNvPr>
          <p:cNvGraphicFramePr>
            <a:graphicFrameLocks noGrp="1"/>
          </p:cNvGraphicFramePr>
          <p:nvPr>
            <p:extLst>
              <p:ext uri="{D42A27DB-BD31-4B8C-83A1-F6EECF244321}">
                <p14:modId xmlns:p14="http://schemas.microsoft.com/office/powerpoint/2010/main" val="1188851112"/>
              </p:ext>
            </p:extLst>
          </p:nvPr>
        </p:nvGraphicFramePr>
        <p:xfrm>
          <a:off x="285748" y="979802"/>
          <a:ext cx="11392129" cy="5112988"/>
        </p:xfrm>
        <a:graphic>
          <a:graphicData uri="http://schemas.openxmlformats.org/drawingml/2006/table">
            <a:tbl>
              <a:tblPr firstRow="1" bandRow="1">
                <a:tableStyleId>{5C22544A-7EE6-4342-B048-85BDC9FD1C3A}</a:tableStyleId>
              </a:tblPr>
              <a:tblGrid>
                <a:gridCol w="1637894">
                  <a:extLst>
                    <a:ext uri="{9D8B030D-6E8A-4147-A177-3AD203B41FA5}">
                      <a16:colId xmlns:a16="http://schemas.microsoft.com/office/drawing/2014/main" val="525756818"/>
                    </a:ext>
                  </a:extLst>
                </a:gridCol>
                <a:gridCol w="823217">
                  <a:extLst>
                    <a:ext uri="{9D8B030D-6E8A-4147-A177-3AD203B41FA5}">
                      <a16:colId xmlns:a16="http://schemas.microsoft.com/office/drawing/2014/main" val="3956983059"/>
                    </a:ext>
                  </a:extLst>
                </a:gridCol>
                <a:gridCol w="2112341">
                  <a:extLst>
                    <a:ext uri="{9D8B030D-6E8A-4147-A177-3AD203B41FA5}">
                      <a16:colId xmlns:a16="http://schemas.microsoft.com/office/drawing/2014/main" val="2723616987"/>
                    </a:ext>
                  </a:extLst>
                </a:gridCol>
                <a:gridCol w="1941562">
                  <a:extLst>
                    <a:ext uri="{9D8B030D-6E8A-4147-A177-3AD203B41FA5}">
                      <a16:colId xmlns:a16="http://schemas.microsoft.com/office/drawing/2014/main" val="598238824"/>
                    </a:ext>
                  </a:extLst>
                </a:gridCol>
                <a:gridCol w="1625705">
                  <a:extLst>
                    <a:ext uri="{9D8B030D-6E8A-4147-A177-3AD203B41FA5}">
                      <a16:colId xmlns:a16="http://schemas.microsoft.com/office/drawing/2014/main" val="3412997383"/>
                    </a:ext>
                  </a:extLst>
                </a:gridCol>
                <a:gridCol w="1625705">
                  <a:extLst>
                    <a:ext uri="{9D8B030D-6E8A-4147-A177-3AD203B41FA5}">
                      <a16:colId xmlns:a16="http://schemas.microsoft.com/office/drawing/2014/main" val="2026699358"/>
                    </a:ext>
                  </a:extLst>
                </a:gridCol>
                <a:gridCol w="1625705">
                  <a:extLst>
                    <a:ext uri="{9D8B030D-6E8A-4147-A177-3AD203B41FA5}">
                      <a16:colId xmlns:a16="http://schemas.microsoft.com/office/drawing/2014/main" val="2595499657"/>
                    </a:ext>
                  </a:extLst>
                </a:gridCol>
              </a:tblGrid>
              <a:tr h="808897">
                <a:tc>
                  <a:txBody>
                    <a:bodyPr/>
                    <a:lstStyle/>
                    <a:p>
                      <a:pPr algn="ctr" fontAlgn="b"/>
                      <a:r>
                        <a:rPr lang="en-US" sz="1600" u="none" strike="noStrike">
                          <a:effectLst/>
                          <a:latin typeface="Aptos" panose="020B0004020202020204" pitchFamily="34" charset="0"/>
                        </a:rPr>
                        <a:t>County</a:t>
                      </a:r>
                      <a:endParaRPr lang="en-US" sz="1600" b="0" i="0" u="none" strike="noStrike">
                        <a:solidFill>
                          <a:schemeClr val="bg1"/>
                        </a:solidFill>
                        <a:effectLst/>
                        <a:latin typeface="Aptos" panose="020B0004020202020204" pitchFamily="34" charset="0"/>
                      </a:endParaRPr>
                    </a:p>
                  </a:txBody>
                  <a:tcPr marL="9525" marR="9525" marT="9525" marB="0" anchor="ctr"/>
                </a:tc>
                <a:tc>
                  <a:txBody>
                    <a:bodyPr/>
                    <a:lstStyle/>
                    <a:p>
                      <a:pPr algn="ctr" fontAlgn="b"/>
                      <a:r>
                        <a:rPr lang="en-US" sz="1600" u="none" strike="noStrike">
                          <a:effectLst/>
                          <a:latin typeface="Aptos" panose="020B0004020202020204" pitchFamily="34" charset="0"/>
                        </a:rPr>
                        <a:t>US Rank</a:t>
                      </a:r>
                      <a:endParaRPr lang="en-US" sz="1600" b="0" i="0" u="none" strike="noStrike">
                        <a:solidFill>
                          <a:schemeClr val="bg1"/>
                        </a:solidFill>
                        <a:effectLst/>
                        <a:latin typeface="Aptos" panose="020B0004020202020204" pitchFamily="34" charset="0"/>
                      </a:endParaRPr>
                    </a:p>
                  </a:txBody>
                  <a:tcPr marL="9525" marR="9525" marT="9525" marB="0" anchor="ctr"/>
                </a:tc>
                <a:tc>
                  <a:txBody>
                    <a:bodyPr/>
                    <a:lstStyle/>
                    <a:p>
                      <a:pPr algn="ctr" fontAlgn="b"/>
                      <a:r>
                        <a:rPr lang="en-US" sz="1600" u="none" strike="noStrike">
                          <a:effectLst/>
                          <a:latin typeface="Aptos" panose="020B0004020202020204" pitchFamily="34" charset="0"/>
                        </a:rPr>
                        <a:t>2025 Population Estimate</a:t>
                      </a:r>
                      <a:endParaRPr lang="en-US" sz="1600" b="0" i="0" u="none" strike="noStrike">
                        <a:solidFill>
                          <a:schemeClr val="bg1"/>
                        </a:solidFill>
                        <a:effectLst/>
                        <a:latin typeface="Aptos" panose="020B0004020202020204" pitchFamily="34" charset="0"/>
                      </a:endParaRPr>
                    </a:p>
                  </a:txBody>
                  <a:tcPr marL="9525" marR="9525" marT="9525" marB="0" anchor="ctr"/>
                </a:tc>
                <a:tc>
                  <a:txBody>
                    <a:bodyPr/>
                    <a:lstStyle/>
                    <a:p>
                      <a:pPr algn="ctr" fontAlgn="b"/>
                      <a:r>
                        <a:rPr lang="en-US" sz="1600" u="none" strike="noStrike">
                          <a:effectLst/>
                          <a:latin typeface="Aptos" panose="020B0004020202020204" pitchFamily="34" charset="0"/>
                        </a:rPr>
                        <a:t>Population</a:t>
                      </a:r>
                      <a:r>
                        <a:rPr lang="en-US" sz="1600" u="none" strike="noStrike" baseline="0">
                          <a:effectLst/>
                          <a:latin typeface="Aptos" panose="020B0004020202020204" pitchFamily="34" charset="0"/>
                        </a:rPr>
                        <a:t> Change </a:t>
                      </a:r>
                    </a:p>
                    <a:p>
                      <a:pPr algn="ctr" fontAlgn="b"/>
                      <a:r>
                        <a:rPr lang="en-US" sz="1600" u="none" strike="noStrike" baseline="0">
                          <a:effectLst/>
                          <a:latin typeface="Aptos" panose="020B0004020202020204" pitchFamily="34" charset="0"/>
                        </a:rPr>
                        <a:t>2024-2025</a:t>
                      </a:r>
                      <a:endParaRPr lang="en-US" sz="1600" b="0" i="0" u="none" strike="noStrike">
                        <a:solidFill>
                          <a:schemeClr val="bg1"/>
                        </a:solidFill>
                        <a:effectLst/>
                        <a:latin typeface="Aptos" panose="020B0004020202020204" pitchFamily="34" charset="0"/>
                      </a:endParaRPr>
                    </a:p>
                  </a:txBody>
                  <a:tcPr marL="9525" marR="9525" marT="9525" marB="0" anchor="ctr"/>
                </a:tc>
                <a:tc>
                  <a:txBody>
                    <a:bodyPr/>
                    <a:lstStyle/>
                    <a:p>
                      <a:pPr algn="ctr" fontAlgn="b"/>
                      <a:r>
                        <a:rPr lang="en-US" sz="1600" u="none" strike="noStrike">
                          <a:effectLst/>
                          <a:latin typeface="Aptos" panose="020B0004020202020204" pitchFamily="34" charset="0"/>
                        </a:rPr>
                        <a:t>Change from Natural Increase</a:t>
                      </a:r>
                      <a:endParaRPr lang="en-US" sz="1600" b="0" i="0" u="none" strike="noStrike">
                        <a:solidFill>
                          <a:schemeClr val="bg1"/>
                        </a:solidFill>
                        <a:effectLst/>
                        <a:latin typeface="Aptos" panose="020B0004020202020204" pitchFamily="34" charset="0"/>
                      </a:endParaRPr>
                    </a:p>
                  </a:txBody>
                  <a:tcPr marL="9525" marR="9525" marT="9525" marB="0" anchor="ctr"/>
                </a:tc>
                <a:tc>
                  <a:txBody>
                    <a:bodyPr/>
                    <a:lstStyle/>
                    <a:p>
                      <a:pPr algn="ctr" fontAlgn="b"/>
                      <a:r>
                        <a:rPr lang="en-US" sz="1600" u="none" strike="noStrike">
                          <a:effectLst/>
                          <a:latin typeface="Aptos" panose="020B0004020202020204" pitchFamily="34" charset="0"/>
                        </a:rPr>
                        <a:t>Change from</a:t>
                      </a:r>
                    </a:p>
                    <a:p>
                      <a:pPr algn="ctr" fontAlgn="b"/>
                      <a:r>
                        <a:rPr lang="en-US" sz="1600" u="none" strike="noStrike">
                          <a:effectLst/>
                          <a:latin typeface="Aptos" panose="020B0004020202020204" pitchFamily="34" charset="0"/>
                        </a:rPr>
                        <a:t>International  Migration</a:t>
                      </a:r>
                      <a:endParaRPr lang="en-US" sz="1600" b="0" i="0" u="none" strike="noStrike">
                        <a:solidFill>
                          <a:schemeClr val="bg1"/>
                        </a:solidFill>
                        <a:effectLst/>
                        <a:latin typeface="Aptos" panose="020B0004020202020204" pitchFamily="34" charset="0"/>
                      </a:endParaRPr>
                    </a:p>
                  </a:txBody>
                  <a:tcPr marL="9525" marR="9525" marT="9525" marB="0" anchor="ctr"/>
                </a:tc>
                <a:tc>
                  <a:txBody>
                    <a:bodyPr/>
                    <a:lstStyle/>
                    <a:p>
                      <a:pPr algn="ctr" fontAlgn="b"/>
                      <a:r>
                        <a:rPr lang="en-US" sz="1600" u="none" strike="noStrike">
                          <a:effectLst/>
                          <a:latin typeface="Aptos" panose="020B0004020202020204" pitchFamily="34" charset="0"/>
                        </a:rPr>
                        <a:t>Change from Domestic Migration</a:t>
                      </a:r>
                      <a:endParaRPr lang="en-US" sz="1600" b="0" i="0" u="none" strike="noStrike">
                        <a:solidFill>
                          <a:schemeClr val="bg1"/>
                        </a:solidFill>
                        <a:effectLst/>
                        <a:latin typeface="Aptos" panose="020B0004020202020204" pitchFamily="34" charset="0"/>
                      </a:endParaRPr>
                    </a:p>
                  </a:txBody>
                  <a:tcPr marL="9525" marR="9525" marT="9525" marB="0" anchor="ctr"/>
                </a:tc>
                <a:extLst>
                  <a:ext uri="{0D108BD9-81ED-4DB2-BD59-A6C34878D82A}">
                    <a16:rowId xmlns:a16="http://schemas.microsoft.com/office/drawing/2014/main" val="13678481"/>
                  </a:ext>
                </a:extLst>
              </a:tr>
              <a:tr h="298778">
                <a:tc>
                  <a:txBody>
                    <a:bodyPr/>
                    <a:lstStyle/>
                    <a:p>
                      <a:pPr algn="l" fontAlgn="b">
                        <a:buNone/>
                      </a:pPr>
                      <a:r>
                        <a:rPr lang="en-US" sz="1800" b="1" i="0" u="none" strike="noStrike">
                          <a:solidFill>
                            <a:srgbClr val="000000"/>
                          </a:solidFill>
                          <a:effectLst/>
                          <a:latin typeface="Aptos Narrow" panose="020B0004020202020204" pitchFamily="34" charset="0"/>
                        </a:rPr>
                        <a:t>Harris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rial" panose="020B0604020202020204" pitchFamily="34" charset="0"/>
                        </a:rPr>
                        <a:t>1</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5,045,026</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                     48,695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72%</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118%</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-89%</a:t>
                      </a:r>
                    </a:p>
                  </a:txBody>
                  <a:tcPr marL="6350" marR="6350" marT="6350" marB="0" anchor="b">
                    <a:solidFill>
                      <a:schemeClr val="bg1"/>
                    </a:solidFill>
                  </a:tcPr>
                </a:tc>
                <a:extLst>
                  <a:ext uri="{0D108BD9-81ED-4DB2-BD59-A6C34878D82A}">
                    <a16:rowId xmlns:a16="http://schemas.microsoft.com/office/drawing/2014/main" val="377172438"/>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Collin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rial" panose="020B0604020202020204" pitchFamily="34" charset="0"/>
                        </a:rPr>
                        <a:t>2</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1,297,179</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                     42,966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17%</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27%</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56%</a:t>
                      </a:r>
                    </a:p>
                  </a:txBody>
                  <a:tcPr marL="6350" marR="6350" marT="6350" marB="0" anchor="b">
                    <a:solidFill>
                      <a:schemeClr val="bg2"/>
                    </a:solidFill>
                  </a:tcPr>
                </a:tc>
                <a:extLst>
                  <a:ext uri="{0D108BD9-81ED-4DB2-BD59-A6C34878D82A}">
                    <a16:rowId xmlns:a16="http://schemas.microsoft.com/office/drawing/2014/main" val="3818344317"/>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Montgomery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rial" panose="020B0604020202020204" pitchFamily="34" charset="0"/>
                        </a:rPr>
                        <a:t>4</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781,194</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                     30,011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14%</a:t>
                      </a:r>
                    </a:p>
                  </a:txBody>
                  <a:tcPr marL="6350" marR="6350" marT="6350" marB="0" anchor="b">
                    <a:solidFill>
                      <a:schemeClr val="bg1"/>
                    </a:solidFill>
                  </a:tcPr>
                </a:tc>
                <a:tc>
                  <a:txBody>
                    <a:bodyPr/>
                    <a:lstStyle/>
                    <a:p>
                      <a:pPr algn="r" fontAlgn="b">
                        <a:buNone/>
                      </a:pPr>
                      <a:r>
                        <a:rPr lang="en-US" sz="1800" b="1" i="0" u="none" strike="noStrike" dirty="0">
                          <a:solidFill>
                            <a:srgbClr val="000000"/>
                          </a:solidFill>
                          <a:effectLst/>
                          <a:latin typeface="Aptos Narrow" panose="020B0004020202020204" pitchFamily="34" charset="0"/>
                        </a:rPr>
                        <a:t>12%</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76%</a:t>
                      </a:r>
                    </a:p>
                  </a:txBody>
                  <a:tcPr marL="6350" marR="6350" marT="6350" marB="0" anchor="b">
                    <a:solidFill>
                      <a:schemeClr val="bg1"/>
                    </a:solidFill>
                  </a:tcPr>
                </a:tc>
                <a:extLst>
                  <a:ext uri="{0D108BD9-81ED-4DB2-BD59-A6C34878D82A}">
                    <a16:rowId xmlns:a16="http://schemas.microsoft.com/office/drawing/2014/main" val="3711183314"/>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Fort Bend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rial" panose="020B0604020202020204" pitchFamily="34" charset="0"/>
                        </a:rPr>
                        <a:t>8</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975,191</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                     24,163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20%</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37%</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43%</a:t>
                      </a:r>
                    </a:p>
                  </a:txBody>
                  <a:tcPr marL="6350" marR="6350" marT="6350" marB="0" anchor="b">
                    <a:solidFill>
                      <a:schemeClr val="bg2"/>
                    </a:solidFill>
                  </a:tcPr>
                </a:tc>
                <a:extLst>
                  <a:ext uri="{0D108BD9-81ED-4DB2-BD59-A6C34878D82A}">
                    <a16:rowId xmlns:a16="http://schemas.microsoft.com/office/drawing/2014/main" val="1945316867"/>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Williamson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rial" panose="020B0604020202020204" pitchFamily="34" charset="0"/>
                        </a:rPr>
                        <a:t>9</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752,827</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                     23,814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19%</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19%</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62%</a:t>
                      </a:r>
                    </a:p>
                  </a:txBody>
                  <a:tcPr marL="6350" marR="6350" marT="6350" marB="0" anchor="b">
                    <a:solidFill>
                      <a:schemeClr val="bg1"/>
                    </a:solidFill>
                  </a:tcPr>
                </a:tc>
                <a:extLst>
                  <a:ext uri="{0D108BD9-81ED-4DB2-BD59-A6C34878D82A}">
                    <a16:rowId xmlns:a16="http://schemas.microsoft.com/office/drawing/2014/main" val="4028056475"/>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Denton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rial" panose="020B0604020202020204" pitchFamily="34" charset="0"/>
                        </a:rPr>
                        <a:t>12</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1,069,346</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                     23,120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28%</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22%</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50%</a:t>
                      </a:r>
                    </a:p>
                  </a:txBody>
                  <a:tcPr marL="6350" marR="6350" marT="6350" marB="0" anchor="b">
                    <a:solidFill>
                      <a:schemeClr val="bg2"/>
                    </a:solidFill>
                  </a:tcPr>
                </a:tc>
                <a:extLst>
                  <a:ext uri="{0D108BD9-81ED-4DB2-BD59-A6C34878D82A}">
                    <a16:rowId xmlns:a16="http://schemas.microsoft.com/office/drawing/2014/main" val="2439762210"/>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Bexar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rial" panose="020B0604020202020204" pitchFamily="34" charset="0"/>
                        </a:rPr>
                        <a:t>14</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2,160,088</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                     21,146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47%</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40%</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12%</a:t>
                      </a:r>
                    </a:p>
                  </a:txBody>
                  <a:tcPr marL="6350" marR="6350" marT="6350" marB="0" anchor="b">
                    <a:solidFill>
                      <a:schemeClr val="bg1"/>
                    </a:solidFill>
                  </a:tcPr>
                </a:tc>
                <a:extLst>
                  <a:ext uri="{0D108BD9-81ED-4DB2-BD59-A6C34878D82A}">
                    <a16:rowId xmlns:a16="http://schemas.microsoft.com/office/drawing/2014/main" val="2830926044"/>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Tarrant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rial" panose="020B0604020202020204" pitchFamily="34" charset="0"/>
                        </a:rPr>
                        <a:t>15</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2,248,466</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                     18,428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68%</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69%</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-38%</a:t>
                      </a:r>
                    </a:p>
                  </a:txBody>
                  <a:tcPr marL="6350" marR="6350" marT="6350" marB="0" anchor="b">
                    <a:solidFill>
                      <a:schemeClr val="bg2"/>
                    </a:solidFill>
                  </a:tcPr>
                </a:tc>
                <a:extLst>
                  <a:ext uri="{0D108BD9-81ED-4DB2-BD59-A6C34878D82A}">
                    <a16:rowId xmlns:a16="http://schemas.microsoft.com/office/drawing/2014/main" val="814183867"/>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Travis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rial" panose="020B0604020202020204" pitchFamily="34" charset="0"/>
                        </a:rPr>
                        <a:t>19</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1,389,670</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                     14,749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63%</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81%</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-45%</a:t>
                      </a:r>
                    </a:p>
                  </a:txBody>
                  <a:tcPr marL="6350" marR="6350" marT="6350" marB="0" anchor="b">
                    <a:solidFill>
                      <a:schemeClr val="bg1"/>
                    </a:solidFill>
                  </a:tcPr>
                </a:tc>
                <a:extLst>
                  <a:ext uri="{0D108BD9-81ED-4DB2-BD59-A6C34878D82A}">
                    <a16:rowId xmlns:a16="http://schemas.microsoft.com/office/drawing/2014/main" val="3798593721"/>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Kaufman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rial" panose="020B0604020202020204" pitchFamily="34" charset="0"/>
                        </a:rPr>
                        <a:t>26</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209,235</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                     11,225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15%</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1%</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85%</a:t>
                      </a:r>
                    </a:p>
                  </a:txBody>
                  <a:tcPr marL="6350" marR="6350" marT="6350" marB="0" anchor="b">
                    <a:solidFill>
                      <a:schemeClr val="bg2"/>
                    </a:solidFill>
                  </a:tcPr>
                </a:tc>
                <a:extLst>
                  <a:ext uri="{0D108BD9-81ED-4DB2-BD59-A6C34878D82A}">
                    <a16:rowId xmlns:a16="http://schemas.microsoft.com/office/drawing/2014/main" val="588169718"/>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Hays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rial" panose="020B0604020202020204" pitchFamily="34" charset="0"/>
                        </a:rPr>
                        <a:t>32</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304,390</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                     10,051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18%</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8%</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75%</a:t>
                      </a:r>
                    </a:p>
                  </a:txBody>
                  <a:tcPr marL="6350" marR="6350" marT="6350" marB="0" anchor="b">
                    <a:solidFill>
                      <a:schemeClr val="bg1"/>
                    </a:solidFill>
                  </a:tcPr>
                </a:tc>
                <a:extLst>
                  <a:ext uri="{0D108BD9-81ED-4DB2-BD59-A6C34878D82A}">
                    <a16:rowId xmlns:a16="http://schemas.microsoft.com/office/drawing/2014/main" val="1626814583"/>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Ellis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rial" panose="020B0604020202020204" pitchFamily="34" charset="0"/>
                        </a:rPr>
                        <a:t>40</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240,867</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                        8,413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16%</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0%</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85%</a:t>
                      </a:r>
                    </a:p>
                  </a:txBody>
                  <a:tcPr marL="6350" marR="6350" marT="6350" marB="0" anchor="b">
                    <a:solidFill>
                      <a:schemeClr val="bg2"/>
                    </a:solidFill>
                  </a:tcPr>
                </a:tc>
                <a:extLst>
                  <a:ext uri="{0D108BD9-81ED-4DB2-BD59-A6C34878D82A}">
                    <a16:rowId xmlns:a16="http://schemas.microsoft.com/office/drawing/2014/main" val="888018286"/>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Hidalgo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rial" panose="020B0604020202020204" pitchFamily="34" charset="0"/>
                        </a:rPr>
                        <a:t>45</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921,549</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                        7,937 </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111%</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3%</a:t>
                      </a:r>
                    </a:p>
                  </a:txBody>
                  <a:tcPr marL="6350" marR="6350" marT="6350" marB="0" anchor="b">
                    <a:solidFill>
                      <a:schemeClr val="bg1"/>
                    </a:solidFill>
                  </a:tcPr>
                </a:tc>
                <a:tc>
                  <a:txBody>
                    <a:bodyPr/>
                    <a:lstStyle/>
                    <a:p>
                      <a:pPr algn="r" fontAlgn="b">
                        <a:buNone/>
                      </a:pPr>
                      <a:r>
                        <a:rPr lang="en-US" sz="1800" b="1" i="0" u="none" strike="noStrike">
                          <a:solidFill>
                            <a:srgbClr val="000000"/>
                          </a:solidFill>
                          <a:effectLst/>
                          <a:latin typeface="Aptos Narrow" panose="020B0004020202020204" pitchFamily="34" charset="0"/>
                        </a:rPr>
                        <a:t>-16%</a:t>
                      </a:r>
                    </a:p>
                  </a:txBody>
                  <a:tcPr marL="6350" marR="6350" marT="6350" marB="0" anchor="b">
                    <a:solidFill>
                      <a:schemeClr val="bg1"/>
                    </a:solidFill>
                  </a:tcPr>
                </a:tc>
                <a:extLst>
                  <a:ext uri="{0D108BD9-81ED-4DB2-BD59-A6C34878D82A}">
                    <a16:rowId xmlns:a16="http://schemas.microsoft.com/office/drawing/2014/main" val="206543038"/>
                  </a:ext>
                </a:extLst>
              </a:tr>
              <a:tr h="308101">
                <a:tc>
                  <a:txBody>
                    <a:bodyPr/>
                    <a:lstStyle/>
                    <a:p>
                      <a:pPr algn="l" fontAlgn="b">
                        <a:buNone/>
                      </a:pPr>
                      <a:r>
                        <a:rPr lang="en-US" sz="1800" b="1" i="0" u="none" strike="noStrike">
                          <a:solidFill>
                            <a:srgbClr val="000000"/>
                          </a:solidFill>
                          <a:effectLst/>
                          <a:latin typeface="Aptos Narrow" panose="020B0004020202020204" pitchFamily="34" charset="0"/>
                        </a:rPr>
                        <a:t>Comal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rial" panose="020B0604020202020204" pitchFamily="34" charset="0"/>
                        </a:rPr>
                        <a:t>50</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209,166</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                        7,680 </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4%</a:t>
                      </a:r>
                    </a:p>
                  </a:txBody>
                  <a:tcPr marL="6350" marR="6350" marT="6350" marB="0" anchor="b">
                    <a:solidFill>
                      <a:schemeClr val="bg2"/>
                    </a:solidFill>
                  </a:tcPr>
                </a:tc>
                <a:tc>
                  <a:txBody>
                    <a:bodyPr/>
                    <a:lstStyle/>
                    <a:p>
                      <a:pPr algn="r" fontAlgn="b">
                        <a:buNone/>
                      </a:pPr>
                      <a:r>
                        <a:rPr lang="en-US" sz="1800" b="1" i="0" u="none" strike="noStrike">
                          <a:solidFill>
                            <a:srgbClr val="000000"/>
                          </a:solidFill>
                          <a:effectLst/>
                          <a:latin typeface="Aptos Narrow" panose="020B0004020202020204" pitchFamily="34" charset="0"/>
                        </a:rPr>
                        <a:t>1%</a:t>
                      </a:r>
                    </a:p>
                  </a:txBody>
                  <a:tcPr marL="6350" marR="6350" marT="6350" marB="0" anchor="b">
                    <a:solidFill>
                      <a:schemeClr val="bg2"/>
                    </a:solidFill>
                  </a:tcPr>
                </a:tc>
                <a:tc>
                  <a:txBody>
                    <a:bodyPr/>
                    <a:lstStyle/>
                    <a:p>
                      <a:pPr algn="r" fontAlgn="b">
                        <a:buNone/>
                      </a:pPr>
                      <a:r>
                        <a:rPr lang="en-US" sz="1800" b="1" i="0" u="none" strike="noStrike" dirty="0">
                          <a:solidFill>
                            <a:srgbClr val="000000"/>
                          </a:solidFill>
                          <a:effectLst/>
                          <a:latin typeface="Aptos Narrow" panose="020B0004020202020204" pitchFamily="34" charset="0"/>
                        </a:rPr>
                        <a:t>97%</a:t>
                      </a:r>
                    </a:p>
                  </a:txBody>
                  <a:tcPr marL="6350" marR="6350" marT="6350" marB="0" anchor="b">
                    <a:solidFill>
                      <a:schemeClr val="bg2"/>
                    </a:solidFill>
                  </a:tcPr>
                </a:tc>
                <a:extLst>
                  <a:ext uri="{0D108BD9-81ED-4DB2-BD59-A6C34878D82A}">
                    <a16:rowId xmlns:a16="http://schemas.microsoft.com/office/drawing/2014/main" val="4286741739"/>
                  </a:ext>
                </a:extLst>
              </a:tr>
            </a:tbl>
          </a:graphicData>
        </a:graphic>
      </p:graphicFrame>
      <p:sp>
        <p:nvSpPr>
          <p:cNvPr id="6" name="Rectangle 5">
            <a:extLst>
              <a:ext uri="{FF2B5EF4-FFF2-40B4-BE49-F238E27FC236}">
                <a16:creationId xmlns:a16="http://schemas.microsoft.com/office/drawing/2014/main" id="{743B593F-08F7-C3E7-5DB7-7659666EAFB3}"/>
              </a:ext>
              <a:ext uri="{C183D7F6-B498-43B3-948B-1728B52AA6E4}">
                <adec:decorative xmlns:adec="http://schemas.microsoft.com/office/drawing/2017/decorative" val="1"/>
              </a:ext>
            </a:extLst>
          </p:cNvPr>
          <p:cNvSpPr/>
          <p:nvPr/>
        </p:nvSpPr>
        <p:spPr>
          <a:xfrm>
            <a:off x="10070122" y="1812719"/>
            <a:ext cx="1607755" cy="310900"/>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03E9C80-51FA-4DC6-A3BC-D1BA13F8BF8A}"/>
              </a:ext>
              <a:ext uri="{C183D7F6-B498-43B3-948B-1728B52AA6E4}">
                <adec:decorative xmlns:adec="http://schemas.microsoft.com/office/drawing/2017/decorative" val="1"/>
              </a:ext>
            </a:extLst>
          </p:cNvPr>
          <p:cNvSpPr/>
          <p:nvPr/>
        </p:nvSpPr>
        <p:spPr>
          <a:xfrm>
            <a:off x="10159093" y="3940484"/>
            <a:ext cx="1607755" cy="631516"/>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C9FFD143-94EE-7786-2EF8-CC1FA005B5F1}"/>
              </a:ext>
            </a:extLst>
          </p:cNvPr>
          <p:cNvSpPr>
            <a:spLocks noGrp="1"/>
          </p:cNvSpPr>
          <p:nvPr>
            <p:ph sz="quarter" idx="13"/>
          </p:nvPr>
        </p:nvSpPr>
        <p:spPr/>
        <p:txBody>
          <a:bodyPr>
            <a:normAutofit/>
          </a:bodyPr>
          <a:lstStyle/>
          <a:p>
            <a:r>
              <a:rPr lang="fr-FR" sz="1000" b="1"/>
              <a:t>Source: </a:t>
            </a:r>
            <a:r>
              <a:rPr lang="fr-FR" sz="1000"/>
              <a:t>U.S. Census Bureau, Vintage 2025 Population </a:t>
            </a:r>
            <a:r>
              <a:rPr lang="fr-FR" sz="1000" err="1"/>
              <a:t>Estimates</a:t>
            </a:r>
            <a:endParaRPr lang="fr-FR" sz="1000"/>
          </a:p>
        </p:txBody>
      </p:sp>
      <p:sp>
        <p:nvSpPr>
          <p:cNvPr id="7" name="Slide Number Placeholder 6">
            <a:extLst>
              <a:ext uri="{FF2B5EF4-FFF2-40B4-BE49-F238E27FC236}">
                <a16:creationId xmlns:a16="http://schemas.microsoft.com/office/drawing/2014/main" id="{29BF681D-53B3-4097-9C69-52E129CC9DB4}"/>
              </a:ext>
            </a:extLst>
          </p:cNvPr>
          <p:cNvSpPr>
            <a:spLocks noGrp="1"/>
          </p:cNvSpPr>
          <p:nvPr>
            <p:ph type="sldNum" sz="quarter" idx="12"/>
          </p:nvPr>
        </p:nvSpPr>
        <p:spPr/>
        <p:txBody>
          <a:bodyPr/>
          <a:lstStyle/>
          <a:p>
            <a:fld id="{ABF0F34F-14AB-484A-B782-112ACB3916DE}" type="slidenum">
              <a:rPr lang="en-US" smtClean="0"/>
              <a:t>7</a:t>
            </a:fld>
            <a:endParaRPr lang="en-US"/>
          </a:p>
        </p:txBody>
      </p:sp>
      <p:sp>
        <p:nvSpPr>
          <p:cNvPr id="10" name="Rectangle 9">
            <a:extLst>
              <a:ext uri="{FF2B5EF4-FFF2-40B4-BE49-F238E27FC236}">
                <a16:creationId xmlns:a16="http://schemas.microsoft.com/office/drawing/2014/main" id="{CB36DF55-3891-38D2-0D8C-19E1BE964EFF}"/>
              </a:ext>
              <a:ext uri="{C183D7F6-B498-43B3-948B-1728B52AA6E4}">
                <adec:decorative xmlns:adec="http://schemas.microsoft.com/office/drawing/2017/decorative" val="1"/>
              </a:ext>
            </a:extLst>
          </p:cNvPr>
          <p:cNvSpPr/>
          <p:nvPr/>
        </p:nvSpPr>
        <p:spPr>
          <a:xfrm>
            <a:off x="10070121" y="5450202"/>
            <a:ext cx="1607755" cy="310900"/>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601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816BF-C49E-6DC3-38F2-006CC018805A}"/>
              </a:ext>
            </a:extLst>
          </p:cNvPr>
          <p:cNvSpPr>
            <a:spLocks noGrp="1"/>
          </p:cNvSpPr>
          <p:nvPr>
            <p:ph type="title"/>
          </p:nvPr>
        </p:nvSpPr>
        <p:spPr>
          <a:xfrm>
            <a:off x="321401" y="361689"/>
            <a:ext cx="3722099" cy="1928690"/>
          </a:xfrm>
        </p:spPr>
        <p:txBody>
          <a:bodyPr>
            <a:normAutofit/>
          </a:bodyPr>
          <a:lstStyle/>
          <a:p>
            <a:r>
              <a:rPr lang="en-US"/>
              <a:t>Estimated Percent Population Change, Texas Counties, 2024-2025 </a:t>
            </a:r>
          </a:p>
        </p:txBody>
      </p:sp>
      <p:sp>
        <p:nvSpPr>
          <p:cNvPr id="3" name="Content Placeholder 2">
            <a:extLst>
              <a:ext uri="{FF2B5EF4-FFF2-40B4-BE49-F238E27FC236}">
                <a16:creationId xmlns:a16="http://schemas.microsoft.com/office/drawing/2014/main" id="{4063363F-E1EA-D830-0590-1A89E67833BA}"/>
              </a:ext>
            </a:extLst>
          </p:cNvPr>
          <p:cNvSpPr>
            <a:spLocks noGrp="1"/>
          </p:cNvSpPr>
          <p:nvPr>
            <p:ph sz="quarter" idx="13"/>
          </p:nvPr>
        </p:nvSpPr>
        <p:spPr/>
        <p:txBody>
          <a:bodyPr/>
          <a:lstStyle/>
          <a:p>
            <a:r>
              <a:rPr lang="fr-FR" b="1"/>
              <a:t>Source: </a:t>
            </a:r>
            <a:r>
              <a:rPr lang="fr-FR"/>
              <a:t>U.S. Census Bureau, Vintage 2025 Population </a:t>
            </a:r>
            <a:r>
              <a:rPr lang="fr-FR" err="1"/>
              <a:t>Estimates</a:t>
            </a:r>
            <a:endParaRPr lang="fr-FR"/>
          </a:p>
        </p:txBody>
      </p:sp>
      <p:sp>
        <p:nvSpPr>
          <p:cNvPr id="7" name="TextBox 6">
            <a:extLst>
              <a:ext uri="{FF2B5EF4-FFF2-40B4-BE49-F238E27FC236}">
                <a16:creationId xmlns:a16="http://schemas.microsoft.com/office/drawing/2014/main" id="{17C47967-3694-DEDE-B6E3-15EFBB268258}"/>
              </a:ext>
            </a:extLst>
          </p:cNvPr>
          <p:cNvSpPr txBox="1"/>
          <p:nvPr/>
        </p:nvSpPr>
        <p:spPr>
          <a:xfrm>
            <a:off x="458599" y="2744406"/>
            <a:ext cx="3447702" cy="2308324"/>
          </a:xfrm>
          <a:prstGeom prst="rect">
            <a:avLst/>
          </a:prstGeom>
          <a:noFill/>
        </p:spPr>
        <p:txBody>
          <a:bodyPr wrap="square" rtlCol="0">
            <a:spAutoFit/>
          </a:bodyPr>
          <a:lstStyle/>
          <a:p>
            <a:r>
              <a:rPr lang="en-US" sz="2400"/>
              <a:t>Rapid growth was concentrated in counties at the suburban and exurban edges of the Texas metropolitan triangle.</a:t>
            </a:r>
          </a:p>
        </p:txBody>
      </p:sp>
      <p:sp>
        <p:nvSpPr>
          <p:cNvPr id="8" name="Slide Number Placeholder 7">
            <a:extLst>
              <a:ext uri="{FF2B5EF4-FFF2-40B4-BE49-F238E27FC236}">
                <a16:creationId xmlns:a16="http://schemas.microsoft.com/office/drawing/2014/main" id="{2567A018-2C42-46A1-83A3-B161FE3FB1E4}"/>
              </a:ext>
            </a:extLst>
          </p:cNvPr>
          <p:cNvSpPr>
            <a:spLocks noGrp="1"/>
          </p:cNvSpPr>
          <p:nvPr>
            <p:ph type="sldNum" sz="quarter" idx="12"/>
          </p:nvPr>
        </p:nvSpPr>
        <p:spPr/>
        <p:txBody>
          <a:bodyPr/>
          <a:lstStyle/>
          <a:p>
            <a:fld id="{ABF0F34F-14AB-484A-B782-112ACB3916DE}" type="slidenum">
              <a:rPr lang="en-US" smtClean="0"/>
              <a:t>8</a:t>
            </a:fld>
            <a:endParaRPr lang="en-US"/>
          </a:p>
        </p:txBody>
      </p:sp>
      <p:pic>
        <p:nvPicPr>
          <p:cNvPr id="5" name="Picture 4" descr="Map of Texas counties showing estimated percent population change from 2024 to 2025, with the highest percentage growth concentrated in metropolitan and suburban counties, while many rural counties show little growth or population decline over the period.">
            <a:extLst>
              <a:ext uri="{FF2B5EF4-FFF2-40B4-BE49-F238E27FC236}">
                <a16:creationId xmlns:a16="http://schemas.microsoft.com/office/drawing/2014/main" id="{FF4389BA-94BD-73E0-705D-E3D27901D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9451" y="257093"/>
            <a:ext cx="7801205" cy="6028204"/>
          </a:xfrm>
          <a:prstGeom prst="rect">
            <a:avLst/>
          </a:prstGeom>
        </p:spPr>
      </p:pic>
    </p:spTree>
    <p:extLst>
      <p:ext uri="{BB962C8B-B14F-4D97-AF65-F5344CB8AC3E}">
        <p14:creationId xmlns:p14="http://schemas.microsoft.com/office/powerpoint/2010/main" val="2906496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377E8-7F94-8700-F611-48E851D34356}"/>
              </a:ext>
            </a:extLst>
          </p:cNvPr>
          <p:cNvSpPr>
            <a:spLocks noGrp="1"/>
          </p:cNvSpPr>
          <p:nvPr>
            <p:ph type="title"/>
          </p:nvPr>
        </p:nvSpPr>
        <p:spPr/>
        <p:txBody>
          <a:bodyPr/>
          <a:lstStyle/>
          <a:p>
            <a:r>
              <a:rPr lang="en-US"/>
              <a:t>Top Counties for Percent Growth in Texas, 2024-2025</a:t>
            </a:r>
          </a:p>
        </p:txBody>
      </p:sp>
      <p:graphicFrame>
        <p:nvGraphicFramePr>
          <p:cNvPr id="5" name="Content Placeholder 3">
            <a:extLst>
              <a:ext uri="{FF2B5EF4-FFF2-40B4-BE49-F238E27FC236}">
                <a16:creationId xmlns:a16="http://schemas.microsoft.com/office/drawing/2014/main" id="{22CC8CE6-85BB-4959-19EC-47489C545BFD}"/>
              </a:ext>
            </a:extLst>
          </p:cNvPr>
          <p:cNvGraphicFramePr>
            <a:graphicFrameLocks/>
          </p:cNvGraphicFramePr>
          <p:nvPr>
            <p:extLst>
              <p:ext uri="{D42A27DB-BD31-4B8C-83A1-F6EECF244321}">
                <p14:modId xmlns:p14="http://schemas.microsoft.com/office/powerpoint/2010/main" val="1183308148"/>
              </p:ext>
            </p:extLst>
          </p:nvPr>
        </p:nvGraphicFramePr>
        <p:xfrm>
          <a:off x="753603" y="837398"/>
          <a:ext cx="10684794" cy="4881733"/>
        </p:xfrm>
        <a:graphic>
          <a:graphicData uri="http://schemas.openxmlformats.org/drawingml/2006/table">
            <a:tbl>
              <a:tblPr firstRow="1" bandRow="1">
                <a:tableStyleId>{5C22544A-7EE6-4342-B048-85BDC9FD1C3A}</a:tableStyleId>
              </a:tblPr>
              <a:tblGrid>
                <a:gridCol w="1365691">
                  <a:extLst>
                    <a:ext uri="{9D8B030D-6E8A-4147-A177-3AD203B41FA5}">
                      <a16:colId xmlns:a16="http://schemas.microsoft.com/office/drawing/2014/main" val="3618365980"/>
                    </a:ext>
                  </a:extLst>
                </a:gridCol>
                <a:gridCol w="1071438">
                  <a:extLst>
                    <a:ext uri="{9D8B030D-6E8A-4147-A177-3AD203B41FA5}">
                      <a16:colId xmlns:a16="http://schemas.microsoft.com/office/drawing/2014/main" val="272417622"/>
                    </a:ext>
                  </a:extLst>
                </a:gridCol>
                <a:gridCol w="1591165">
                  <a:extLst>
                    <a:ext uri="{9D8B030D-6E8A-4147-A177-3AD203B41FA5}">
                      <a16:colId xmlns:a16="http://schemas.microsoft.com/office/drawing/2014/main" val="1015821435"/>
                    </a:ext>
                  </a:extLst>
                </a:gridCol>
                <a:gridCol w="1331300">
                  <a:extLst>
                    <a:ext uri="{9D8B030D-6E8A-4147-A177-3AD203B41FA5}">
                      <a16:colId xmlns:a16="http://schemas.microsoft.com/office/drawing/2014/main" val="2286551118"/>
                    </a:ext>
                  </a:extLst>
                </a:gridCol>
                <a:gridCol w="1331300">
                  <a:extLst>
                    <a:ext uri="{9D8B030D-6E8A-4147-A177-3AD203B41FA5}">
                      <a16:colId xmlns:a16="http://schemas.microsoft.com/office/drawing/2014/main" val="1610831424"/>
                    </a:ext>
                  </a:extLst>
                </a:gridCol>
                <a:gridCol w="1331300">
                  <a:extLst>
                    <a:ext uri="{9D8B030D-6E8A-4147-A177-3AD203B41FA5}">
                      <a16:colId xmlns:a16="http://schemas.microsoft.com/office/drawing/2014/main" val="1733748141"/>
                    </a:ext>
                  </a:extLst>
                </a:gridCol>
                <a:gridCol w="1331300">
                  <a:extLst>
                    <a:ext uri="{9D8B030D-6E8A-4147-A177-3AD203B41FA5}">
                      <a16:colId xmlns:a16="http://schemas.microsoft.com/office/drawing/2014/main" val="173708240"/>
                    </a:ext>
                  </a:extLst>
                </a:gridCol>
                <a:gridCol w="1331300">
                  <a:extLst>
                    <a:ext uri="{9D8B030D-6E8A-4147-A177-3AD203B41FA5}">
                      <a16:colId xmlns:a16="http://schemas.microsoft.com/office/drawing/2014/main" val="2155483443"/>
                    </a:ext>
                  </a:extLst>
                </a:gridCol>
              </a:tblGrid>
              <a:tr h="1195533">
                <a:tc>
                  <a:txBody>
                    <a:bodyPr/>
                    <a:lstStyle/>
                    <a:p>
                      <a:pPr algn="ctr" fontAlgn="b"/>
                      <a:r>
                        <a:rPr lang="en-US" sz="1400" u="none" strike="noStrike">
                          <a:effectLst/>
                          <a:latin typeface="+mj-lt"/>
                        </a:rPr>
                        <a:t>County</a:t>
                      </a:r>
                      <a:endParaRPr lang="en-US" sz="1400" b="1" i="0" u="none" strike="noStrike">
                        <a:solidFill>
                          <a:schemeClr val="bg1"/>
                        </a:solidFill>
                        <a:effectLst/>
                        <a:latin typeface="+mj-lt"/>
                      </a:endParaRPr>
                    </a:p>
                  </a:txBody>
                  <a:tcPr marL="9525" marR="9525" marT="9525" marB="0" anchor="ctr"/>
                </a:tc>
                <a:tc>
                  <a:txBody>
                    <a:bodyPr/>
                    <a:lstStyle/>
                    <a:p>
                      <a:pPr algn="ctr" fontAlgn="b"/>
                      <a:r>
                        <a:rPr lang="en-US" sz="1400" u="none" strike="noStrike">
                          <a:effectLst/>
                          <a:latin typeface="+mj-lt"/>
                        </a:rPr>
                        <a:t>US Rank</a:t>
                      </a:r>
                      <a:endParaRPr lang="en-US" sz="1400" b="1" i="0" u="none" strike="noStrike">
                        <a:solidFill>
                          <a:schemeClr val="bg1"/>
                        </a:solidFill>
                        <a:effectLst/>
                        <a:latin typeface="+mj-lt"/>
                      </a:endParaRPr>
                    </a:p>
                  </a:txBody>
                  <a:tcPr marL="9525" marR="9525" marT="9525" marB="0" anchor="ctr"/>
                </a:tc>
                <a:tc>
                  <a:txBody>
                    <a:bodyPr/>
                    <a:lstStyle/>
                    <a:p>
                      <a:pPr algn="ctr" fontAlgn="b"/>
                      <a:r>
                        <a:rPr lang="en-US" sz="1400" u="none" strike="noStrike">
                          <a:effectLst/>
                          <a:latin typeface="+mj-lt"/>
                        </a:rPr>
                        <a:t>2025 Population Estimate</a:t>
                      </a:r>
                      <a:endParaRPr lang="en-US" sz="1400" b="1" i="0" u="none" strike="noStrike">
                        <a:solidFill>
                          <a:schemeClr val="bg1"/>
                        </a:solidFill>
                        <a:effectLst/>
                        <a:latin typeface="+mj-lt"/>
                      </a:endParaRPr>
                    </a:p>
                  </a:txBody>
                  <a:tcPr marL="9525" marR="9525" marT="9525" marB="0" anchor="ctr"/>
                </a:tc>
                <a:tc>
                  <a:txBody>
                    <a:bodyPr/>
                    <a:lstStyle/>
                    <a:p>
                      <a:pPr algn="ctr" fontAlgn="b"/>
                      <a:r>
                        <a:rPr lang="en-US" sz="1400" u="none" strike="noStrike">
                          <a:effectLst/>
                          <a:latin typeface="+mj-lt"/>
                        </a:rPr>
                        <a:t>Population Change </a:t>
                      </a:r>
                    </a:p>
                    <a:p>
                      <a:pPr algn="ctr" fontAlgn="b"/>
                      <a:r>
                        <a:rPr lang="en-US" sz="1400" u="none" strike="noStrike">
                          <a:effectLst/>
                          <a:latin typeface="+mj-lt"/>
                        </a:rPr>
                        <a:t>2024-2025</a:t>
                      </a:r>
                      <a:endParaRPr lang="en-US" sz="1400" b="1" i="0" u="none" strike="noStrike">
                        <a:solidFill>
                          <a:schemeClr val="bg1"/>
                        </a:solidFill>
                        <a:effectLst/>
                        <a:latin typeface="+mj-lt"/>
                      </a:endParaRPr>
                    </a:p>
                  </a:txBody>
                  <a:tcPr marL="9525" marR="9525" marT="9525" marB="0" anchor="ctr"/>
                </a:tc>
                <a:tc>
                  <a:txBody>
                    <a:bodyPr/>
                    <a:lstStyle/>
                    <a:p>
                      <a:pPr algn="ctr" fontAlgn="b"/>
                      <a:r>
                        <a:rPr lang="en-US" sz="1400" u="none" strike="noStrike" dirty="0">
                          <a:effectLst/>
                          <a:latin typeface="+mj-lt"/>
                        </a:rPr>
                        <a:t>Percent Population</a:t>
                      </a:r>
                      <a:r>
                        <a:rPr lang="en-US" sz="1400" u="none" strike="noStrike" baseline="0" dirty="0">
                          <a:effectLst/>
                          <a:latin typeface="+mj-lt"/>
                        </a:rPr>
                        <a:t> Change </a:t>
                      </a:r>
                    </a:p>
                    <a:p>
                      <a:pPr algn="ctr" fontAlgn="b"/>
                      <a:r>
                        <a:rPr lang="en-US" sz="1400" u="none" strike="noStrike" dirty="0">
                          <a:effectLst/>
                          <a:latin typeface="+mj-lt"/>
                        </a:rPr>
                        <a:t>2024-2025</a:t>
                      </a:r>
                    </a:p>
                  </a:txBody>
                  <a:tcPr marL="9525" marR="9525" marT="9525" marB="0" anchor="ctr"/>
                </a:tc>
                <a:tc>
                  <a:txBody>
                    <a:bodyPr/>
                    <a:lstStyle/>
                    <a:p>
                      <a:pPr algn="ctr" fontAlgn="b"/>
                      <a:r>
                        <a:rPr lang="en-US" sz="1400" u="none" strike="noStrike">
                          <a:effectLst/>
                          <a:latin typeface="+mj-lt"/>
                        </a:rPr>
                        <a:t>Percent of Population</a:t>
                      </a:r>
                      <a:r>
                        <a:rPr lang="en-US" sz="1400" u="none" strike="noStrike" baseline="0">
                          <a:effectLst/>
                          <a:latin typeface="+mj-lt"/>
                        </a:rPr>
                        <a:t> Change from Natural Increase</a:t>
                      </a:r>
                      <a:endParaRPr lang="en-US" sz="1400" b="1" i="0" u="none" strike="noStrike">
                        <a:solidFill>
                          <a:schemeClr val="bg1"/>
                        </a:solidFill>
                        <a:effectLst/>
                        <a:latin typeface="+mj-lt"/>
                      </a:endParaRPr>
                    </a:p>
                  </a:txBody>
                  <a:tcPr marL="9525" marR="9525" marT="9525" marB="0" anchor="ctr"/>
                </a:tc>
                <a:tc>
                  <a:txBody>
                    <a:bodyPr/>
                    <a:lstStyle/>
                    <a:p>
                      <a:pPr algn="ctr" fontAlgn="b"/>
                      <a:r>
                        <a:rPr lang="en-US" sz="1400" u="none" strike="noStrike">
                          <a:effectLst/>
                          <a:latin typeface="+mj-lt"/>
                        </a:rPr>
                        <a:t>Percent of Population Change from International Migration</a:t>
                      </a:r>
                      <a:endParaRPr lang="en-US" sz="1400" b="1" i="0" u="none" strike="noStrike">
                        <a:solidFill>
                          <a:schemeClr val="bg1"/>
                        </a:solidFill>
                        <a:effectLst/>
                        <a:latin typeface="+mj-lt"/>
                      </a:endParaRPr>
                    </a:p>
                  </a:txBody>
                  <a:tcPr marL="9525" marR="9525" marT="9525" marB="0" anchor="ctr"/>
                </a:tc>
                <a:tc>
                  <a:txBody>
                    <a:bodyPr/>
                    <a:lstStyle/>
                    <a:p>
                      <a:pPr algn="ctr" fontAlgn="b"/>
                      <a:r>
                        <a:rPr lang="en-US" sz="1400" u="none" strike="noStrike">
                          <a:effectLst/>
                          <a:latin typeface="+mj-lt"/>
                        </a:rPr>
                        <a:t>Percent of Population Change from Domestic Migration</a:t>
                      </a:r>
                      <a:endParaRPr lang="en-US" sz="1400" b="1" i="0" u="none" strike="noStrike">
                        <a:solidFill>
                          <a:schemeClr val="bg1"/>
                        </a:solidFill>
                        <a:effectLst/>
                        <a:latin typeface="+mj-lt"/>
                      </a:endParaRPr>
                    </a:p>
                  </a:txBody>
                  <a:tcPr marL="9525" marR="9525" marT="9525" marB="0" anchor="ctr"/>
                </a:tc>
                <a:extLst>
                  <a:ext uri="{0D108BD9-81ED-4DB2-BD59-A6C34878D82A}">
                    <a16:rowId xmlns:a16="http://schemas.microsoft.com/office/drawing/2014/main" val="3848485120"/>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Waller </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rial" panose="020B0604020202020204" pitchFamily="34" charset="0"/>
                        </a:rPr>
                        <a:t>1</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69,858</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3,761</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6%</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8%</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80%</a:t>
                      </a:r>
                    </a:p>
                  </a:txBody>
                  <a:tcPr marL="6350" marR="6350" marT="6350" marB="0" anchor="b">
                    <a:solidFill>
                      <a:schemeClr val="bg1"/>
                    </a:solidFill>
                  </a:tcPr>
                </a:tc>
                <a:extLst>
                  <a:ext uri="{0D108BD9-81ED-4DB2-BD59-A6C34878D82A}">
                    <a16:rowId xmlns:a16="http://schemas.microsoft.com/office/drawing/2014/main" val="179818557"/>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Kaufman </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rial" panose="020B0604020202020204" pitchFamily="34" charset="0"/>
                        </a:rPr>
                        <a:t>2</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209,235</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11,225</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15%</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85%</a:t>
                      </a:r>
                    </a:p>
                  </a:txBody>
                  <a:tcPr marL="6350" marR="6350" marT="6350" marB="0" anchor="b">
                    <a:solidFill>
                      <a:schemeClr val="bg2"/>
                    </a:solidFill>
                  </a:tcPr>
                </a:tc>
                <a:extLst>
                  <a:ext uri="{0D108BD9-81ED-4DB2-BD59-A6C34878D82A}">
                    <a16:rowId xmlns:a16="http://schemas.microsoft.com/office/drawing/2014/main" val="738116011"/>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Liberty </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rial" panose="020B0604020202020204" pitchFamily="34" charset="0"/>
                        </a:rPr>
                        <a:t>6</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121,364</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5,073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4%</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15%</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84%</a:t>
                      </a:r>
                    </a:p>
                  </a:txBody>
                  <a:tcPr marL="6350" marR="6350" marT="6350" marB="0" anchor="b">
                    <a:solidFill>
                      <a:schemeClr val="bg1"/>
                    </a:solidFill>
                  </a:tcPr>
                </a:tc>
                <a:extLst>
                  <a:ext uri="{0D108BD9-81ED-4DB2-BD59-A6C34878D82A}">
                    <a16:rowId xmlns:a16="http://schemas.microsoft.com/office/drawing/2014/main" val="1426548524"/>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Caldwell </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rial" panose="020B0604020202020204" pitchFamily="34" charset="0"/>
                        </a:rPr>
                        <a:t>7</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55,150</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2,211</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4%</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13%</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85%</a:t>
                      </a:r>
                    </a:p>
                  </a:txBody>
                  <a:tcPr marL="6350" marR="6350" marT="6350" marB="0" anchor="b">
                    <a:solidFill>
                      <a:schemeClr val="bg2"/>
                    </a:solidFill>
                  </a:tcPr>
                </a:tc>
                <a:extLst>
                  <a:ext uri="{0D108BD9-81ED-4DB2-BD59-A6C34878D82A}">
                    <a16:rowId xmlns:a16="http://schemas.microsoft.com/office/drawing/2014/main" val="3403846386"/>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Montgomery </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rial" panose="020B0604020202020204" pitchFamily="34" charset="0"/>
                        </a:rPr>
                        <a:t>8</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781,194</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30,011</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4%</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14%</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12%</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76%</a:t>
                      </a:r>
                    </a:p>
                  </a:txBody>
                  <a:tcPr marL="6350" marR="6350" marT="6350" marB="0" anchor="b">
                    <a:solidFill>
                      <a:schemeClr val="bg1"/>
                    </a:solidFill>
                  </a:tcPr>
                </a:tc>
                <a:extLst>
                  <a:ext uri="{0D108BD9-81ED-4DB2-BD59-A6C34878D82A}">
                    <a16:rowId xmlns:a16="http://schemas.microsoft.com/office/drawing/2014/main" val="3632435758"/>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Comal </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rial" panose="020B0604020202020204" pitchFamily="34" charset="0"/>
                        </a:rPr>
                        <a:t>10</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209,166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7,680</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4%</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4%</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97%</a:t>
                      </a:r>
                    </a:p>
                  </a:txBody>
                  <a:tcPr marL="6350" marR="6350" marT="6350" marB="0" anchor="b">
                    <a:solidFill>
                      <a:schemeClr val="bg2"/>
                    </a:solidFill>
                  </a:tcPr>
                </a:tc>
                <a:extLst>
                  <a:ext uri="{0D108BD9-81ED-4DB2-BD59-A6C34878D82A}">
                    <a16:rowId xmlns:a16="http://schemas.microsoft.com/office/drawing/2014/main" val="2005691021"/>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Ellis </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rial" panose="020B0604020202020204" pitchFamily="34" charset="0"/>
                        </a:rPr>
                        <a:t>11</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240,867</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8,413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4%</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16%</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0%</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85%</a:t>
                      </a:r>
                    </a:p>
                  </a:txBody>
                  <a:tcPr marL="6350" marR="6350" marT="6350" marB="0" anchor="b">
                    <a:solidFill>
                      <a:schemeClr val="bg1"/>
                    </a:solidFill>
                  </a:tcPr>
                </a:tc>
                <a:extLst>
                  <a:ext uri="{0D108BD9-81ED-4DB2-BD59-A6C34878D82A}">
                    <a16:rowId xmlns:a16="http://schemas.microsoft.com/office/drawing/2014/main" val="308657282"/>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Hunt </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rial" panose="020B0604020202020204" pitchFamily="34" charset="0"/>
                        </a:rPr>
                        <a:t>13</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123,336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4,126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12%</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7%</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81%</a:t>
                      </a:r>
                    </a:p>
                  </a:txBody>
                  <a:tcPr marL="6350" marR="6350" marT="6350" marB="0" anchor="b">
                    <a:solidFill>
                      <a:schemeClr val="bg2"/>
                    </a:solidFill>
                  </a:tcPr>
                </a:tc>
                <a:extLst>
                  <a:ext uri="{0D108BD9-81ED-4DB2-BD59-A6C34878D82A}">
                    <a16:rowId xmlns:a16="http://schemas.microsoft.com/office/drawing/2014/main" val="1954345998"/>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Collin </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rial" panose="020B0604020202020204" pitchFamily="34" charset="0"/>
                        </a:rPr>
                        <a:t>15</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1,297,179</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42,966</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17%</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27%</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56%</a:t>
                      </a:r>
                    </a:p>
                  </a:txBody>
                  <a:tcPr marL="6350" marR="6350" marT="6350" marB="0" anchor="b">
                    <a:solidFill>
                      <a:schemeClr val="bg1"/>
                    </a:solidFill>
                  </a:tcPr>
                </a:tc>
                <a:extLst>
                  <a:ext uri="{0D108BD9-81ED-4DB2-BD59-A6C34878D82A}">
                    <a16:rowId xmlns:a16="http://schemas.microsoft.com/office/drawing/2014/main" val="75615566"/>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Hays </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rial" panose="020B0604020202020204" pitchFamily="34" charset="0"/>
                        </a:rPr>
                        <a:t>16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304,390</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10,051</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18%</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8%</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75%</a:t>
                      </a:r>
                    </a:p>
                  </a:txBody>
                  <a:tcPr marL="6350" marR="6350" marT="6350" marB="0" anchor="b">
                    <a:solidFill>
                      <a:schemeClr val="bg2"/>
                    </a:solidFill>
                  </a:tcPr>
                </a:tc>
                <a:extLst>
                  <a:ext uri="{0D108BD9-81ED-4DB2-BD59-A6C34878D82A}">
                    <a16:rowId xmlns:a16="http://schemas.microsoft.com/office/drawing/2014/main" val="2675858210"/>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Williamson </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rial" panose="020B0604020202020204" pitchFamily="34" charset="0"/>
                        </a:rPr>
                        <a:t>19</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752,827</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23,814</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19%</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19%</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62%</a:t>
                      </a:r>
                    </a:p>
                  </a:txBody>
                  <a:tcPr marL="6350" marR="6350" marT="6350" marB="0" anchor="b">
                    <a:solidFill>
                      <a:schemeClr val="bg1"/>
                    </a:solidFill>
                  </a:tcPr>
                </a:tc>
                <a:extLst>
                  <a:ext uri="{0D108BD9-81ED-4DB2-BD59-A6C34878D82A}">
                    <a16:rowId xmlns:a16="http://schemas.microsoft.com/office/drawing/2014/main" val="3284744766"/>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Wise </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rial" panose="020B0604020202020204" pitchFamily="34" charset="0"/>
                        </a:rPr>
                        <a:t>26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83,778</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2,486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0%</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96%</a:t>
                      </a:r>
                    </a:p>
                  </a:txBody>
                  <a:tcPr marL="6350" marR="6350" marT="6350" marB="0" anchor="b">
                    <a:solidFill>
                      <a:schemeClr val="bg2"/>
                    </a:solidFill>
                  </a:tcPr>
                </a:tc>
                <a:extLst>
                  <a:ext uri="{0D108BD9-81ED-4DB2-BD59-A6C34878D82A}">
                    <a16:rowId xmlns:a16="http://schemas.microsoft.com/office/drawing/2014/main" val="3025407770"/>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Johnson</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rial" panose="020B0604020202020204" pitchFamily="34" charset="0"/>
                        </a:rPr>
                        <a:t>28</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218,048</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6,458</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11%</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1"/>
                    </a:solidFill>
                  </a:tcPr>
                </a:tc>
                <a:tc>
                  <a:txBody>
                    <a:bodyPr/>
                    <a:lstStyle/>
                    <a:p>
                      <a:pPr algn="r" fontAlgn="b">
                        <a:buNone/>
                      </a:pPr>
                      <a:r>
                        <a:rPr lang="en-US" sz="1600" b="1" i="0" u="none" strike="noStrike">
                          <a:solidFill>
                            <a:srgbClr val="000000"/>
                          </a:solidFill>
                          <a:effectLst/>
                          <a:latin typeface="Aptos Narrow" panose="020B0004020202020204" pitchFamily="34" charset="0"/>
                        </a:rPr>
                        <a:t>86%</a:t>
                      </a:r>
                    </a:p>
                  </a:txBody>
                  <a:tcPr marL="6350" marR="6350" marT="6350" marB="0" anchor="b">
                    <a:solidFill>
                      <a:schemeClr val="bg1"/>
                    </a:solidFill>
                  </a:tcPr>
                </a:tc>
                <a:extLst>
                  <a:ext uri="{0D108BD9-81ED-4DB2-BD59-A6C34878D82A}">
                    <a16:rowId xmlns:a16="http://schemas.microsoft.com/office/drawing/2014/main" val="2664998668"/>
                  </a:ext>
                </a:extLst>
              </a:tr>
              <a:tr h="263300">
                <a:tc>
                  <a:txBody>
                    <a:bodyPr/>
                    <a:lstStyle/>
                    <a:p>
                      <a:pPr algn="l" fontAlgn="b">
                        <a:buNone/>
                      </a:pPr>
                      <a:r>
                        <a:rPr lang="en-US" sz="1600" b="1" i="0" u="none" strike="noStrike">
                          <a:solidFill>
                            <a:srgbClr val="000000"/>
                          </a:solidFill>
                          <a:effectLst/>
                          <a:latin typeface="Aptos Narrow" panose="020B0004020202020204" pitchFamily="34" charset="0"/>
                        </a:rPr>
                        <a:t>Chambers</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rial" panose="020B0604020202020204" pitchFamily="34" charset="0"/>
                        </a:rPr>
                        <a:t>34</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57,594</a:t>
                      </a:r>
                    </a:p>
                  </a:txBody>
                  <a:tcPr marL="6350" marR="6350" marT="6350" marB="0" anchor="b">
                    <a:solidFill>
                      <a:schemeClr val="bg2"/>
                    </a:solidFill>
                  </a:tcPr>
                </a:tc>
                <a:tc>
                  <a:txBody>
                    <a:bodyPr/>
                    <a:lstStyle/>
                    <a:p>
                      <a:pPr algn="r" fontAlgn="b">
                        <a:buNone/>
                      </a:pPr>
                      <a:r>
                        <a:rPr lang="en-US" sz="1600" b="1" i="0" u="none" strike="noStrike" dirty="0">
                          <a:solidFill>
                            <a:srgbClr val="000000"/>
                          </a:solidFill>
                          <a:effectLst/>
                          <a:latin typeface="Aptos Narrow" panose="020B0004020202020204" pitchFamily="34" charset="0"/>
                        </a:rPr>
                        <a:t>1,606</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3%</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22%</a:t>
                      </a:r>
                    </a:p>
                  </a:txBody>
                  <a:tcPr marL="6350" marR="6350" marT="6350" marB="0" anchor="b">
                    <a:solidFill>
                      <a:schemeClr val="bg2"/>
                    </a:solidFill>
                  </a:tcPr>
                </a:tc>
                <a:tc>
                  <a:txBody>
                    <a:bodyPr/>
                    <a:lstStyle/>
                    <a:p>
                      <a:pPr algn="r" fontAlgn="b">
                        <a:buNone/>
                      </a:pPr>
                      <a:r>
                        <a:rPr lang="en-US" sz="1600" b="1" i="0" u="none" strike="noStrike">
                          <a:solidFill>
                            <a:srgbClr val="000000"/>
                          </a:solidFill>
                          <a:effectLst/>
                          <a:latin typeface="Aptos Narrow" panose="020B0004020202020204" pitchFamily="34" charset="0"/>
                        </a:rPr>
                        <a:t>2%</a:t>
                      </a:r>
                    </a:p>
                  </a:txBody>
                  <a:tcPr marL="6350" marR="6350" marT="6350" marB="0" anchor="b">
                    <a:solidFill>
                      <a:schemeClr val="bg2"/>
                    </a:solidFill>
                  </a:tcPr>
                </a:tc>
                <a:tc>
                  <a:txBody>
                    <a:bodyPr/>
                    <a:lstStyle/>
                    <a:p>
                      <a:pPr algn="r" fontAlgn="b">
                        <a:buNone/>
                      </a:pPr>
                      <a:r>
                        <a:rPr lang="en-US" sz="1600" b="1" i="0" u="none" strike="noStrike" dirty="0">
                          <a:solidFill>
                            <a:srgbClr val="000000"/>
                          </a:solidFill>
                          <a:effectLst/>
                          <a:latin typeface="Aptos Narrow" panose="020B0004020202020204" pitchFamily="34" charset="0"/>
                        </a:rPr>
                        <a:t>77%</a:t>
                      </a:r>
                    </a:p>
                  </a:txBody>
                  <a:tcPr marL="6350" marR="6350" marT="6350" marB="0" anchor="b">
                    <a:solidFill>
                      <a:schemeClr val="bg2"/>
                    </a:solidFill>
                  </a:tcPr>
                </a:tc>
                <a:extLst>
                  <a:ext uri="{0D108BD9-81ED-4DB2-BD59-A6C34878D82A}">
                    <a16:rowId xmlns:a16="http://schemas.microsoft.com/office/drawing/2014/main" val="965111107"/>
                  </a:ext>
                </a:extLst>
              </a:tr>
            </a:tbl>
          </a:graphicData>
        </a:graphic>
      </p:graphicFrame>
      <p:sp>
        <p:nvSpPr>
          <p:cNvPr id="6" name="Rectangle 5">
            <a:extLst>
              <a:ext uri="{FF2B5EF4-FFF2-40B4-BE49-F238E27FC236}">
                <a16:creationId xmlns:a16="http://schemas.microsoft.com/office/drawing/2014/main" id="{DBFB5A92-71DD-0109-EE2D-81A42AF43F24}"/>
              </a:ext>
              <a:ext uri="{C183D7F6-B498-43B3-948B-1728B52AA6E4}">
                <adec:decorative xmlns:adec="http://schemas.microsoft.com/office/drawing/2017/decorative" val="1"/>
              </a:ext>
            </a:extLst>
          </p:cNvPr>
          <p:cNvSpPr/>
          <p:nvPr/>
        </p:nvSpPr>
        <p:spPr>
          <a:xfrm>
            <a:off x="10111154" y="2092569"/>
            <a:ext cx="1327243" cy="3626562"/>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0C55F54-CDA4-0C12-F75D-25758CC7148E}"/>
              </a:ext>
            </a:extLst>
          </p:cNvPr>
          <p:cNvSpPr/>
          <p:nvPr/>
        </p:nvSpPr>
        <p:spPr>
          <a:xfrm>
            <a:off x="2971800" y="5839204"/>
            <a:ext cx="6248400" cy="276999"/>
          </a:xfrm>
          <a:prstGeom prst="rect">
            <a:avLst/>
          </a:prstGeom>
        </p:spPr>
        <p:txBody>
          <a:bodyPr wrap="square">
            <a:spAutoFit/>
          </a:bodyPr>
          <a:lstStyle/>
          <a:p>
            <a:pPr algn="ctr"/>
            <a:r>
              <a:rPr lang="en-US" sz="1200" dirty="0">
                <a:latin typeface="+mj-lt"/>
                <a:ea typeface="Calibri" panose="020F0502020204030204" pitchFamily="34" charset="0"/>
                <a:cs typeface="Times New Roman" panose="02020603050405020304" pitchFamily="18" charset="0"/>
              </a:rPr>
              <a:t>*Among counties with populations of 50,000 or more in 2025</a:t>
            </a:r>
            <a:endParaRPr lang="en-US" sz="1200" dirty="0">
              <a:latin typeface="+mj-lt"/>
            </a:endParaRPr>
          </a:p>
        </p:txBody>
      </p:sp>
      <p:sp>
        <p:nvSpPr>
          <p:cNvPr id="4" name="Content Placeholder 3">
            <a:extLst>
              <a:ext uri="{FF2B5EF4-FFF2-40B4-BE49-F238E27FC236}">
                <a16:creationId xmlns:a16="http://schemas.microsoft.com/office/drawing/2014/main" id="{57DDD94F-480D-EFF0-1017-A75AFACA27C5}"/>
              </a:ext>
            </a:extLst>
          </p:cNvPr>
          <p:cNvSpPr>
            <a:spLocks noGrp="1"/>
          </p:cNvSpPr>
          <p:nvPr>
            <p:ph sz="quarter" idx="13"/>
          </p:nvPr>
        </p:nvSpPr>
        <p:spPr/>
        <p:txBody>
          <a:bodyPr/>
          <a:lstStyle/>
          <a:p>
            <a:r>
              <a:rPr lang="fr-FR" b="1"/>
              <a:t>Source: </a:t>
            </a:r>
            <a:r>
              <a:rPr lang="fr-FR"/>
              <a:t>U.S. Census Bureau, Vintage 2025 Population </a:t>
            </a:r>
            <a:r>
              <a:rPr lang="fr-FR" err="1"/>
              <a:t>Estimates</a:t>
            </a:r>
            <a:endParaRPr lang="fr-FR"/>
          </a:p>
        </p:txBody>
      </p:sp>
      <p:sp>
        <p:nvSpPr>
          <p:cNvPr id="3" name="Slide Number Placeholder 2">
            <a:extLst>
              <a:ext uri="{FF2B5EF4-FFF2-40B4-BE49-F238E27FC236}">
                <a16:creationId xmlns:a16="http://schemas.microsoft.com/office/drawing/2014/main" id="{50438F03-8FB4-416F-AA41-046B382D5C62}"/>
              </a:ext>
            </a:extLst>
          </p:cNvPr>
          <p:cNvSpPr>
            <a:spLocks noGrp="1"/>
          </p:cNvSpPr>
          <p:nvPr>
            <p:ph type="sldNum" sz="quarter" idx="12"/>
          </p:nvPr>
        </p:nvSpPr>
        <p:spPr/>
        <p:txBody>
          <a:bodyPr/>
          <a:lstStyle/>
          <a:p>
            <a:fld id="{ABF0F34F-14AB-484A-B782-112ACB3916DE}" type="slidenum">
              <a:rPr lang="en-US" smtClean="0"/>
              <a:t>9</a:t>
            </a:fld>
            <a:endParaRPr lang="en-US"/>
          </a:p>
        </p:txBody>
      </p:sp>
    </p:spTree>
    <p:extLst>
      <p:ext uri="{BB962C8B-B14F-4D97-AF65-F5344CB8AC3E}">
        <p14:creationId xmlns:p14="http://schemas.microsoft.com/office/powerpoint/2010/main" val="2205788013"/>
      </p:ext>
    </p:extLst>
  </p:cSld>
  <p:clrMapOvr>
    <a:masterClrMapping/>
  </p:clrMapOvr>
</p:sld>
</file>

<file path=ppt/theme/theme1.xml><?xml version="1.0" encoding="utf-8"?>
<a:theme xmlns:a="http://schemas.openxmlformats.org/drawingml/2006/main" name="TDC Theme">
  <a:themeElements>
    <a:clrScheme name="TDC Colors">
      <a:dk1>
        <a:srgbClr val="000000"/>
      </a:dk1>
      <a:lt1>
        <a:srgbClr val="FFFFFF"/>
      </a:lt1>
      <a:dk2>
        <a:srgbClr val="44546A"/>
      </a:dk2>
      <a:lt2>
        <a:srgbClr val="E7E6E6"/>
      </a:lt2>
      <a:accent1>
        <a:srgbClr val="0066CC"/>
      </a:accent1>
      <a:accent2>
        <a:srgbClr val="EC7A08"/>
      </a:accent2>
      <a:accent3>
        <a:srgbClr val="70AE6E"/>
      </a:accent3>
      <a:accent4>
        <a:srgbClr val="FFCC00"/>
      </a:accent4>
      <a:accent5>
        <a:srgbClr val="124559"/>
      </a:accent5>
      <a:accent6>
        <a:srgbClr val="DE7D79"/>
      </a:accent6>
      <a:hlink>
        <a:srgbClr val="161CFE"/>
      </a:hlink>
      <a:folHlink>
        <a:srgbClr val="1700A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DC Theme" id="{6117A879-59F7-4B6B-BAC6-AE09CF0A7DCE}" vid="{EC2DE9E0-6E16-4E98-9973-F282A8EAAC97}"/>
    </a:ext>
  </a:extLst>
</a:theme>
</file>

<file path=ppt/theme/theme2.xml><?xml version="1.0" encoding="utf-8"?>
<a:theme xmlns:a="http://schemas.openxmlformats.org/drawingml/2006/main" name="Office Theme">
  <a:themeElements>
    <a:clrScheme name="TDC Colors">
      <a:dk1>
        <a:srgbClr val="000000"/>
      </a:dk1>
      <a:lt1>
        <a:srgbClr val="FFFFFF"/>
      </a:lt1>
      <a:dk2>
        <a:srgbClr val="44546A"/>
      </a:dk2>
      <a:lt2>
        <a:srgbClr val="E7E6E6"/>
      </a:lt2>
      <a:accent1>
        <a:srgbClr val="0066CC"/>
      </a:accent1>
      <a:accent2>
        <a:srgbClr val="EC7A08"/>
      </a:accent2>
      <a:accent3>
        <a:srgbClr val="70AE6E"/>
      </a:accent3>
      <a:accent4>
        <a:srgbClr val="FFCC00"/>
      </a:accent4>
      <a:accent5>
        <a:srgbClr val="124559"/>
      </a:accent5>
      <a:accent6>
        <a:srgbClr val="DE7D79"/>
      </a:accent6>
      <a:hlink>
        <a:srgbClr val="161CFE"/>
      </a:hlink>
      <a:folHlink>
        <a:srgbClr val="1700A4"/>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37461825611E47AF4A4EBC2886C2CD" ma:contentTypeVersion="0" ma:contentTypeDescription="Create a new document." ma:contentTypeScope="" ma:versionID="984055a7d660f7883c785f562b38d799">
  <xsd:schema xmlns:xsd="http://www.w3.org/2001/XMLSchema" xmlns:xs="http://www.w3.org/2001/XMLSchema" xmlns:p="http://schemas.microsoft.com/office/2006/metadata/properties" targetNamespace="http://schemas.microsoft.com/office/2006/metadata/properties" ma:root="true" ma:fieldsID="bd77e48bcaec437339b5767d20758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C8B21E4-54C5-497C-B885-5FBA90396198}">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8377E2A-9ADE-411E-90BF-4421495FA24A}">
  <ds:schemaRefs>
    <ds:schemaRef ds:uri="http://schemas.microsoft.com/sharepoint/v3/contenttype/forms"/>
  </ds:schemaRefs>
</ds:datastoreItem>
</file>

<file path=customXml/itemProps3.xml><?xml version="1.0" encoding="utf-8"?>
<ds:datastoreItem xmlns:ds="http://schemas.openxmlformats.org/officeDocument/2006/customXml" ds:itemID="{83A37C4C-2351-4355-9984-83098E4FC6AD}">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Slice</Template>
  <TotalTime>237</TotalTime>
  <Words>2032</Words>
  <Application>Microsoft Office PowerPoint</Application>
  <PresentationFormat>Widescreen</PresentationFormat>
  <Paragraphs>417</Paragraphs>
  <Slides>32</Slides>
  <Notes>4</Notes>
  <HiddenSlides>0</HiddenSlides>
  <MMClips>0</MMClips>
  <ScaleCrop>false</ScaleCrop>
  <HeadingPairs>
    <vt:vector size="8" baseType="variant">
      <vt:variant>
        <vt:lpstr>Fonts Used</vt:lpstr>
      </vt:variant>
      <vt:variant>
        <vt:i4>11</vt:i4>
      </vt:variant>
      <vt:variant>
        <vt:lpstr>Theme</vt:lpstr>
      </vt:variant>
      <vt:variant>
        <vt:i4>2</vt:i4>
      </vt:variant>
      <vt:variant>
        <vt:lpstr>Slide Titles</vt:lpstr>
      </vt:variant>
      <vt:variant>
        <vt:i4>32</vt:i4>
      </vt:variant>
      <vt:variant>
        <vt:lpstr>Custom Shows</vt:lpstr>
      </vt:variant>
      <vt:variant>
        <vt:i4>1</vt:i4>
      </vt:variant>
    </vt:vector>
  </HeadingPairs>
  <TitlesOfParts>
    <vt:vector size="46" baseType="lpstr">
      <vt:lpstr>-apple-system</vt:lpstr>
      <vt:lpstr>Aptos</vt:lpstr>
      <vt:lpstr>Aptos Narrow</vt:lpstr>
      <vt:lpstr>Aral</vt:lpstr>
      <vt:lpstr>Arial</vt:lpstr>
      <vt:lpstr>Besley ExtraBold</vt:lpstr>
      <vt:lpstr>Calibri</vt:lpstr>
      <vt:lpstr>Calibri Light</vt:lpstr>
      <vt:lpstr>Source Sans Pro</vt:lpstr>
      <vt:lpstr>Verdana</vt:lpstr>
      <vt:lpstr>Wingdings</vt:lpstr>
      <vt:lpstr>TDC Theme</vt:lpstr>
      <vt:lpstr>Office Theme</vt:lpstr>
      <vt:lpstr> Texas Population: Trends and Characteristics </vt:lpstr>
      <vt:lpstr>New 2025 Estimates Show Texas Growth but at Slower Rate</vt:lpstr>
      <vt:lpstr>State Highlights</vt:lpstr>
      <vt:lpstr>Texas Daily Population Growth and Components of Change 2020-2025</vt:lpstr>
      <vt:lpstr>Estimated Population,  Texas Counties, 2025 </vt:lpstr>
      <vt:lpstr>Estimated Numeric Population Change, Texas Counties, 2024-2025 </vt:lpstr>
      <vt:lpstr>Top Counties for Numeric Growth in Texas, 2024-2025</vt:lpstr>
      <vt:lpstr>Estimated Percent Population Change, Texas Counties, 2024-2025 </vt:lpstr>
      <vt:lpstr>Top Counties for Percent Growth in Texas, 2024-2025</vt:lpstr>
      <vt:lpstr>Estimated Net Domestic Migration  between 2020 and 2025,  Texas Counties</vt:lpstr>
      <vt:lpstr>Texas State-to-State Net Domestic Migration, 2024</vt:lpstr>
      <vt:lpstr>Texas Fertility Rates, 2007-2024 Births per 1,000 women aged 15-44 </vt:lpstr>
      <vt:lpstr>Texas Fertility Rates by Age Group of Mothers, 2009 and 2024</vt:lpstr>
      <vt:lpstr>Generational Population Pyramids, Texas, 2010 and 2020</vt:lpstr>
      <vt:lpstr>Percent of the housing units built in 2020 and after   Texas Counties</vt:lpstr>
      <vt:lpstr>Percent of the housing units built in 2020 and after   Texas Census Tracts   San Antonio and Austin Area</vt:lpstr>
      <vt:lpstr>Percent of the housing units built in 2020 and after   Texas Census Tracts   Houston Area</vt:lpstr>
      <vt:lpstr>Percent of the housing units built in 2020 and after   Texas Census Tracts   Dallas-Fort Worth Area</vt:lpstr>
      <vt:lpstr>Percent of the housing units built in 2020 and after  Texas Census Tracts  Lubbock, El Paso, and Permian Basin Area</vt:lpstr>
      <vt:lpstr>Mean Travel Time to Work(minutes), Texas Counties, 2024</vt:lpstr>
      <vt:lpstr>Mean Travel Time to Work(minutes), Texas Census Tracts   Austin and San Antonio Area, 2024</vt:lpstr>
      <vt:lpstr>Mean Travel Time to Work(minutes), Texas Census Tracts   Houston Area, 2024</vt:lpstr>
      <vt:lpstr>Mean Travel Time to Work(minutes), Texas Census Tracts   Dallas-Fort Worth Area, 2024</vt:lpstr>
      <vt:lpstr>Mean Travel Time to Work(minutes), Texas Census Tracts  Lubbock, El Paso, and Permian Basin Area, 2024</vt:lpstr>
      <vt:lpstr>Projected Population Growth in Texas with Various Migration Scenarios </vt:lpstr>
      <vt:lpstr>Projected Components of Change under the Mid Migration Scenario</vt:lpstr>
      <vt:lpstr>Projected Population by Race/Ethnicity 2020-2060  Mid Migration Scenario</vt:lpstr>
      <vt:lpstr>Projected Population by Age  2020, 2040, and 2060  Mid Migration Scenario</vt:lpstr>
      <vt:lpstr>Texas Counties  Projected Population Numeric Change 2020-2060  Mid Migration Scenario</vt:lpstr>
      <vt:lpstr>Texas Counties  Projected Population Percent Change 2020-2060  Mid Migration Scenario</vt:lpstr>
      <vt:lpstr>County Aging Map – Using the % of 65+ to Measure</vt:lpstr>
      <vt:lpstr>About Presenter</vt:lpstr>
      <vt:lpstr>Custom Show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Alejandra Leon</dc:creator>
  <cp:lastModifiedBy>Alejandra Leon</cp:lastModifiedBy>
  <cp:revision>4</cp:revision>
  <dcterms:created xsi:type="dcterms:W3CDTF">2023-09-18T16:22:50Z</dcterms:created>
  <dcterms:modified xsi:type="dcterms:W3CDTF">2026-06-30T15:02:24Z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0x0101006437461825611E47AF4A4EBC2886C2CD</vt:lpwstr>
  </property>
</Properties>
</file>