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2.xml" ContentType="application/vnd.openxmlformats-officedocument.drawingml.chartshapes+xml"/>
  <Override PartName="/ppt/notesSlides/notesSlide15.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6.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drawings/drawing3.xml" ContentType="application/vnd.openxmlformats-officedocument.drawingml.chartshape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84" r:id="rId2"/>
    <p:sldMasterId id="2147483711" r:id="rId3"/>
  </p:sldMasterIdLst>
  <p:notesMasterIdLst>
    <p:notesMasterId r:id="rId40"/>
  </p:notesMasterIdLst>
  <p:sldIdLst>
    <p:sldId id="1231" r:id="rId4"/>
    <p:sldId id="2147377086" r:id="rId5"/>
    <p:sldId id="2147377016" r:id="rId6"/>
    <p:sldId id="2147376968" r:id="rId7"/>
    <p:sldId id="2147377057" r:id="rId8"/>
    <p:sldId id="2147377058" r:id="rId9"/>
    <p:sldId id="2147377059" r:id="rId10"/>
    <p:sldId id="2147377060" r:id="rId11"/>
    <p:sldId id="2147377061" r:id="rId12"/>
    <p:sldId id="2147377077" r:id="rId13"/>
    <p:sldId id="2147377044" r:id="rId14"/>
    <p:sldId id="2147377041" r:id="rId15"/>
    <p:sldId id="2147377078" r:id="rId16"/>
    <p:sldId id="2147377049" r:id="rId17"/>
    <p:sldId id="2147377073" r:id="rId18"/>
    <p:sldId id="2147377025" r:id="rId19"/>
    <p:sldId id="2147377054" r:id="rId20"/>
    <p:sldId id="2147377087" r:id="rId21"/>
    <p:sldId id="2147377088" r:id="rId22"/>
    <p:sldId id="2147377089" r:id="rId23"/>
    <p:sldId id="2147377051" r:id="rId24"/>
    <p:sldId id="2147377055" r:id="rId25"/>
    <p:sldId id="2147377079" r:id="rId26"/>
    <p:sldId id="2147377080" r:id="rId27"/>
    <p:sldId id="2147377081" r:id="rId28"/>
    <p:sldId id="2147377056" r:id="rId29"/>
    <p:sldId id="2147377090" r:id="rId30"/>
    <p:sldId id="2147377085" r:id="rId31"/>
    <p:sldId id="2147377052" r:id="rId32"/>
    <p:sldId id="2147377082" r:id="rId33"/>
    <p:sldId id="2147377071" r:id="rId34"/>
    <p:sldId id="2147377083" r:id="rId35"/>
    <p:sldId id="2147377084" r:id="rId36"/>
    <p:sldId id="2147377047" r:id="rId37"/>
    <p:sldId id="2147377091" r:id="rId38"/>
    <p:sldId id="1194"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9576B938-1E03-4351-A3E0-C51782D4E31B}">
          <p14:sldIdLst>
            <p14:sldId id="1231"/>
            <p14:sldId id="2147377086"/>
            <p14:sldId id="2147377016"/>
          </p14:sldIdLst>
        </p14:section>
        <p14:section name="Summary Section" id="{72079EB5-7745-4FB2-BA5F-0439DD12DD2D}">
          <p14:sldIdLst/>
        </p14:section>
        <p14:section name="Population Growth" id="{9A2DCC1A-4CC7-4191-A435-D7F3D3ABD229}">
          <p14:sldIdLst>
            <p14:sldId id="2147376968"/>
            <p14:sldId id="2147377057"/>
            <p14:sldId id="2147377058"/>
            <p14:sldId id="2147377059"/>
            <p14:sldId id="2147377060"/>
            <p14:sldId id="2147377061"/>
            <p14:sldId id="2147377077"/>
            <p14:sldId id="2147377044"/>
            <p14:sldId id="2147377041"/>
            <p14:sldId id="2147377078"/>
          </p14:sldIdLst>
        </p14:section>
        <p14:section name="Driver" id="{479E57E1-86AB-4B9E-9112-FCC0FAB7EC18}">
          <p14:sldIdLst>
            <p14:sldId id="2147377049"/>
            <p14:sldId id="2147377073"/>
            <p14:sldId id="2147377025"/>
            <p14:sldId id="2147377054"/>
            <p14:sldId id="2147377087"/>
            <p14:sldId id="2147377088"/>
            <p14:sldId id="2147377089"/>
          </p14:sldIdLst>
        </p14:section>
        <p14:section name="Beyond Demographics" id="{D49FA4EF-2861-4A0E-A52B-5C9E699B35AD}">
          <p14:sldIdLst>
            <p14:sldId id="2147377051"/>
            <p14:sldId id="2147377055"/>
            <p14:sldId id="2147377079"/>
            <p14:sldId id="2147377080"/>
            <p14:sldId id="2147377081"/>
            <p14:sldId id="2147377056"/>
            <p14:sldId id="2147377090"/>
            <p14:sldId id="2147377085"/>
          </p14:sldIdLst>
        </p14:section>
        <p14:section name="projection" id="{CD947023-4802-4B62-9CCB-A7762CBD05BD}">
          <p14:sldIdLst>
            <p14:sldId id="2147377052"/>
            <p14:sldId id="2147377082"/>
            <p14:sldId id="2147377071"/>
            <p14:sldId id="2147377083"/>
            <p14:sldId id="2147377084"/>
            <p14:sldId id="2147377047"/>
            <p14:sldId id="2147377091"/>
            <p14:sldId id="119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7A08"/>
    <a:srgbClr val="9954CC"/>
    <a:srgbClr val="D36D07"/>
    <a:srgbClr val="4472C4"/>
    <a:srgbClr val="253394"/>
    <a:srgbClr val="2C7EB8"/>
    <a:srgbClr val="43B4C4"/>
    <a:srgbClr val="A2D8B4"/>
    <a:srgbClr val="FFFDCC"/>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B85DBB-740E-4F03-8E9A-18890E3F8184}" v="26" dt="2026-06-26T14:50:54.238"/>
    <p1510:client id="{E57C4E9C-A3C9-4453-8777-6EDC75A38036}" v="12" dt="2026-06-26T14:18:23.6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60105" autoAdjust="0"/>
  </p:normalViewPr>
  <p:slideViewPr>
    <p:cSldViewPr snapToGrid="0">
      <p:cViewPr varScale="1">
        <p:scale>
          <a:sx n="73" d="100"/>
          <a:sy n="73" d="100"/>
        </p:scale>
        <p:origin x="2028" y="84"/>
      </p:cViewPr>
      <p:guideLst/>
    </p:cSldViewPr>
  </p:slideViewPr>
  <p:outlineViewPr>
    <p:cViewPr>
      <p:scale>
        <a:sx n="33" d="100"/>
        <a:sy n="33" d="100"/>
      </p:scale>
      <p:origin x="0" y="-388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notesMaster" Target="notesMasters/notesMaster1.xml"/><Relationship Id="rId45" Type="http://schemas.microsoft.com/office/2016/11/relationships/changesInfo" Target="changesInfos/changesInfo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heme" Target="theme/theme1.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microsoft.com/office/2015/10/relationships/revisionInfo" Target="revisionInfo.xml"/><Relationship Id="rId20" Type="http://schemas.openxmlformats.org/officeDocument/2006/relationships/slide" Target="slides/slide17.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len You" userId="768698ed-a411-421a-9f65-a0e0ebef8424" providerId="ADAL" clId="{F973AEAA-D035-499C-946B-208F20B84C80}"/>
    <pc:docChg chg="custSel addSld delSld modSld sldOrd modSection">
      <pc:chgData name="Helen You" userId="768698ed-a411-421a-9f65-a0e0ebef8424" providerId="ADAL" clId="{F973AEAA-D035-499C-946B-208F20B84C80}" dt="2026-06-26T14:18:26.663" v="327" actId="20577"/>
      <pc:docMkLst>
        <pc:docMk/>
      </pc:docMkLst>
      <pc:sldChg chg="modSp mod">
        <pc:chgData name="Helen You" userId="768698ed-a411-421a-9f65-a0e0ebef8424" providerId="ADAL" clId="{F973AEAA-D035-499C-946B-208F20B84C80}" dt="2026-06-26T13:32:10.499" v="106" actId="1076"/>
        <pc:sldMkLst>
          <pc:docMk/>
          <pc:sldMk cId="2446842285" sldId="1145"/>
        </pc:sldMkLst>
        <pc:picChg chg="mod">
          <ac:chgData name="Helen You" userId="768698ed-a411-421a-9f65-a0e0ebef8424" providerId="ADAL" clId="{F973AEAA-D035-499C-946B-208F20B84C80}" dt="2026-06-26T13:32:05.494" v="104" actId="1076"/>
          <ac:picMkLst>
            <pc:docMk/>
            <pc:sldMk cId="2446842285" sldId="1145"/>
            <ac:picMk id="7" creationId="{F6EBCA5C-09E1-98D3-C20A-D6D1EA1F4A23}"/>
          </ac:picMkLst>
        </pc:picChg>
        <pc:cxnChg chg="mod">
          <ac:chgData name="Helen You" userId="768698ed-a411-421a-9f65-a0e0ebef8424" providerId="ADAL" clId="{F973AEAA-D035-499C-946B-208F20B84C80}" dt="2026-06-26T13:32:07.678" v="105" actId="1076"/>
          <ac:cxnSpMkLst>
            <pc:docMk/>
            <pc:sldMk cId="2446842285" sldId="1145"/>
            <ac:cxnSpMk id="9" creationId="{DE6F8962-8088-18C7-82B2-17D1C5EF1B5F}"/>
          </ac:cxnSpMkLst>
        </pc:cxnChg>
        <pc:cxnChg chg="mod">
          <ac:chgData name="Helen You" userId="768698ed-a411-421a-9f65-a0e0ebef8424" providerId="ADAL" clId="{F973AEAA-D035-499C-946B-208F20B84C80}" dt="2026-06-26T13:32:10.499" v="106" actId="1076"/>
          <ac:cxnSpMkLst>
            <pc:docMk/>
            <pc:sldMk cId="2446842285" sldId="1145"/>
            <ac:cxnSpMk id="12" creationId="{3F1C84CD-EAA8-B2BE-0A2A-0A043D0838A7}"/>
          </ac:cxnSpMkLst>
        </pc:cxnChg>
      </pc:sldChg>
      <pc:sldChg chg="modSp mod">
        <pc:chgData name="Helen You" userId="768698ed-a411-421a-9f65-a0e0ebef8424" providerId="ADAL" clId="{F973AEAA-D035-499C-946B-208F20B84C80}" dt="2026-06-26T13:33:00.651" v="108" actId="1076"/>
        <pc:sldMkLst>
          <pc:docMk/>
          <pc:sldMk cId="3357182779" sldId="1205"/>
        </pc:sldMkLst>
        <pc:graphicFrameChg chg="mod">
          <ac:chgData name="Helen You" userId="768698ed-a411-421a-9f65-a0e0ebef8424" providerId="ADAL" clId="{F973AEAA-D035-499C-946B-208F20B84C80}" dt="2026-06-26T13:33:00.651" v="108" actId="1076"/>
          <ac:graphicFrameMkLst>
            <pc:docMk/>
            <pc:sldMk cId="3357182779" sldId="1205"/>
            <ac:graphicFrameMk id="6" creationId="{F0F94A42-A3BC-281A-B617-7230F3540618}"/>
          </ac:graphicFrameMkLst>
        </pc:graphicFrameChg>
      </pc:sldChg>
      <pc:sldChg chg="del">
        <pc:chgData name="Helen You" userId="768698ed-a411-421a-9f65-a0e0ebef8424" providerId="ADAL" clId="{F973AEAA-D035-499C-946B-208F20B84C80}" dt="2026-06-26T14:17:59.238" v="322" actId="47"/>
        <pc:sldMkLst>
          <pc:docMk/>
          <pc:sldMk cId="3716600680" sldId="2147376945"/>
        </pc:sldMkLst>
      </pc:sldChg>
      <pc:sldChg chg="delSp modSp mod modNotesTx">
        <pc:chgData name="Helen You" userId="768698ed-a411-421a-9f65-a0e0ebef8424" providerId="ADAL" clId="{F973AEAA-D035-499C-946B-208F20B84C80}" dt="2026-06-26T14:12:32.170" v="321" actId="26606"/>
        <pc:sldMkLst>
          <pc:docMk/>
          <pc:sldMk cId="0" sldId="2147377047"/>
        </pc:sldMkLst>
        <pc:spChg chg="mod">
          <ac:chgData name="Helen You" userId="768698ed-a411-421a-9f65-a0e0ebef8424" providerId="ADAL" clId="{F973AEAA-D035-499C-946B-208F20B84C80}" dt="2026-06-26T13:50:31.914" v="176" actId="26606"/>
          <ac:spMkLst>
            <pc:docMk/>
            <pc:sldMk cId="0" sldId="2147377047"/>
            <ac:spMk id="2" creationId="{00000000-0000-0000-0000-000000000000}"/>
          </ac:spMkLst>
        </pc:spChg>
        <pc:spChg chg="mod">
          <ac:chgData name="Helen You" userId="768698ed-a411-421a-9f65-a0e0ebef8424" providerId="ADAL" clId="{F973AEAA-D035-499C-946B-208F20B84C80}" dt="2026-06-26T13:44:39.074" v="174" actId="26606"/>
          <ac:spMkLst>
            <pc:docMk/>
            <pc:sldMk cId="0" sldId="2147377047"/>
            <ac:spMk id="10" creationId="{00000000-0000-0000-0000-000000000000}"/>
          </ac:spMkLst>
        </pc:spChg>
        <pc:spChg chg="mod">
          <ac:chgData name="Helen You" userId="768698ed-a411-421a-9f65-a0e0ebef8424" providerId="ADAL" clId="{F973AEAA-D035-499C-946B-208F20B84C80}" dt="2026-06-26T14:00:59.907" v="178" actId="26606"/>
          <ac:spMkLst>
            <pc:docMk/>
            <pc:sldMk cId="0" sldId="2147377047"/>
            <ac:spMk id="11" creationId="{00000000-0000-0000-0000-000000000000}"/>
          </ac:spMkLst>
        </pc:spChg>
        <pc:spChg chg="mod">
          <ac:chgData name="Helen You" userId="768698ed-a411-421a-9f65-a0e0ebef8424" providerId="ADAL" clId="{F973AEAA-D035-499C-946B-208F20B84C80}" dt="2026-06-26T14:12:32.170" v="321" actId="26606"/>
          <ac:spMkLst>
            <pc:docMk/>
            <pc:sldMk cId="0" sldId="2147377047"/>
            <ac:spMk id="12" creationId="{00000000-0000-0000-0000-000000000000}"/>
          </ac:spMkLst>
        </pc:spChg>
        <pc:picChg chg="del">
          <ac:chgData name="Helen You" userId="768698ed-a411-421a-9f65-a0e0ebef8424" providerId="ADAL" clId="{F973AEAA-D035-499C-946B-208F20B84C80}" dt="2026-06-26T14:12:00.493" v="320" actId="478"/>
          <ac:picMkLst>
            <pc:docMk/>
            <pc:sldMk cId="0" sldId="2147377047"/>
            <ac:picMk id="20" creationId="{00000000-0000-0000-0000-000000000000}"/>
          </ac:picMkLst>
        </pc:picChg>
      </pc:sldChg>
      <pc:sldChg chg="modSp mod ord">
        <pc:chgData name="Helen You" userId="768698ed-a411-421a-9f65-a0e0ebef8424" providerId="ADAL" clId="{F973AEAA-D035-499C-946B-208F20B84C80}" dt="2026-06-26T13:31:14.407" v="103" actId="20577"/>
        <pc:sldMkLst>
          <pc:docMk/>
          <pc:sldMk cId="3055510807" sldId="2147377055"/>
        </pc:sldMkLst>
        <pc:spChg chg="mod">
          <ac:chgData name="Helen You" userId="768698ed-a411-421a-9f65-a0e0ebef8424" providerId="ADAL" clId="{F973AEAA-D035-499C-946B-208F20B84C80}" dt="2026-06-26T13:30:45.924" v="90" actId="20577"/>
          <ac:spMkLst>
            <pc:docMk/>
            <pc:sldMk cId="3055510807" sldId="2147377055"/>
            <ac:spMk id="8" creationId="{7A90494A-E19A-B051-3BF9-6E446DFE25C1}"/>
          </ac:spMkLst>
        </pc:spChg>
        <pc:spChg chg="mod">
          <ac:chgData name="Helen You" userId="768698ed-a411-421a-9f65-a0e0ebef8424" providerId="ADAL" clId="{F973AEAA-D035-499C-946B-208F20B84C80}" dt="2026-06-26T13:31:14.407" v="103" actId="20577"/>
          <ac:spMkLst>
            <pc:docMk/>
            <pc:sldMk cId="3055510807" sldId="2147377055"/>
            <ac:spMk id="15" creationId="{36A971F5-A47E-732D-D6CB-AC069EA65EAF}"/>
          </ac:spMkLst>
        </pc:spChg>
        <pc:graphicFrameChg chg="mod">
          <ac:chgData name="Helen You" userId="768698ed-a411-421a-9f65-a0e0ebef8424" providerId="ADAL" clId="{F973AEAA-D035-499C-946B-208F20B84C80}" dt="2026-06-26T13:24:55.539" v="5" actId="27636"/>
          <ac:graphicFrameMkLst>
            <pc:docMk/>
            <pc:sldMk cId="3055510807" sldId="2147377055"/>
            <ac:graphicFrameMk id="2" creationId="{E413DE5B-1A0E-81BB-9FCD-1A1B08E03A93}"/>
          </ac:graphicFrameMkLst>
        </pc:graphicFrameChg>
      </pc:sldChg>
      <pc:sldChg chg="addSp delSp modSp add mod ord modNotesTx">
        <pc:chgData name="Helen You" userId="768698ed-a411-421a-9f65-a0e0ebef8424" providerId="ADAL" clId="{F973AEAA-D035-499C-946B-208F20B84C80}" dt="2026-06-26T14:18:26.663" v="327" actId="20577"/>
        <pc:sldMkLst>
          <pc:docMk/>
          <pc:sldMk cId="1370299063" sldId="2147377056"/>
        </pc:sldMkLst>
        <pc:spChg chg="del">
          <ac:chgData name="Helen You" userId="768698ed-a411-421a-9f65-a0e0ebef8424" providerId="ADAL" clId="{F973AEAA-D035-499C-946B-208F20B84C80}" dt="2026-06-26T13:34:47.673" v="164" actId="478"/>
          <ac:spMkLst>
            <pc:docMk/>
            <pc:sldMk cId="1370299063" sldId="2147377056"/>
            <ac:spMk id="2" creationId="{F4314B58-80B3-3C1B-46DF-A006AF847E8A}"/>
          </ac:spMkLst>
        </pc:spChg>
        <pc:spChg chg="mod">
          <ac:chgData name="Helen You" userId="768698ed-a411-421a-9f65-a0e0ebef8424" providerId="ADAL" clId="{F973AEAA-D035-499C-946B-208F20B84C80}" dt="2026-06-26T13:34:39.490" v="163" actId="20577"/>
          <ac:spMkLst>
            <pc:docMk/>
            <pc:sldMk cId="1370299063" sldId="2147377056"/>
            <ac:spMk id="5" creationId="{0007C793-50E7-0085-76BF-99100B2C3FB2}"/>
          </ac:spMkLst>
        </pc:spChg>
        <pc:spChg chg="add mod">
          <ac:chgData name="Helen You" userId="768698ed-a411-421a-9f65-a0e0ebef8424" providerId="ADAL" clId="{F973AEAA-D035-499C-946B-208F20B84C80}" dt="2026-06-26T14:18:26.663" v="327" actId="20577"/>
          <ac:spMkLst>
            <pc:docMk/>
            <pc:sldMk cId="1370299063" sldId="2147377056"/>
            <ac:spMk id="8" creationId="{63177414-25E6-284B-8653-6D300A45B74C}"/>
          </ac:spMkLst>
        </pc:spChg>
        <pc:graphicFrameChg chg="add mod">
          <ac:chgData name="Helen You" userId="768698ed-a411-421a-9f65-a0e0ebef8424" providerId="ADAL" clId="{F973AEAA-D035-499C-946B-208F20B84C80}" dt="2026-06-26T13:36:00.368" v="173"/>
          <ac:graphicFrameMkLst>
            <pc:docMk/>
            <pc:sldMk cId="1370299063" sldId="2147377056"/>
            <ac:graphicFrameMk id="3" creationId="{C7EC3759-4166-2F08-0CEB-E4E131A9FA96}"/>
          </ac:graphicFrameMkLst>
        </pc:graphicFrameChg>
        <pc:graphicFrameChg chg="del">
          <ac:chgData name="Helen You" userId="768698ed-a411-421a-9f65-a0e0ebef8424" providerId="ADAL" clId="{F973AEAA-D035-499C-946B-208F20B84C80}" dt="2026-06-26T13:33:18.665" v="114" actId="478"/>
          <ac:graphicFrameMkLst>
            <pc:docMk/>
            <pc:sldMk cId="1370299063" sldId="2147377056"/>
            <ac:graphicFrameMk id="6" creationId="{F4930204-2E14-69EA-CDC2-29E4AF2E340F}"/>
          </ac:graphicFrameMkLst>
        </pc:graphicFrameChg>
        <pc:graphicFrameChg chg="add mod">
          <ac:chgData name="Helen You" userId="768698ed-a411-421a-9f65-a0e0ebef8424" providerId="ADAL" clId="{F973AEAA-D035-499C-946B-208F20B84C80}" dt="2026-06-26T14:18:12.289" v="324"/>
          <ac:graphicFrameMkLst>
            <pc:docMk/>
            <pc:sldMk cId="1370299063" sldId="2147377056"/>
            <ac:graphicFrameMk id="7" creationId="{C7EC3759-4166-2F08-0CEB-E4E131A9FA96}"/>
          </ac:graphicFrameMkLst>
        </pc:graphicFrameChg>
      </pc:sldChg>
    </pc:docChg>
  </pc:docChgLst>
  <pc:docChgLst>
    <pc:chgData name="Helen You" userId="768698ed-a411-421a-9f65-a0e0ebef8424" providerId="ADAL" clId="{2806ACC8-70A3-472C-A48E-03A110C00F20}"/>
    <pc:docChg chg="undo custSel addSld delSld modSld sldOrd modSection">
      <pc:chgData name="Helen You" userId="768698ed-a411-421a-9f65-a0e0ebef8424" providerId="ADAL" clId="{2806ACC8-70A3-472C-A48E-03A110C00F20}" dt="2026-06-26T14:51:30.786" v="288" actId="1076"/>
      <pc:docMkLst>
        <pc:docMk/>
      </pc:docMkLst>
      <pc:sldChg chg="del">
        <pc:chgData name="Helen You" userId="768698ed-a411-421a-9f65-a0e0ebef8424" providerId="ADAL" clId="{2806ACC8-70A3-472C-A48E-03A110C00F20}" dt="2026-06-26T12:25:13.316" v="1" actId="47"/>
        <pc:sldMkLst>
          <pc:docMk/>
          <pc:sldMk cId="2850455835" sldId="257"/>
        </pc:sldMkLst>
      </pc:sldChg>
      <pc:sldChg chg="del">
        <pc:chgData name="Helen You" userId="768698ed-a411-421a-9f65-a0e0ebef8424" providerId="ADAL" clId="{2806ACC8-70A3-472C-A48E-03A110C00F20}" dt="2026-06-26T12:27:55.585" v="9" actId="47"/>
        <pc:sldMkLst>
          <pc:docMk/>
          <pc:sldMk cId="898167631" sldId="322"/>
        </pc:sldMkLst>
      </pc:sldChg>
      <pc:sldChg chg="del">
        <pc:chgData name="Helen You" userId="768698ed-a411-421a-9f65-a0e0ebef8424" providerId="ADAL" clId="{2806ACC8-70A3-472C-A48E-03A110C00F20}" dt="2026-06-26T12:28:04.921" v="10" actId="47"/>
        <pc:sldMkLst>
          <pc:docMk/>
          <pc:sldMk cId="937371320" sldId="324"/>
        </pc:sldMkLst>
      </pc:sldChg>
      <pc:sldChg chg="add">
        <pc:chgData name="Helen You" userId="768698ed-a411-421a-9f65-a0e0ebef8424" providerId="ADAL" clId="{2806ACC8-70A3-472C-A48E-03A110C00F20}" dt="2026-06-26T14:29:51.401" v="251"/>
        <pc:sldMkLst>
          <pc:docMk/>
          <pc:sldMk cId="2454491917" sldId="1109"/>
        </pc:sldMkLst>
      </pc:sldChg>
      <pc:sldChg chg="del">
        <pc:chgData name="Helen You" userId="768698ed-a411-421a-9f65-a0e0ebef8424" providerId="ADAL" clId="{2806ACC8-70A3-472C-A48E-03A110C00F20}" dt="2026-06-26T12:27:51.321" v="6" actId="47"/>
        <pc:sldMkLst>
          <pc:docMk/>
          <pc:sldMk cId="1681197146" sldId="1122"/>
        </pc:sldMkLst>
      </pc:sldChg>
      <pc:sldChg chg="add modNotes modNotesTx">
        <pc:chgData name="Helen You" userId="768698ed-a411-421a-9f65-a0e0ebef8424" providerId="ADAL" clId="{2806ACC8-70A3-472C-A48E-03A110C00F20}" dt="2026-06-26T14:41:04.069" v="258" actId="26606"/>
        <pc:sldMkLst>
          <pc:docMk/>
          <pc:sldMk cId="2165577943" sldId="1231"/>
        </pc:sldMkLst>
      </pc:sldChg>
      <pc:sldChg chg="del">
        <pc:chgData name="Helen You" userId="768698ed-a411-421a-9f65-a0e0ebef8424" providerId="ADAL" clId="{2806ACC8-70A3-472C-A48E-03A110C00F20}" dt="2026-06-26T13:11:55.417" v="239" actId="47"/>
        <pc:sldMkLst>
          <pc:docMk/>
          <pc:sldMk cId="771663756" sldId="2147376949"/>
        </pc:sldMkLst>
      </pc:sldChg>
      <pc:sldChg chg="del">
        <pc:chgData name="Helen You" userId="768698ed-a411-421a-9f65-a0e0ebef8424" providerId="ADAL" clId="{2806ACC8-70A3-472C-A48E-03A110C00F20}" dt="2026-06-26T12:27:49.074" v="5" actId="47"/>
        <pc:sldMkLst>
          <pc:docMk/>
          <pc:sldMk cId="751763452" sldId="2147376964"/>
        </pc:sldMkLst>
      </pc:sldChg>
      <pc:sldChg chg="del">
        <pc:chgData name="Helen You" userId="768698ed-a411-421a-9f65-a0e0ebef8424" providerId="ADAL" clId="{2806ACC8-70A3-472C-A48E-03A110C00F20}" dt="2026-06-26T12:27:47.612" v="4" actId="47"/>
        <pc:sldMkLst>
          <pc:docMk/>
          <pc:sldMk cId="2714409566" sldId="2147376967"/>
        </pc:sldMkLst>
      </pc:sldChg>
      <pc:sldChg chg="del">
        <pc:chgData name="Helen You" userId="768698ed-a411-421a-9f65-a0e0ebef8424" providerId="ADAL" clId="{2806ACC8-70A3-472C-A48E-03A110C00F20}" dt="2026-06-26T12:27:03.651" v="3" actId="47"/>
        <pc:sldMkLst>
          <pc:docMk/>
          <pc:sldMk cId="2629338680" sldId="2147377010"/>
        </pc:sldMkLst>
      </pc:sldChg>
      <pc:sldChg chg="modAnim">
        <pc:chgData name="Helen You" userId="768698ed-a411-421a-9f65-a0e0ebef8424" providerId="ADAL" clId="{2806ACC8-70A3-472C-A48E-03A110C00F20}" dt="2026-06-26T14:35:44.280" v="255"/>
        <pc:sldMkLst>
          <pc:docMk/>
          <pc:sldMk cId="1040673320" sldId="2147377021"/>
        </pc:sldMkLst>
      </pc:sldChg>
      <pc:sldChg chg="add">
        <pc:chgData name="Helen You" userId="768698ed-a411-421a-9f65-a0e0ebef8424" providerId="ADAL" clId="{2806ACC8-70A3-472C-A48E-03A110C00F20}" dt="2026-06-26T12:27:00.467" v="2"/>
        <pc:sldMkLst>
          <pc:docMk/>
          <pc:sldMk cId="2274176246" sldId="2147377025"/>
        </pc:sldMkLst>
      </pc:sldChg>
      <pc:sldChg chg="del">
        <pc:chgData name="Helen You" userId="768698ed-a411-421a-9f65-a0e0ebef8424" providerId="ADAL" clId="{2806ACC8-70A3-472C-A48E-03A110C00F20}" dt="2026-06-26T12:27:52.568" v="7" actId="47"/>
        <pc:sldMkLst>
          <pc:docMk/>
          <pc:sldMk cId="3078015243" sldId="2147377026"/>
        </pc:sldMkLst>
      </pc:sldChg>
      <pc:sldChg chg="del">
        <pc:chgData name="Helen You" userId="768698ed-a411-421a-9f65-a0e0ebef8424" providerId="ADAL" clId="{2806ACC8-70A3-472C-A48E-03A110C00F20}" dt="2026-06-26T12:27:54.221" v="8" actId="47"/>
        <pc:sldMkLst>
          <pc:docMk/>
          <pc:sldMk cId="699055043" sldId="2147377027"/>
        </pc:sldMkLst>
      </pc:sldChg>
      <pc:sldChg chg="del">
        <pc:chgData name="Helen You" userId="768698ed-a411-421a-9f65-a0e0ebef8424" providerId="ADAL" clId="{2806ACC8-70A3-472C-A48E-03A110C00F20}" dt="2026-06-26T13:11:34.716" v="238" actId="47"/>
        <pc:sldMkLst>
          <pc:docMk/>
          <pc:sldMk cId="1295377135" sldId="2147377033"/>
        </pc:sldMkLst>
      </pc:sldChg>
      <pc:sldChg chg="addSp delSp modSp mod">
        <pc:chgData name="Helen You" userId="768698ed-a411-421a-9f65-a0e0ebef8424" providerId="ADAL" clId="{2806ACC8-70A3-472C-A48E-03A110C00F20}" dt="2026-06-26T14:51:30.786" v="288" actId="1076"/>
        <pc:sldMkLst>
          <pc:docMk/>
          <pc:sldMk cId="598237192" sldId="2147377041"/>
        </pc:sldMkLst>
        <pc:spChg chg="add mod">
          <ac:chgData name="Helen You" userId="768698ed-a411-421a-9f65-a0e0ebef8424" providerId="ADAL" clId="{2806ACC8-70A3-472C-A48E-03A110C00F20}" dt="2026-06-26T14:51:26.079" v="286" actId="1076"/>
          <ac:spMkLst>
            <pc:docMk/>
            <pc:sldMk cId="598237192" sldId="2147377041"/>
            <ac:spMk id="4" creationId="{9A967CFC-CF9C-EB20-B43C-FDDE652D445B}"/>
          </ac:spMkLst>
        </pc:spChg>
        <pc:spChg chg="mod">
          <ac:chgData name="Helen You" userId="768698ed-a411-421a-9f65-a0e0ebef8424" providerId="ADAL" clId="{2806ACC8-70A3-472C-A48E-03A110C00F20}" dt="2026-06-26T14:51:29.029" v="287" actId="1076"/>
          <ac:spMkLst>
            <pc:docMk/>
            <pc:sldMk cId="598237192" sldId="2147377041"/>
            <ac:spMk id="22" creationId="{F7CF228C-8D26-77E9-97F9-3124264C3074}"/>
          </ac:spMkLst>
        </pc:spChg>
        <pc:spChg chg="del">
          <ac:chgData name="Helen You" userId="768698ed-a411-421a-9f65-a0e0ebef8424" providerId="ADAL" clId="{2806ACC8-70A3-472C-A48E-03A110C00F20}" dt="2026-06-26T14:50:28.288" v="268" actId="21"/>
          <ac:spMkLst>
            <pc:docMk/>
            <pc:sldMk cId="598237192" sldId="2147377041"/>
            <ac:spMk id="23" creationId="{1F82A9FD-2694-B03C-6A52-4FB9A2F019D2}"/>
          </ac:spMkLst>
        </pc:spChg>
        <pc:picChg chg="add mod">
          <ac:chgData name="Helen You" userId="768698ed-a411-421a-9f65-a0e0ebef8424" providerId="ADAL" clId="{2806ACC8-70A3-472C-A48E-03A110C00F20}" dt="2026-06-26T14:51:18.731" v="283" actId="1076"/>
          <ac:picMkLst>
            <pc:docMk/>
            <pc:sldMk cId="598237192" sldId="2147377041"/>
            <ac:picMk id="11" creationId="{BB66C7CC-13B4-49C8-0525-1FFECFDF4544}"/>
          </ac:picMkLst>
        </pc:picChg>
        <pc:picChg chg="del">
          <ac:chgData name="Helen You" userId="768698ed-a411-421a-9f65-a0e0ebef8424" providerId="ADAL" clId="{2806ACC8-70A3-472C-A48E-03A110C00F20}" dt="2026-06-26T14:50:12.523" v="262" actId="21"/>
          <ac:picMkLst>
            <pc:docMk/>
            <pc:sldMk cId="598237192" sldId="2147377041"/>
            <ac:picMk id="17" creationId="{AF00E64B-F46C-D1D4-75F8-1D7CF4603A8E}"/>
          </ac:picMkLst>
        </pc:picChg>
        <pc:picChg chg="mod">
          <ac:chgData name="Helen You" userId="768698ed-a411-421a-9f65-a0e0ebef8424" providerId="ADAL" clId="{2806ACC8-70A3-472C-A48E-03A110C00F20}" dt="2026-06-26T14:51:30.786" v="288" actId="1076"/>
          <ac:picMkLst>
            <pc:docMk/>
            <pc:sldMk cId="598237192" sldId="2147377041"/>
            <ac:picMk id="18" creationId="{BB3A3F7A-3628-530D-E272-37F11F49F93B}"/>
          </ac:picMkLst>
        </pc:picChg>
      </pc:sldChg>
      <pc:sldChg chg="addSp delSp modSp mod">
        <pc:chgData name="Helen You" userId="768698ed-a411-421a-9f65-a0e0ebef8424" providerId="ADAL" clId="{2806ACC8-70A3-472C-A48E-03A110C00F20}" dt="2026-06-26T14:50:40.537" v="272" actId="21"/>
        <pc:sldMkLst>
          <pc:docMk/>
          <pc:sldMk cId="1967685784" sldId="2147377044"/>
        </pc:sldMkLst>
        <pc:spChg chg="del mod">
          <ac:chgData name="Helen You" userId="768698ed-a411-421a-9f65-a0e0ebef8424" providerId="ADAL" clId="{2806ACC8-70A3-472C-A48E-03A110C00F20}" dt="2026-06-26T14:50:40.537" v="272" actId="21"/>
          <ac:spMkLst>
            <pc:docMk/>
            <pc:sldMk cId="1967685784" sldId="2147377044"/>
            <ac:spMk id="4" creationId="{9A967CFC-CF9C-EB20-B43C-FDDE652D445B}"/>
          </ac:spMkLst>
        </pc:spChg>
        <pc:spChg chg="add mod">
          <ac:chgData name="Helen You" userId="768698ed-a411-421a-9f65-a0e0ebef8424" providerId="ADAL" clId="{2806ACC8-70A3-472C-A48E-03A110C00F20}" dt="2026-06-26T14:50:38.441" v="271" actId="1076"/>
          <ac:spMkLst>
            <pc:docMk/>
            <pc:sldMk cId="1967685784" sldId="2147377044"/>
            <ac:spMk id="23" creationId="{1F82A9FD-2694-B03C-6A52-4FB9A2F019D2}"/>
          </ac:spMkLst>
        </pc:spChg>
        <pc:picChg chg="del">
          <ac:chgData name="Helen You" userId="768698ed-a411-421a-9f65-a0e0ebef8424" providerId="ADAL" clId="{2806ACC8-70A3-472C-A48E-03A110C00F20}" dt="2026-06-26T14:50:03.202" v="259" actId="21"/>
          <ac:picMkLst>
            <pc:docMk/>
            <pc:sldMk cId="1967685784" sldId="2147377044"/>
            <ac:picMk id="11" creationId="{BB66C7CC-13B4-49C8-0525-1FFECFDF4544}"/>
          </ac:picMkLst>
        </pc:picChg>
        <pc:picChg chg="add mod">
          <ac:chgData name="Helen You" userId="768698ed-a411-421a-9f65-a0e0ebef8424" providerId="ADAL" clId="{2806ACC8-70A3-472C-A48E-03A110C00F20}" dt="2026-06-26T14:50:22.446" v="267" actId="14100"/>
          <ac:picMkLst>
            <pc:docMk/>
            <pc:sldMk cId="1967685784" sldId="2147377044"/>
            <ac:picMk id="17" creationId="{AF00E64B-F46C-D1D4-75F8-1D7CF4603A8E}"/>
          </ac:picMkLst>
        </pc:picChg>
      </pc:sldChg>
      <pc:sldChg chg="modSp mod">
        <pc:chgData name="Helen You" userId="768698ed-a411-421a-9f65-a0e0ebef8424" providerId="ADAL" clId="{2806ACC8-70A3-472C-A48E-03A110C00F20}" dt="2026-06-26T13:11:13.354" v="237" actId="20577"/>
        <pc:sldMkLst>
          <pc:docMk/>
          <pc:sldMk cId="2568697471" sldId="2147377051"/>
        </pc:sldMkLst>
        <pc:spChg chg="mod">
          <ac:chgData name="Helen You" userId="768698ed-a411-421a-9f65-a0e0ebef8424" providerId="ADAL" clId="{2806ACC8-70A3-472C-A48E-03A110C00F20}" dt="2026-06-26T13:11:13.354" v="237" actId="20577"/>
          <ac:spMkLst>
            <pc:docMk/>
            <pc:sldMk cId="2568697471" sldId="2147377051"/>
            <ac:spMk id="2" creationId="{CA1DE910-F16A-1A2D-B99B-B865401E0A87}"/>
          </ac:spMkLst>
        </pc:spChg>
      </pc:sldChg>
      <pc:sldChg chg="addSp delSp modSp add mod ord">
        <pc:chgData name="Helen You" userId="768698ed-a411-421a-9f65-a0e0ebef8424" providerId="ADAL" clId="{2806ACC8-70A3-472C-A48E-03A110C00F20}" dt="2026-06-26T13:10:21.853" v="180"/>
        <pc:sldMkLst>
          <pc:docMk/>
          <pc:sldMk cId="4010980626" sldId="2147377054"/>
        </pc:sldMkLst>
        <pc:spChg chg="mod">
          <ac:chgData name="Helen You" userId="768698ed-a411-421a-9f65-a0e0ebef8424" providerId="ADAL" clId="{2806ACC8-70A3-472C-A48E-03A110C00F20}" dt="2026-06-26T13:08:12.396" v="106" actId="20577"/>
          <ac:spMkLst>
            <pc:docMk/>
            <pc:sldMk cId="4010980626" sldId="2147377054"/>
            <ac:spMk id="2" creationId="{43E9CB87-4E60-8119-2597-0DEDB932E384}"/>
          </ac:spMkLst>
        </pc:spChg>
        <pc:spChg chg="del">
          <ac:chgData name="Helen You" userId="768698ed-a411-421a-9f65-a0e0ebef8424" providerId="ADAL" clId="{2806ACC8-70A3-472C-A48E-03A110C00F20}" dt="2026-06-26T13:10:10.300" v="177" actId="478"/>
          <ac:spMkLst>
            <pc:docMk/>
            <pc:sldMk cId="4010980626" sldId="2147377054"/>
            <ac:spMk id="4" creationId="{10272B41-BE63-DF81-B0DA-C92FA96098A3}"/>
          </ac:spMkLst>
        </pc:spChg>
        <pc:spChg chg="add del mod">
          <ac:chgData name="Helen You" userId="768698ed-a411-421a-9f65-a0e0ebef8424" providerId="ADAL" clId="{2806ACC8-70A3-472C-A48E-03A110C00F20}" dt="2026-06-26T13:04:45.293" v="23"/>
          <ac:spMkLst>
            <pc:docMk/>
            <pc:sldMk cId="4010980626" sldId="2147377054"/>
            <ac:spMk id="5" creationId="{C7049E47-7F5D-655B-B744-73C55E034BAE}"/>
          </ac:spMkLst>
        </pc:spChg>
        <pc:spChg chg="add mod">
          <ac:chgData name="Helen You" userId="768698ed-a411-421a-9f65-a0e0ebef8424" providerId="ADAL" clId="{2806ACC8-70A3-472C-A48E-03A110C00F20}" dt="2026-06-26T13:10:10.300" v="177" actId="478"/>
          <ac:spMkLst>
            <pc:docMk/>
            <pc:sldMk cId="4010980626" sldId="2147377054"/>
            <ac:spMk id="9" creationId="{8B46069C-420F-3D3D-E052-F131822EB0A8}"/>
          </ac:spMkLst>
        </pc:spChg>
        <pc:spChg chg="add mod">
          <ac:chgData name="Helen You" userId="768698ed-a411-421a-9f65-a0e0ebef8424" providerId="ADAL" clId="{2806ACC8-70A3-472C-A48E-03A110C00F20}" dt="2026-06-26T13:10:11.533" v="178"/>
          <ac:spMkLst>
            <pc:docMk/>
            <pc:sldMk cId="4010980626" sldId="2147377054"/>
            <ac:spMk id="10" creationId="{4D42056A-831A-6D86-256E-5379CCA3E917}"/>
          </ac:spMkLst>
        </pc:spChg>
        <pc:graphicFrameChg chg="add mod">
          <ac:chgData name="Helen You" userId="768698ed-a411-421a-9f65-a0e0ebef8424" providerId="ADAL" clId="{2806ACC8-70A3-472C-A48E-03A110C00F20}" dt="2026-06-26T13:04:45.196" v="22"/>
          <ac:graphicFrameMkLst>
            <pc:docMk/>
            <pc:sldMk cId="4010980626" sldId="2147377054"/>
            <ac:graphicFrameMk id="6" creationId="{1B3D934A-DC1B-E182-4BE4-949B681FB2A8}"/>
          </ac:graphicFrameMkLst>
        </pc:graphicFrameChg>
        <pc:graphicFrameChg chg="add mod modGraphic">
          <ac:chgData name="Helen You" userId="768698ed-a411-421a-9f65-a0e0ebef8424" providerId="ADAL" clId="{2806ACC8-70A3-472C-A48E-03A110C00F20}" dt="2026-06-26T13:09:56.507" v="176" actId="20577"/>
          <ac:graphicFrameMkLst>
            <pc:docMk/>
            <pc:sldMk cId="4010980626" sldId="2147377054"/>
            <ac:graphicFrameMk id="7" creationId="{C2087301-BAF0-0E0D-321B-197AAF0F2E51}"/>
          </ac:graphicFrameMkLst>
        </pc:graphicFrameChg>
        <pc:graphicFrameChg chg="del">
          <ac:chgData name="Helen You" userId="768698ed-a411-421a-9f65-a0e0ebef8424" providerId="ADAL" clId="{2806ACC8-70A3-472C-A48E-03A110C00F20}" dt="2026-06-26T13:04:27.833" v="14" actId="478"/>
          <ac:graphicFrameMkLst>
            <pc:docMk/>
            <pc:sldMk cId="4010980626" sldId="2147377054"/>
            <ac:graphicFrameMk id="13" creationId="{885B46A3-6D5B-2D01-039F-D6DCC61FB50F}"/>
          </ac:graphicFrameMkLst>
        </pc:graphicFrameChg>
      </pc:sldChg>
      <pc:sldChg chg="addSp delSp modSp add mod modNotesTx">
        <pc:chgData name="Helen You" userId="768698ed-a411-421a-9f65-a0e0ebef8424" providerId="ADAL" clId="{2806ACC8-70A3-472C-A48E-03A110C00F20}" dt="2026-06-26T13:13:46.671" v="250" actId="6549"/>
        <pc:sldMkLst>
          <pc:docMk/>
          <pc:sldMk cId="3055510807" sldId="2147377055"/>
        </pc:sldMkLst>
        <pc:graphicFrameChg chg="add mod">
          <ac:chgData name="Helen You" userId="768698ed-a411-421a-9f65-a0e0ebef8424" providerId="ADAL" clId="{2806ACC8-70A3-472C-A48E-03A110C00F20}" dt="2026-06-26T13:13:36.157" v="249"/>
          <ac:graphicFrameMkLst>
            <pc:docMk/>
            <pc:sldMk cId="3055510807" sldId="2147377055"/>
            <ac:graphicFrameMk id="2" creationId="{E413DE5B-1A0E-81BB-9FCD-1A1B08E03A93}"/>
          </ac:graphicFrameMkLst>
        </pc:graphicFrameChg>
        <pc:picChg chg="del">
          <ac:chgData name="Helen You" userId="768698ed-a411-421a-9f65-a0e0ebef8424" providerId="ADAL" clId="{2806ACC8-70A3-472C-A48E-03A110C00F20}" dt="2026-06-26T13:12:20.570" v="241" actId="478"/>
          <ac:picMkLst>
            <pc:docMk/>
            <pc:sldMk cId="3055510807" sldId="2147377055"/>
            <ac:picMk id="3" creationId="{C95A51BF-517A-0708-DD55-E58906132E96}"/>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oleObject" Target="https://utsacloud-my.sharepoint.com/personal/helen_you_utsa_edu/Documents/Desktop/Presentation/2026-04-29%20TxDOT%20-%20Congestion%20Relief%20Task%20Force/Natality,%202016-2024%20expanded.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tlg180\Downloads\cencounts%20(1).csv" TargetMode="Externa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2.xml"/></Relationships>
</file>

<file path=ppt/charts/_rels/chart5.xml.rels><?xml version="1.0" encoding="UTF-8" standalone="yes"?>
<Relationships xmlns="http://schemas.openxmlformats.org/package/2006/relationships"><Relationship Id="rId3" Type="http://schemas.openxmlformats.org/officeDocument/2006/relationships/oleObject" Target="file:///C:\Users\tlg180\Downloads\CPSASEC2025_2026-05-18T15_12_42.868Z.csv"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tlg180\Downloads\cencounts%20(1).csv"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chartUserShapes" Target="../drawings/drawing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3285024154589372E-2"/>
          <c:y val="3.4502951274275245E-2"/>
          <c:w val="0.73278196203735402"/>
          <c:h val="0.8695474778638993"/>
        </c:manualLayout>
      </c:layout>
      <c:barChart>
        <c:barDir val="col"/>
        <c:grouping val="stacked"/>
        <c:varyColors val="0"/>
        <c:ser>
          <c:idx val="0"/>
          <c:order val="0"/>
          <c:tx>
            <c:strRef>
              <c:f>Sheet1!$B$1</c:f>
              <c:strCache>
                <c:ptCount val="1"/>
                <c:pt idx="0">
                  <c:v>Natural Increase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2020-2021</c:v>
                </c:pt>
                <c:pt idx="1">
                  <c:v>2021-2022</c:v>
                </c:pt>
                <c:pt idx="2">
                  <c:v>2022-2023</c:v>
                </c:pt>
                <c:pt idx="3">
                  <c:v>2023-2024</c:v>
                </c:pt>
                <c:pt idx="4">
                  <c:v>2024-2025</c:v>
                </c:pt>
              </c:strCache>
            </c:strRef>
          </c:cat>
          <c:val>
            <c:numRef>
              <c:f>Sheet1!$B$2:$B$6</c:f>
              <c:numCache>
                <c:formatCode>General</c:formatCode>
                <c:ptCount val="5"/>
                <c:pt idx="0">
                  <c:v>259</c:v>
                </c:pt>
                <c:pt idx="1">
                  <c:v>337</c:v>
                </c:pt>
                <c:pt idx="2">
                  <c:v>435</c:v>
                </c:pt>
                <c:pt idx="3">
                  <c:v>431</c:v>
                </c:pt>
                <c:pt idx="4">
                  <c:v>432</c:v>
                </c:pt>
              </c:numCache>
            </c:numRef>
          </c:val>
          <c:extLst>
            <c:ext xmlns:c16="http://schemas.microsoft.com/office/drawing/2014/chart" uri="{C3380CC4-5D6E-409C-BE32-E72D297353CC}">
              <c16:uniqueId val="{00000000-36ED-4540-914F-DF9B5819818E}"/>
            </c:ext>
          </c:extLst>
        </c:ser>
        <c:ser>
          <c:idx val="1"/>
          <c:order val="1"/>
          <c:tx>
            <c:strRef>
              <c:f>Sheet1!$C$1</c:f>
              <c:strCache>
                <c:ptCount val="1"/>
                <c:pt idx="0">
                  <c:v>Net Domestic Migration</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2020-2021</c:v>
                </c:pt>
                <c:pt idx="1">
                  <c:v>2021-2022</c:v>
                </c:pt>
                <c:pt idx="2">
                  <c:v>2022-2023</c:v>
                </c:pt>
                <c:pt idx="3">
                  <c:v>2023-2024</c:v>
                </c:pt>
                <c:pt idx="4">
                  <c:v>2024-2025</c:v>
                </c:pt>
              </c:strCache>
            </c:strRef>
          </c:cat>
          <c:val>
            <c:numRef>
              <c:f>Sheet1!$C$2:$C$6</c:f>
              <c:numCache>
                <c:formatCode>General</c:formatCode>
                <c:ptCount val="5"/>
                <c:pt idx="0">
                  <c:v>546</c:v>
                </c:pt>
                <c:pt idx="1">
                  <c:v>600</c:v>
                </c:pt>
                <c:pt idx="2">
                  <c:v>517</c:v>
                </c:pt>
                <c:pt idx="3">
                  <c:v>236</c:v>
                </c:pt>
                <c:pt idx="4">
                  <c:v>184</c:v>
                </c:pt>
              </c:numCache>
            </c:numRef>
          </c:val>
          <c:extLst>
            <c:ext xmlns:c16="http://schemas.microsoft.com/office/drawing/2014/chart" uri="{C3380CC4-5D6E-409C-BE32-E72D297353CC}">
              <c16:uniqueId val="{00000001-36ED-4540-914F-DF9B5819818E}"/>
            </c:ext>
          </c:extLst>
        </c:ser>
        <c:ser>
          <c:idx val="2"/>
          <c:order val="2"/>
          <c:tx>
            <c:strRef>
              <c:f>Sheet1!$D$1</c:f>
              <c:strCache>
                <c:ptCount val="1"/>
                <c:pt idx="0">
                  <c:v>Net International Migration</c:v>
                </c:pt>
              </c:strCache>
            </c:strRef>
          </c:tx>
          <c:spPr>
            <a:solidFill>
              <a:schemeClr val="accent4">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2020-2021</c:v>
                </c:pt>
                <c:pt idx="1">
                  <c:v>2021-2022</c:v>
                </c:pt>
                <c:pt idx="2">
                  <c:v>2022-2023</c:v>
                </c:pt>
                <c:pt idx="3">
                  <c:v>2023-2024</c:v>
                </c:pt>
                <c:pt idx="4">
                  <c:v>2024-2025</c:v>
                </c:pt>
              </c:strCache>
            </c:strRef>
          </c:cat>
          <c:val>
            <c:numRef>
              <c:f>Sheet1!$D$2:$D$6</c:f>
              <c:numCache>
                <c:formatCode>General</c:formatCode>
                <c:ptCount val="5"/>
                <c:pt idx="0">
                  <c:v>119</c:v>
                </c:pt>
                <c:pt idx="1">
                  <c:v>543</c:v>
                </c:pt>
                <c:pt idx="2">
                  <c:v>690</c:v>
                </c:pt>
                <c:pt idx="3">
                  <c:v>972</c:v>
                </c:pt>
                <c:pt idx="4">
                  <c:v>459</c:v>
                </c:pt>
              </c:numCache>
            </c:numRef>
          </c:val>
          <c:extLst>
            <c:ext xmlns:c16="http://schemas.microsoft.com/office/drawing/2014/chart" uri="{C3380CC4-5D6E-409C-BE32-E72D297353CC}">
              <c16:uniqueId val="{00000002-36ED-4540-914F-DF9B5819818E}"/>
            </c:ext>
          </c:extLst>
        </c:ser>
        <c:dLbls>
          <c:showLegendKey val="0"/>
          <c:showVal val="0"/>
          <c:showCatName val="0"/>
          <c:showSerName val="0"/>
          <c:showPercent val="0"/>
          <c:showBubbleSize val="0"/>
        </c:dLbls>
        <c:gapWidth val="80"/>
        <c:overlap val="100"/>
        <c:axId val="862439056"/>
        <c:axId val="862437136"/>
      </c:barChart>
      <c:catAx>
        <c:axId val="8624390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62437136"/>
        <c:crosses val="autoZero"/>
        <c:auto val="1"/>
        <c:lblAlgn val="ctr"/>
        <c:lblOffset val="100"/>
        <c:noMultiLvlLbl val="0"/>
      </c:catAx>
      <c:valAx>
        <c:axId val="862437136"/>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862439056"/>
        <c:crosses val="autoZero"/>
        <c:crossBetween val="between"/>
      </c:valAx>
      <c:spPr>
        <a:noFill/>
        <a:ln>
          <a:noFill/>
        </a:ln>
        <a:effectLst/>
      </c:spPr>
    </c:plotArea>
    <c:legend>
      <c:legendPos val="r"/>
      <c:layout>
        <c:manualLayout>
          <c:xMode val="edge"/>
          <c:yMode val="edge"/>
          <c:x val="0.76418292822092893"/>
          <c:y val="0.23581569348338782"/>
          <c:w val="0.2358170717790711"/>
          <c:h val="0.65069701148130765"/>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9584746358822645E-2"/>
          <c:y val="3.6760211220368842E-2"/>
          <c:w val="0.67145662799272221"/>
          <c:h val="0.89461036794406956"/>
        </c:manualLayout>
      </c:layout>
      <c:lineChart>
        <c:grouping val="standard"/>
        <c:varyColors val="0"/>
        <c:ser>
          <c:idx val="0"/>
          <c:order val="0"/>
          <c:tx>
            <c:strRef>
              <c:f>Sheet1!$B$1</c:f>
              <c:strCache>
                <c:ptCount val="1"/>
                <c:pt idx="0">
                  <c:v>Hispanic or Latino</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layout>
                <c:manualLayout>
                  <c:x val="0"/>
                  <c:y val="-1.7988169894926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476-4F01-BB87-803F5E135874}"/>
                </c:ext>
              </c:extLst>
            </c:dLbl>
            <c:dLbl>
              <c:idx val="1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361-491A-9AEB-239FC697A8DD}"/>
                </c:ext>
              </c:extLst>
            </c:dLbl>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Sheet1!$A$2:$A$19</c:f>
              <c:numCache>
                <c:formatCode>General</c:formatCode>
                <c:ptCount val="18"/>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pt idx="17">
                  <c:v>2024</c:v>
                </c:pt>
              </c:numCache>
            </c:numRef>
          </c:cat>
          <c:val>
            <c:numRef>
              <c:f>Sheet1!$B$2:$B$19</c:f>
              <c:numCache>
                <c:formatCode>0.0</c:formatCode>
                <c:ptCount val="18"/>
                <c:pt idx="0">
                  <c:v>102.87655925287331</c:v>
                </c:pt>
                <c:pt idx="1">
                  <c:v>99.127051007800361</c:v>
                </c:pt>
                <c:pt idx="2">
                  <c:v>95.580796138821299</c:v>
                </c:pt>
                <c:pt idx="3">
                  <c:v>88.125864515213351</c:v>
                </c:pt>
                <c:pt idx="4">
                  <c:v>82.854254502854403</c:v>
                </c:pt>
                <c:pt idx="5">
                  <c:v>82.018479673935815</c:v>
                </c:pt>
                <c:pt idx="6">
                  <c:v>81.895309976060943</c:v>
                </c:pt>
                <c:pt idx="7">
                  <c:v>81.499630896791132</c:v>
                </c:pt>
                <c:pt idx="8">
                  <c:v>80.509260160695135</c:v>
                </c:pt>
                <c:pt idx="9">
                  <c:v>78.052385800329361</c:v>
                </c:pt>
                <c:pt idx="10">
                  <c:v>73.065451522602501</c:v>
                </c:pt>
                <c:pt idx="11">
                  <c:v>71.298910649405315</c:v>
                </c:pt>
                <c:pt idx="12">
                  <c:v>70.605764309679216</c:v>
                </c:pt>
                <c:pt idx="13">
                  <c:v>66.900000000000006</c:v>
                </c:pt>
                <c:pt idx="14">
                  <c:v>66.8</c:v>
                </c:pt>
                <c:pt idx="15">
                  <c:v>70.2</c:v>
                </c:pt>
                <c:pt idx="16">
                  <c:v>72.19</c:v>
                </c:pt>
                <c:pt idx="17">
                  <c:v>70.89</c:v>
                </c:pt>
              </c:numCache>
            </c:numRef>
          </c:val>
          <c:smooth val="0"/>
          <c:extLst>
            <c:ext xmlns:c16="http://schemas.microsoft.com/office/drawing/2014/chart" uri="{C3380CC4-5D6E-409C-BE32-E72D297353CC}">
              <c16:uniqueId val="{00000002-F476-4F01-BB87-803F5E135874}"/>
            </c:ext>
          </c:extLst>
        </c:ser>
        <c:ser>
          <c:idx val="1"/>
          <c:order val="1"/>
          <c:tx>
            <c:strRef>
              <c:f>Sheet1!$C$1</c:f>
              <c:strCache>
                <c:ptCount val="1"/>
                <c:pt idx="0">
                  <c:v>Asian or Pacific Islander, not Hispanic</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4.9370763418800423E-2"/>
                  <c:y val="-1.37534898126710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476-4F01-BB87-803F5E135874}"/>
                </c:ext>
              </c:extLst>
            </c:dLbl>
            <c:dLbl>
              <c:idx val="1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361-491A-9AEB-239FC697A8DD}"/>
                </c:ext>
              </c:extLst>
            </c:dLbl>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Sheet1!$A$2:$A$19</c:f>
              <c:numCache>
                <c:formatCode>General</c:formatCode>
                <c:ptCount val="18"/>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pt idx="17">
                  <c:v>2024</c:v>
                </c:pt>
              </c:numCache>
            </c:numRef>
          </c:cat>
          <c:val>
            <c:numRef>
              <c:f>Sheet1!$C$2:$C$19</c:f>
              <c:numCache>
                <c:formatCode>0.0</c:formatCode>
                <c:ptCount val="18"/>
                <c:pt idx="0">
                  <c:v>66.856038293211853</c:v>
                </c:pt>
                <c:pt idx="1">
                  <c:v>66.528518190477783</c:v>
                </c:pt>
                <c:pt idx="2">
                  <c:v>64.676935387077421</c:v>
                </c:pt>
                <c:pt idx="3">
                  <c:v>62.798249878463793</c:v>
                </c:pt>
                <c:pt idx="4">
                  <c:v>62.849838128952229</c:v>
                </c:pt>
                <c:pt idx="5">
                  <c:v>65.79819735875428</c:v>
                </c:pt>
                <c:pt idx="6">
                  <c:v>62.683832393075853</c:v>
                </c:pt>
                <c:pt idx="7">
                  <c:v>65.356736551275802</c:v>
                </c:pt>
                <c:pt idx="8">
                  <c:v>63.998263458957403</c:v>
                </c:pt>
                <c:pt idx="9">
                  <c:v>65.383771734813052</c:v>
                </c:pt>
                <c:pt idx="10">
                  <c:v>60.888634197267493</c:v>
                </c:pt>
                <c:pt idx="11">
                  <c:v>56.516097072427407</c:v>
                </c:pt>
                <c:pt idx="12">
                  <c:v>56.352319486463323</c:v>
                </c:pt>
                <c:pt idx="13">
                  <c:v>53.3</c:v>
                </c:pt>
                <c:pt idx="14">
                  <c:v>54</c:v>
                </c:pt>
                <c:pt idx="15">
                  <c:v>54.5</c:v>
                </c:pt>
                <c:pt idx="16">
                  <c:v>53.68</c:v>
                </c:pt>
                <c:pt idx="17">
                  <c:v>51.97</c:v>
                </c:pt>
              </c:numCache>
            </c:numRef>
          </c:val>
          <c:smooth val="0"/>
          <c:extLst>
            <c:ext xmlns:c16="http://schemas.microsoft.com/office/drawing/2014/chart" uri="{C3380CC4-5D6E-409C-BE32-E72D297353CC}">
              <c16:uniqueId val="{00000005-F476-4F01-BB87-803F5E135874}"/>
            </c:ext>
          </c:extLst>
        </c:ser>
        <c:ser>
          <c:idx val="2"/>
          <c:order val="2"/>
          <c:tx>
            <c:strRef>
              <c:f>Sheet1!$D$1</c:f>
              <c:strCache>
                <c:ptCount val="1"/>
                <c:pt idx="0">
                  <c:v>Black or African American, not Hispanic</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dLbl>
              <c:idx val="0"/>
              <c:layout>
                <c:manualLayout>
                  <c:x val="-3.0562853544971694E-2"/>
                  <c:y val="-4.67618653630813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F476-4F01-BB87-803F5E135874}"/>
                </c:ext>
              </c:extLst>
            </c:dLbl>
            <c:dLbl>
              <c:idx val="1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361-491A-9AEB-239FC697A8DD}"/>
                </c:ext>
              </c:extLst>
            </c:dLbl>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Sheet1!$A$2:$A$19</c:f>
              <c:numCache>
                <c:formatCode>General</c:formatCode>
                <c:ptCount val="18"/>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pt idx="17">
                  <c:v>2024</c:v>
                </c:pt>
              </c:numCache>
            </c:numRef>
          </c:cat>
          <c:val>
            <c:numRef>
              <c:f>Sheet1!$D$2:$D$19</c:f>
              <c:numCache>
                <c:formatCode>0.0</c:formatCode>
                <c:ptCount val="18"/>
                <c:pt idx="0">
                  <c:v>68.941500014946342</c:v>
                </c:pt>
                <c:pt idx="1">
                  <c:v>67.694992457629624</c:v>
                </c:pt>
                <c:pt idx="2">
                  <c:v>66.248536299765803</c:v>
                </c:pt>
                <c:pt idx="3">
                  <c:v>64.513408301353408</c:v>
                </c:pt>
                <c:pt idx="4">
                  <c:v>61.769496243892291</c:v>
                </c:pt>
                <c:pt idx="5">
                  <c:v>62.154071156101033</c:v>
                </c:pt>
                <c:pt idx="6">
                  <c:v>62.733568912364333</c:v>
                </c:pt>
                <c:pt idx="7">
                  <c:v>64.039587036692225</c:v>
                </c:pt>
                <c:pt idx="8">
                  <c:v>64.906031683557998</c:v>
                </c:pt>
                <c:pt idx="9">
                  <c:v>63.965678401561668</c:v>
                </c:pt>
                <c:pt idx="10">
                  <c:v>62.324889207227407</c:v>
                </c:pt>
                <c:pt idx="11">
                  <c:v>60.856559288505757</c:v>
                </c:pt>
                <c:pt idx="12">
                  <c:v>58.796401364597877</c:v>
                </c:pt>
                <c:pt idx="13">
                  <c:v>57.1</c:v>
                </c:pt>
                <c:pt idx="14">
                  <c:v>56</c:v>
                </c:pt>
                <c:pt idx="15">
                  <c:v>55.7</c:v>
                </c:pt>
                <c:pt idx="16">
                  <c:v>53.02</c:v>
                </c:pt>
                <c:pt idx="17">
                  <c:v>48.68</c:v>
                </c:pt>
              </c:numCache>
            </c:numRef>
          </c:val>
          <c:smooth val="0"/>
          <c:extLst>
            <c:ext xmlns:c16="http://schemas.microsoft.com/office/drawing/2014/chart" uri="{C3380CC4-5D6E-409C-BE32-E72D297353CC}">
              <c16:uniqueId val="{00000008-F476-4F01-BB87-803F5E135874}"/>
            </c:ext>
          </c:extLst>
        </c:ser>
        <c:ser>
          <c:idx val="3"/>
          <c:order val="3"/>
          <c:tx>
            <c:strRef>
              <c:f>Sheet1!$E$1</c:f>
              <c:strCache>
                <c:ptCount val="1"/>
                <c:pt idx="0">
                  <c:v>White, not Hispanic</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dLbl>
              <c:idx val="0"/>
              <c:layout>
                <c:manualLayout>
                  <c:x val="-4.3493291583228948E-2"/>
                  <c:y val="3.57590735129444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F476-4F01-BB87-803F5E135874}"/>
                </c:ext>
              </c:extLst>
            </c:dLbl>
            <c:dLbl>
              <c:idx val="17"/>
              <c:layout>
                <c:manualLayout>
                  <c:x val="-9.4039549369144514E-3"/>
                  <c:y val="-6.326605313828637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361-491A-9AEB-239FC697A8DD}"/>
                </c:ext>
              </c:extLst>
            </c:dLbl>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Sheet1!$A$2:$A$19</c:f>
              <c:numCache>
                <c:formatCode>General</c:formatCode>
                <c:ptCount val="18"/>
                <c:pt idx="0">
                  <c:v>2007</c:v>
                </c:pt>
                <c:pt idx="1">
                  <c:v>2008</c:v>
                </c:pt>
                <c:pt idx="2">
                  <c:v>2009</c:v>
                </c:pt>
                <c:pt idx="3">
                  <c:v>2010</c:v>
                </c:pt>
                <c:pt idx="4">
                  <c:v>2011</c:v>
                </c:pt>
                <c:pt idx="5">
                  <c:v>2012</c:v>
                </c:pt>
                <c:pt idx="6">
                  <c:v>2013</c:v>
                </c:pt>
                <c:pt idx="7">
                  <c:v>2014</c:v>
                </c:pt>
                <c:pt idx="8">
                  <c:v>2015</c:v>
                </c:pt>
                <c:pt idx="9">
                  <c:v>2016</c:v>
                </c:pt>
                <c:pt idx="10">
                  <c:v>2017</c:v>
                </c:pt>
                <c:pt idx="11">
                  <c:v>2018</c:v>
                </c:pt>
                <c:pt idx="12">
                  <c:v>2019</c:v>
                </c:pt>
                <c:pt idx="13">
                  <c:v>2020</c:v>
                </c:pt>
                <c:pt idx="14">
                  <c:v>2021</c:v>
                </c:pt>
                <c:pt idx="15">
                  <c:v>2022</c:v>
                </c:pt>
                <c:pt idx="16">
                  <c:v>2023</c:v>
                </c:pt>
                <c:pt idx="17">
                  <c:v>2024</c:v>
                </c:pt>
              </c:numCache>
            </c:numRef>
          </c:cat>
          <c:val>
            <c:numRef>
              <c:f>Sheet1!$E$2:$E$19</c:f>
              <c:numCache>
                <c:formatCode>0.0</c:formatCode>
                <c:ptCount val="18"/>
                <c:pt idx="0">
                  <c:v>63.156236330173193</c:v>
                </c:pt>
                <c:pt idx="1">
                  <c:v>63.191799334909263</c:v>
                </c:pt>
                <c:pt idx="2">
                  <c:v>62.662499024492433</c:v>
                </c:pt>
                <c:pt idx="3">
                  <c:v>61.63989591509808</c:v>
                </c:pt>
                <c:pt idx="4">
                  <c:v>61.057906285785307</c:v>
                </c:pt>
                <c:pt idx="5">
                  <c:v>61.523194108647282</c:v>
                </c:pt>
                <c:pt idx="6">
                  <c:v>61.783352283752137</c:v>
                </c:pt>
                <c:pt idx="7">
                  <c:v>63.42592884791032</c:v>
                </c:pt>
                <c:pt idx="8">
                  <c:v>62.986234980716759</c:v>
                </c:pt>
                <c:pt idx="9">
                  <c:v>61.355769594228519</c:v>
                </c:pt>
                <c:pt idx="10">
                  <c:v>58.445453031575532</c:v>
                </c:pt>
                <c:pt idx="11">
                  <c:v>57.381791027319309</c:v>
                </c:pt>
                <c:pt idx="12">
                  <c:v>56.737267788544237</c:v>
                </c:pt>
                <c:pt idx="13">
                  <c:v>54.9</c:v>
                </c:pt>
                <c:pt idx="14">
                  <c:v>56.5</c:v>
                </c:pt>
                <c:pt idx="15">
                  <c:v>55.4</c:v>
                </c:pt>
                <c:pt idx="16">
                  <c:v>53.48</c:v>
                </c:pt>
                <c:pt idx="17">
                  <c:v>53.12</c:v>
                </c:pt>
              </c:numCache>
            </c:numRef>
          </c:val>
          <c:smooth val="0"/>
          <c:extLst>
            <c:ext xmlns:c16="http://schemas.microsoft.com/office/drawing/2014/chart" uri="{C3380CC4-5D6E-409C-BE32-E72D297353CC}">
              <c16:uniqueId val="{0000000B-F476-4F01-BB87-803F5E135874}"/>
            </c:ext>
          </c:extLst>
        </c:ser>
        <c:dLbls>
          <c:showLegendKey val="0"/>
          <c:showVal val="0"/>
          <c:showCatName val="0"/>
          <c:showSerName val="0"/>
          <c:showPercent val="0"/>
          <c:showBubbleSize val="0"/>
        </c:dLbls>
        <c:marker val="1"/>
        <c:smooth val="0"/>
        <c:axId val="809426960"/>
        <c:axId val="792979712"/>
      </c:lineChart>
      <c:catAx>
        <c:axId val="80942696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in"/>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792979712"/>
        <c:crosses val="autoZero"/>
        <c:auto val="1"/>
        <c:lblAlgn val="ctr"/>
        <c:lblOffset val="100"/>
        <c:noMultiLvlLbl val="0"/>
      </c:catAx>
      <c:valAx>
        <c:axId val="792979712"/>
        <c:scaling>
          <c:orientation val="minMax"/>
          <c:max val="105"/>
          <c:min val="45"/>
        </c:scaling>
        <c:delete val="1"/>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1" i="0" u="none" strike="noStrike" kern="1200" baseline="0">
                    <a:solidFill>
                      <a:schemeClr val="tx1">
                        <a:lumMod val="65000"/>
                        <a:lumOff val="35000"/>
                      </a:schemeClr>
                    </a:solidFill>
                    <a:latin typeface="+mn-lt"/>
                    <a:ea typeface="+mn-ea"/>
                    <a:cs typeface="+mn-cs"/>
                  </a:defRPr>
                </a:pPr>
                <a:r>
                  <a:rPr lang="en-US"/>
                  <a:t>Births per 1,000 women aged 15-44 years</a:t>
                </a:r>
              </a:p>
            </c:rich>
          </c:tx>
          <c:layout>
            <c:manualLayout>
              <c:xMode val="edge"/>
              <c:yMode val="edge"/>
              <c:x val="1.5621409455014749E-2"/>
              <c:y val="0.16505314045237068"/>
            </c:manualLayout>
          </c:layout>
          <c:overlay val="0"/>
          <c:spPr>
            <a:noFill/>
            <a:ln>
              <a:noFill/>
            </a:ln>
            <a:effectLst/>
          </c:spPr>
          <c:txPr>
            <a:bodyPr rot="-5400000" spcFirstLastPara="1" vertOverflow="ellipsis" vert="horz" wrap="square" anchor="ctr" anchorCtr="1"/>
            <a:lstStyle/>
            <a:p>
              <a:pPr>
                <a:defRPr sz="1330" b="1"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crossAx val="809426960"/>
        <c:crosses val="autoZero"/>
        <c:crossBetween val="between"/>
      </c:valAx>
      <c:spPr>
        <a:noFill/>
        <a:ln>
          <a:noFill/>
        </a:ln>
        <a:effectLst/>
      </c:spPr>
    </c:plotArea>
    <c:legend>
      <c:legendPos val="r"/>
      <c:layout>
        <c:manualLayout>
          <c:xMode val="edge"/>
          <c:yMode val="edge"/>
          <c:x val="0.79771954092779829"/>
          <c:y val="0.34325071853862127"/>
          <c:w val="0.19535365025710469"/>
          <c:h val="0.60626790931793517"/>
        </c:manualLayout>
      </c:layout>
      <c:overlay val="0"/>
      <c:spPr>
        <a:noFill/>
        <a:ln>
          <a:noFill/>
        </a:ln>
        <a:effectLst/>
      </c:spPr>
      <c:txPr>
        <a:bodyPr rot="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1"/>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ByAgrp!$B$2</c:f>
              <c:strCache>
                <c:ptCount val="1"/>
                <c:pt idx="0">
                  <c:v>2009</c:v>
                </c:pt>
              </c:strCache>
            </c:strRef>
          </c:tx>
          <c:spPr>
            <a:solidFill>
              <a:schemeClr val="accent2"/>
            </a:solidFill>
            <a:ln>
              <a:noFill/>
            </a:ln>
            <a:effectLst/>
          </c:spPr>
          <c:invertIfNegative val="0"/>
          <c:dPt>
            <c:idx val="1"/>
            <c:invertIfNegative val="0"/>
            <c:bubble3D val="0"/>
            <c:spPr>
              <a:solidFill>
                <a:schemeClr val="accent2"/>
              </a:solidFill>
              <a:ln>
                <a:solidFill>
                  <a:schemeClr val="accent3">
                    <a:lumMod val="60000"/>
                    <a:lumOff val="40000"/>
                  </a:schemeClr>
                </a:solidFill>
              </a:ln>
              <a:effectLst/>
            </c:spPr>
            <c:extLst>
              <c:ext xmlns:c16="http://schemas.microsoft.com/office/drawing/2014/chart" uri="{C3380CC4-5D6E-409C-BE32-E72D297353CC}">
                <c16:uniqueId val="{00000001-8B39-4411-9137-A54A9BB0F548}"/>
              </c:ext>
            </c:extLst>
          </c:dPt>
          <c:cat>
            <c:strRef>
              <c:f>ByAgrp!$A$3:$A$8</c:f>
              <c:strCache>
                <c:ptCount val="6"/>
                <c:pt idx="0">
                  <c:v>15-19</c:v>
                </c:pt>
                <c:pt idx="1">
                  <c:v>20-24</c:v>
                </c:pt>
                <c:pt idx="2">
                  <c:v>25-29</c:v>
                </c:pt>
                <c:pt idx="3">
                  <c:v>30-34</c:v>
                </c:pt>
                <c:pt idx="4">
                  <c:v>35-39</c:v>
                </c:pt>
                <c:pt idx="5">
                  <c:v>40-44</c:v>
                </c:pt>
              </c:strCache>
            </c:strRef>
          </c:cat>
          <c:val>
            <c:numRef>
              <c:f>ByAgrp!$B$3:$B$8</c:f>
              <c:numCache>
                <c:formatCode>General</c:formatCode>
                <c:ptCount val="6"/>
                <c:pt idx="0">
                  <c:v>57.9</c:v>
                </c:pt>
                <c:pt idx="1">
                  <c:v>122.8</c:v>
                </c:pt>
                <c:pt idx="2">
                  <c:v>121.32</c:v>
                </c:pt>
                <c:pt idx="3">
                  <c:v>96.04</c:v>
                </c:pt>
                <c:pt idx="4">
                  <c:v>44.54</c:v>
                </c:pt>
                <c:pt idx="5">
                  <c:v>9.7200000000000006</c:v>
                </c:pt>
              </c:numCache>
            </c:numRef>
          </c:val>
          <c:extLst>
            <c:ext xmlns:c16="http://schemas.microsoft.com/office/drawing/2014/chart" uri="{C3380CC4-5D6E-409C-BE32-E72D297353CC}">
              <c16:uniqueId val="{00000002-8B39-4411-9137-A54A9BB0F548}"/>
            </c:ext>
          </c:extLst>
        </c:ser>
        <c:ser>
          <c:idx val="2"/>
          <c:order val="2"/>
          <c:tx>
            <c:strRef>
              <c:f>ByAgrp!$D$2</c:f>
              <c:strCache>
                <c:ptCount val="1"/>
                <c:pt idx="0">
                  <c:v>2024</c:v>
                </c:pt>
              </c:strCache>
            </c:strRef>
          </c:tx>
          <c:spPr>
            <a:solidFill>
              <a:schemeClr val="accent1"/>
            </a:solidFill>
            <a:ln>
              <a:noFill/>
            </a:ln>
            <a:effectLst/>
          </c:spPr>
          <c:invertIfNegative val="0"/>
          <c:cat>
            <c:strRef>
              <c:f>ByAgrp!$A$3:$A$8</c:f>
              <c:strCache>
                <c:ptCount val="6"/>
                <c:pt idx="0">
                  <c:v>15-19</c:v>
                </c:pt>
                <c:pt idx="1">
                  <c:v>20-24</c:v>
                </c:pt>
                <c:pt idx="2">
                  <c:v>25-29</c:v>
                </c:pt>
                <c:pt idx="3">
                  <c:v>30-34</c:v>
                </c:pt>
                <c:pt idx="4">
                  <c:v>35-39</c:v>
                </c:pt>
                <c:pt idx="5">
                  <c:v>40-44</c:v>
                </c:pt>
              </c:strCache>
            </c:strRef>
          </c:cat>
          <c:val>
            <c:numRef>
              <c:f>ByAgrp!$D$3:$D$8</c:f>
              <c:numCache>
                <c:formatCode>General</c:formatCode>
                <c:ptCount val="6"/>
                <c:pt idx="0">
                  <c:v>18.47</c:v>
                </c:pt>
                <c:pt idx="1">
                  <c:v>72.39</c:v>
                </c:pt>
                <c:pt idx="2">
                  <c:v>102.16</c:v>
                </c:pt>
                <c:pt idx="3">
                  <c:v>96.03</c:v>
                </c:pt>
                <c:pt idx="4">
                  <c:v>51.61</c:v>
                </c:pt>
                <c:pt idx="5">
                  <c:v>12.01</c:v>
                </c:pt>
              </c:numCache>
            </c:numRef>
          </c:val>
          <c:extLst>
            <c:ext xmlns:c16="http://schemas.microsoft.com/office/drawing/2014/chart" uri="{C3380CC4-5D6E-409C-BE32-E72D297353CC}">
              <c16:uniqueId val="{00000003-8B39-4411-9137-A54A9BB0F548}"/>
            </c:ext>
          </c:extLst>
        </c:ser>
        <c:dLbls>
          <c:showLegendKey val="0"/>
          <c:showVal val="0"/>
          <c:showCatName val="0"/>
          <c:showSerName val="0"/>
          <c:showPercent val="0"/>
          <c:showBubbleSize val="0"/>
        </c:dLbls>
        <c:gapWidth val="219"/>
        <c:axId val="1394429407"/>
        <c:axId val="1394439487"/>
        <c:extLst>
          <c:ext xmlns:c15="http://schemas.microsoft.com/office/drawing/2012/chart" uri="{02D57815-91ED-43cb-92C2-25804820EDAC}">
            <c15:filteredBarSeries>
              <c15:ser>
                <c:idx val="1"/>
                <c:order val="1"/>
                <c:tx>
                  <c:strRef>
                    <c:extLst>
                      <c:ext uri="{02D57815-91ED-43cb-92C2-25804820EDAC}">
                        <c15:formulaRef>
                          <c15:sqref>ByAgrp!$C$2</c15:sqref>
                        </c15:formulaRef>
                      </c:ext>
                    </c:extLst>
                    <c:strCache>
                      <c:ptCount val="1"/>
                      <c:pt idx="0">
                        <c:v>2019</c:v>
                      </c:pt>
                    </c:strCache>
                  </c:strRef>
                </c:tx>
                <c:spPr>
                  <a:solidFill>
                    <a:schemeClr val="accent2"/>
                  </a:solidFill>
                  <a:ln>
                    <a:noFill/>
                  </a:ln>
                  <a:effectLst/>
                </c:spPr>
                <c:invertIfNegative val="0"/>
                <c:cat>
                  <c:strRef>
                    <c:extLst>
                      <c:ext uri="{02D57815-91ED-43cb-92C2-25804820EDAC}">
                        <c15:formulaRef>
                          <c15:sqref>ByAgrp!$A$3:$A$8</c15:sqref>
                        </c15:formulaRef>
                      </c:ext>
                    </c:extLst>
                    <c:strCache>
                      <c:ptCount val="6"/>
                      <c:pt idx="0">
                        <c:v>15-19</c:v>
                      </c:pt>
                      <c:pt idx="1">
                        <c:v>20-24</c:v>
                      </c:pt>
                      <c:pt idx="2">
                        <c:v>25-29</c:v>
                      </c:pt>
                      <c:pt idx="3">
                        <c:v>30-34</c:v>
                      </c:pt>
                      <c:pt idx="4">
                        <c:v>35-39</c:v>
                      </c:pt>
                      <c:pt idx="5">
                        <c:v>40-44</c:v>
                      </c:pt>
                    </c:strCache>
                  </c:strRef>
                </c:cat>
                <c:val>
                  <c:numRef>
                    <c:extLst>
                      <c:ext uri="{02D57815-91ED-43cb-92C2-25804820EDAC}">
                        <c15:formulaRef>
                          <c15:sqref>ByAgrp!$C$3:$C$8</c15:sqref>
                        </c15:formulaRef>
                      </c:ext>
                    </c:extLst>
                    <c:numCache>
                      <c:formatCode>General</c:formatCode>
                      <c:ptCount val="6"/>
                      <c:pt idx="0">
                        <c:v>23.99</c:v>
                      </c:pt>
                      <c:pt idx="1">
                        <c:v>84.44</c:v>
                      </c:pt>
                      <c:pt idx="2">
                        <c:v>103.49</c:v>
                      </c:pt>
                      <c:pt idx="3">
                        <c:v>96.23</c:v>
                      </c:pt>
                      <c:pt idx="4">
                        <c:v>49.18</c:v>
                      </c:pt>
                      <c:pt idx="5">
                        <c:v>11.2</c:v>
                      </c:pt>
                    </c:numCache>
                  </c:numRef>
                </c:val>
                <c:extLst>
                  <c:ext xmlns:c16="http://schemas.microsoft.com/office/drawing/2014/chart" uri="{C3380CC4-5D6E-409C-BE32-E72D297353CC}">
                    <c16:uniqueId val="{00000004-8B39-4411-9137-A54A9BB0F548}"/>
                  </c:ext>
                </c:extLst>
              </c15:ser>
            </c15:filteredBarSeries>
          </c:ext>
        </c:extLst>
      </c:barChart>
      <c:catAx>
        <c:axId val="1394429407"/>
        <c:scaling>
          <c:orientation val="minMax"/>
        </c:scaling>
        <c:delete val="0"/>
        <c:axPos val="b"/>
        <c:title>
          <c:tx>
            <c:rich>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r>
                  <a:rPr lang="en-US" sz="1800"/>
                  <a:t>Age</a:t>
                </a:r>
                <a:r>
                  <a:rPr lang="en-US" sz="1800" baseline="0"/>
                  <a:t> of Mother</a:t>
                </a:r>
                <a:endParaRPr lang="en-US" sz="1800"/>
              </a:p>
            </c:rich>
          </c:tx>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394439487"/>
        <c:crosses val="autoZero"/>
        <c:auto val="1"/>
        <c:lblAlgn val="ctr"/>
        <c:lblOffset val="100"/>
        <c:noMultiLvlLbl val="0"/>
      </c:catAx>
      <c:valAx>
        <c:axId val="139443948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394429407"/>
        <c:crosses val="autoZero"/>
        <c:crossBetween val="between"/>
      </c:valAx>
      <c:spPr>
        <a:noFill/>
        <a:ln>
          <a:noFill/>
        </a:ln>
        <a:effectLst/>
      </c:spPr>
    </c:plotArea>
    <c:legend>
      <c:legendPos val="r"/>
      <c:layout>
        <c:manualLayout>
          <c:xMode val="edge"/>
          <c:yMode val="edge"/>
          <c:x val="0.9286784831583077"/>
          <c:y val="0.38205083470116147"/>
          <c:w val="6.128937545040359E-2"/>
          <c:h val="0.10673049690889092"/>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b="1"/>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9996715653522569E-2"/>
          <c:y val="0.13033361847733108"/>
          <c:w val="0.78451996609972707"/>
          <c:h val="0.79056195819833897"/>
        </c:manualLayout>
      </c:layout>
      <c:lineChart>
        <c:grouping val="standard"/>
        <c:varyColors val="0"/>
        <c:ser>
          <c:idx val="0"/>
          <c:order val="0"/>
          <c:tx>
            <c:strRef>
              <c:f>Sheet1!$A$8</c:f>
              <c:strCache>
                <c:ptCount val="1"/>
                <c:pt idx="0">
                  <c:v>Harris </c:v>
                </c:pt>
              </c:strCache>
            </c:strRef>
          </c:tx>
          <c:spPr>
            <a:ln w="28575" cap="rnd">
              <a:solidFill>
                <a:schemeClr val="accent1"/>
              </a:solidFill>
              <a:round/>
            </a:ln>
            <a:effectLst/>
          </c:spPr>
          <c:marker>
            <c:symbol val="none"/>
          </c:marker>
          <c:cat>
            <c:numRef>
              <c:f>Sheet1!$B$7:$N$7</c:f>
              <c:numCache>
                <c:formatCode>General</c:formatCode>
                <c:ptCount val="13"/>
                <c:pt idx="0">
                  <c:v>1900</c:v>
                </c:pt>
                <c:pt idx="1">
                  <c:v>1910</c:v>
                </c:pt>
                <c:pt idx="2">
                  <c:v>1920</c:v>
                </c:pt>
                <c:pt idx="3">
                  <c:v>1930</c:v>
                </c:pt>
                <c:pt idx="4">
                  <c:v>1940</c:v>
                </c:pt>
                <c:pt idx="5">
                  <c:v>1950</c:v>
                </c:pt>
                <c:pt idx="6">
                  <c:v>1960</c:v>
                </c:pt>
                <c:pt idx="7">
                  <c:v>1970</c:v>
                </c:pt>
                <c:pt idx="8">
                  <c:v>1980</c:v>
                </c:pt>
                <c:pt idx="9">
                  <c:v>1990</c:v>
                </c:pt>
                <c:pt idx="10">
                  <c:v>2000</c:v>
                </c:pt>
                <c:pt idx="11">
                  <c:v>2010</c:v>
                </c:pt>
                <c:pt idx="12">
                  <c:v>2020</c:v>
                </c:pt>
              </c:numCache>
            </c:numRef>
          </c:cat>
          <c:val>
            <c:numRef>
              <c:f>Sheet1!$B$8:$N$8</c:f>
              <c:numCache>
                <c:formatCode>General</c:formatCode>
                <c:ptCount val="13"/>
                <c:pt idx="0">
                  <c:v>63786</c:v>
                </c:pt>
                <c:pt idx="1">
                  <c:v>115693</c:v>
                </c:pt>
                <c:pt idx="2">
                  <c:v>186667</c:v>
                </c:pt>
                <c:pt idx="3">
                  <c:v>359328</c:v>
                </c:pt>
                <c:pt idx="4">
                  <c:v>528961</c:v>
                </c:pt>
                <c:pt idx="5">
                  <c:v>806701</c:v>
                </c:pt>
                <c:pt idx="6">
                  <c:v>1243158</c:v>
                </c:pt>
                <c:pt idx="7">
                  <c:v>1741912</c:v>
                </c:pt>
                <c:pt idx="8">
                  <c:v>2409547</c:v>
                </c:pt>
                <c:pt idx="9">
                  <c:v>2818199</c:v>
                </c:pt>
                <c:pt idx="10">
                  <c:v>3400578</c:v>
                </c:pt>
                <c:pt idx="11">
                  <c:v>4092459</c:v>
                </c:pt>
                <c:pt idx="12">
                  <c:v>4731145</c:v>
                </c:pt>
              </c:numCache>
            </c:numRef>
          </c:val>
          <c:smooth val="0"/>
          <c:extLst>
            <c:ext xmlns:c16="http://schemas.microsoft.com/office/drawing/2014/chart" uri="{C3380CC4-5D6E-409C-BE32-E72D297353CC}">
              <c16:uniqueId val="{00000000-23F8-405D-9690-CCB24EA907E7}"/>
            </c:ext>
          </c:extLst>
        </c:ser>
        <c:ser>
          <c:idx val="1"/>
          <c:order val="1"/>
          <c:tx>
            <c:strRef>
              <c:f>Sheet1!$A$9</c:f>
              <c:strCache>
                <c:ptCount val="1"/>
                <c:pt idx="0">
                  <c:v>Dallas </c:v>
                </c:pt>
              </c:strCache>
            </c:strRef>
          </c:tx>
          <c:spPr>
            <a:ln w="28575" cap="rnd">
              <a:solidFill>
                <a:schemeClr val="accent2"/>
              </a:solidFill>
              <a:round/>
            </a:ln>
            <a:effectLst/>
          </c:spPr>
          <c:marker>
            <c:symbol val="none"/>
          </c:marker>
          <c:cat>
            <c:numRef>
              <c:f>Sheet1!$B$7:$N$7</c:f>
              <c:numCache>
                <c:formatCode>General</c:formatCode>
                <c:ptCount val="13"/>
                <c:pt idx="0">
                  <c:v>1900</c:v>
                </c:pt>
                <c:pt idx="1">
                  <c:v>1910</c:v>
                </c:pt>
                <c:pt idx="2">
                  <c:v>1920</c:v>
                </c:pt>
                <c:pt idx="3">
                  <c:v>1930</c:v>
                </c:pt>
                <c:pt idx="4">
                  <c:v>1940</c:v>
                </c:pt>
                <c:pt idx="5">
                  <c:v>1950</c:v>
                </c:pt>
                <c:pt idx="6">
                  <c:v>1960</c:v>
                </c:pt>
                <c:pt idx="7">
                  <c:v>1970</c:v>
                </c:pt>
                <c:pt idx="8">
                  <c:v>1980</c:v>
                </c:pt>
                <c:pt idx="9">
                  <c:v>1990</c:v>
                </c:pt>
                <c:pt idx="10">
                  <c:v>2000</c:v>
                </c:pt>
                <c:pt idx="11">
                  <c:v>2010</c:v>
                </c:pt>
                <c:pt idx="12">
                  <c:v>2020</c:v>
                </c:pt>
              </c:numCache>
            </c:numRef>
          </c:cat>
          <c:val>
            <c:numRef>
              <c:f>Sheet1!$B$9:$N$9</c:f>
              <c:numCache>
                <c:formatCode>General</c:formatCode>
                <c:ptCount val="13"/>
                <c:pt idx="0">
                  <c:v>82726</c:v>
                </c:pt>
                <c:pt idx="1">
                  <c:v>135748</c:v>
                </c:pt>
                <c:pt idx="2">
                  <c:v>210551</c:v>
                </c:pt>
                <c:pt idx="3">
                  <c:v>325691</c:v>
                </c:pt>
                <c:pt idx="4">
                  <c:v>398564</c:v>
                </c:pt>
                <c:pt idx="5">
                  <c:v>614799</c:v>
                </c:pt>
                <c:pt idx="6">
                  <c:v>951527</c:v>
                </c:pt>
                <c:pt idx="7">
                  <c:v>1327321</c:v>
                </c:pt>
                <c:pt idx="8">
                  <c:v>1556390</c:v>
                </c:pt>
                <c:pt idx="9">
                  <c:v>1852810</c:v>
                </c:pt>
                <c:pt idx="10">
                  <c:v>2218899</c:v>
                </c:pt>
                <c:pt idx="11">
                  <c:v>2368139</c:v>
                </c:pt>
                <c:pt idx="12">
                  <c:v>2613539</c:v>
                </c:pt>
              </c:numCache>
            </c:numRef>
          </c:val>
          <c:smooth val="0"/>
          <c:extLst>
            <c:ext xmlns:c16="http://schemas.microsoft.com/office/drawing/2014/chart" uri="{C3380CC4-5D6E-409C-BE32-E72D297353CC}">
              <c16:uniqueId val="{00000001-23F8-405D-9690-CCB24EA907E7}"/>
            </c:ext>
          </c:extLst>
        </c:ser>
        <c:ser>
          <c:idx val="2"/>
          <c:order val="2"/>
          <c:tx>
            <c:strRef>
              <c:f>Sheet1!$A$10</c:f>
              <c:strCache>
                <c:ptCount val="1"/>
                <c:pt idx="0">
                  <c:v>Bexar </c:v>
                </c:pt>
              </c:strCache>
            </c:strRef>
          </c:tx>
          <c:spPr>
            <a:ln w="28575" cap="rnd">
              <a:solidFill>
                <a:schemeClr val="accent3"/>
              </a:solidFill>
              <a:round/>
            </a:ln>
            <a:effectLst/>
          </c:spPr>
          <c:marker>
            <c:symbol val="none"/>
          </c:marker>
          <c:cat>
            <c:numRef>
              <c:f>Sheet1!$B$7:$N$7</c:f>
              <c:numCache>
                <c:formatCode>General</c:formatCode>
                <c:ptCount val="13"/>
                <c:pt idx="0">
                  <c:v>1900</c:v>
                </c:pt>
                <c:pt idx="1">
                  <c:v>1910</c:v>
                </c:pt>
                <c:pt idx="2">
                  <c:v>1920</c:v>
                </c:pt>
                <c:pt idx="3">
                  <c:v>1930</c:v>
                </c:pt>
                <c:pt idx="4">
                  <c:v>1940</c:v>
                </c:pt>
                <c:pt idx="5">
                  <c:v>1950</c:v>
                </c:pt>
                <c:pt idx="6">
                  <c:v>1960</c:v>
                </c:pt>
                <c:pt idx="7">
                  <c:v>1970</c:v>
                </c:pt>
                <c:pt idx="8">
                  <c:v>1980</c:v>
                </c:pt>
                <c:pt idx="9">
                  <c:v>1990</c:v>
                </c:pt>
                <c:pt idx="10">
                  <c:v>2000</c:v>
                </c:pt>
                <c:pt idx="11">
                  <c:v>2010</c:v>
                </c:pt>
                <c:pt idx="12">
                  <c:v>2020</c:v>
                </c:pt>
              </c:numCache>
            </c:numRef>
          </c:cat>
          <c:val>
            <c:numRef>
              <c:f>Sheet1!$B$10:$N$10</c:f>
              <c:numCache>
                <c:formatCode>General</c:formatCode>
                <c:ptCount val="13"/>
                <c:pt idx="0">
                  <c:v>69422</c:v>
                </c:pt>
                <c:pt idx="1">
                  <c:v>119676</c:v>
                </c:pt>
                <c:pt idx="2">
                  <c:v>202096</c:v>
                </c:pt>
                <c:pt idx="3">
                  <c:v>292533</c:v>
                </c:pt>
                <c:pt idx="4">
                  <c:v>338176</c:v>
                </c:pt>
                <c:pt idx="5">
                  <c:v>500460</c:v>
                </c:pt>
                <c:pt idx="6">
                  <c:v>687151</c:v>
                </c:pt>
                <c:pt idx="7">
                  <c:v>830460</c:v>
                </c:pt>
                <c:pt idx="8">
                  <c:v>988800</c:v>
                </c:pt>
                <c:pt idx="9">
                  <c:v>1185394</c:v>
                </c:pt>
                <c:pt idx="10">
                  <c:v>1392931</c:v>
                </c:pt>
                <c:pt idx="11">
                  <c:v>1714773</c:v>
                </c:pt>
                <c:pt idx="12">
                  <c:v>2009324</c:v>
                </c:pt>
              </c:numCache>
            </c:numRef>
          </c:val>
          <c:smooth val="0"/>
          <c:extLst>
            <c:ext xmlns:c16="http://schemas.microsoft.com/office/drawing/2014/chart" uri="{C3380CC4-5D6E-409C-BE32-E72D297353CC}">
              <c16:uniqueId val="{00000002-23F8-405D-9690-CCB24EA907E7}"/>
            </c:ext>
          </c:extLst>
        </c:ser>
        <c:ser>
          <c:idx val="3"/>
          <c:order val="3"/>
          <c:tx>
            <c:strRef>
              <c:f>Sheet1!$A$11</c:f>
              <c:strCache>
                <c:ptCount val="1"/>
                <c:pt idx="0">
                  <c:v>Travis </c:v>
                </c:pt>
              </c:strCache>
            </c:strRef>
          </c:tx>
          <c:spPr>
            <a:ln w="28575" cap="rnd">
              <a:solidFill>
                <a:schemeClr val="accent4"/>
              </a:solidFill>
              <a:round/>
            </a:ln>
            <a:effectLst/>
          </c:spPr>
          <c:marker>
            <c:symbol val="none"/>
          </c:marker>
          <c:cat>
            <c:numRef>
              <c:f>Sheet1!$B$7:$N$7</c:f>
              <c:numCache>
                <c:formatCode>General</c:formatCode>
                <c:ptCount val="13"/>
                <c:pt idx="0">
                  <c:v>1900</c:v>
                </c:pt>
                <c:pt idx="1">
                  <c:v>1910</c:v>
                </c:pt>
                <c:pt idx="2">
                  <c:v>1920</c:v>
                </c:pt>
                <c:pt idx="3">
                  <c:v>1930</c:v>
                </c:pt>
                <c:pt idx="4">
                  <c:v>1940</c:v>
                </c:pt>
                <c:pt idx="5">
                  <c:v>1950</c:v>
                </c:pt>
                <c:pt idx="6">
                  <c:v>1960</c:v>
                </c:pt>
                <c:pt idx="7">
                  <c:v>1970</c:v>
                </c:pt>
                <c:pt idx="8">
                  <c:v>1980</c:v>
                </c:pt>
                <c:pt idx="9">
                  <c:v>1990</c:v>
                </c:pt>
                <c:pt idx="10">
                  <c:v>2000</c:v>
                </c:pt>
                <c:pt idx="11">
                  <c:v>2010</c:v>
                </c:pt>
                <c:pt idx="12">
                  <c:v>2020</c:v>
                </c:pt>
              </c:numCache>
            </c:numRef>
          </c:cat>
          <c:val>
            <c:numRef>
              <c:f>Sheet1!$B$11:$N$11</c:f>
              <c:numCache>
                <c:formatCode>General</c:formatCode>
                <c:ptCount val="13"/>
                <c:pt idx="0">
                  <c:v>47386</c:v>
                </c:pt>
                <c:pt idx="1">
                  <c:v>55620</c:v>
                </c:pt>
                <c:pt idx="2">
                  <c:v>57616</c:v>
                </c:pt>
                <c:pt idx="3">
                  <c:v>77777</c:v>
                </c:pt>
                <c:pt idx="4">
                  <c:v>111053</c:v>
                </c:pt>
                <c:pt idx="5">
                  <c:v>160980</c:v>
                </c:pt>
                <c:pt idx="6">
                  <c:v>212136</c:v>
                </c:pt>
                <c:pt idx="7">
                  <c:v>295516</c:v>
                </c:pt>
                <c:pt idx="8">
                  <c:v>419573</c:v>
                </c:pt>
                <c:pt idx="9">
                  <c:v>576407</c:v>
                </c:pt>
                <c:pt idx="10">
                  <c:v>812280</c:v>
                </c:pt>
                <c:pt idx="11">
                  <c:v>1024266</c:v>
                </c:pt>
                <c:pt idx="12">
                  <c:v>1290188</c:v>
                </c:pt>
              </c:numCache>
            </c:numRef>
          </c:val>
          <c:smooth val="0"/>
          <c:extLst>
            <c:ext xmlns:c16="http://schemas.microsoft.com/office/drawing/2014/chart" uri="{C3380CC4-5D6E-409C-BE32-E72D297353CC}">
              <c16:uniqueId val="{00000003-23F8-405D-9690-CCB24EA907E7}"/>
            </c:ext>
          </c:extLst>
        </c:ser>
        <c:dLbls>
          <c:showLegendKey val="0"/>
          <c:showVal val="0"/>
          <c:showCatName val="0"/>
          <c:showSerName val="0"/>
          <c:showPercent val="0"/>
          <c:showBubbleSize val="0"/>
        </c:dLbls>
        <c:smooth val="0"/>
        <c:axId val="1300685344"/>
        <c:axId val="1300669024"/>
      </c:lineChart>
      <c:catAx>
        <c:axId val="13006853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300669024"/>
        <c:crosses val="autoZero"/>
        <c:auto val="1"/>
        <c:lblAlgn val="ctr"/>
        <c:lblOffset val="100"/>
        <c:noMultiLvlLbl val="0"/>
      </c:catAx>
      <c:valAx>
        <c:axId val="13006690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300685344"/>
        <c:crosses val="autoZero"/>
        <c:crossBetween val="between"/>
        <c:dispUnits>
          <c:builtInUnit val="thousands"/>
          <c:dispUnitsLbl>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dispUnitsLbl>
        </c:dispUnits>
      </c:valAx>
      <c:spPr>
        <a:noFill/>
        <a:ln>
          <a:noFill/>
        </a:ln>
        <a:effectLst/>
      </c:spPr>
    </c:plotArea>
    <c:legend>
      <c:legendPos val="r"/>
      <c:layout>
        <c:manualLayout>
          <c:xMode val="edge"/>
          <c:yMode val="edge"/>
          <c:x val="0.88747273040381358"/>
          <c:y val="0.27859628324902502"/>
          <c:w val="0.10135928448683328"/>
          <c:h val="0.38152428551221518"/>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a:pPr>
      <a:endParaRPr lang="en-US"/>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09464041758884E-2"/>
          <c:y val="4.4710395374954436E-2"/>
          <c:w val="0.95905359582411165"/>
          <c:h val="0.91057920925009117"/>
        </c:manualLayout>
      </c:layout>
      <c:barChart>
        <c:barDir val="col"/>
        <c:grouping val="stacked"/>
        <c:varyColors val="0"/>
        <c:ser>
          <c:idx val="0"/>
          <c:order val="0"/>
          <c:tx>
            <c:strRef>
              <c:f>'CPSASEC2025_2026-05-18T15_12_42'!$A$63</c:f>
              <c:strCache>
                <c:ptCount val="1"/>
                <c:pt idx="0">
                  <c:v>Housing</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Lit>
              <c:ptCount val="1"/>
              <c:pt idx="0">
                <c:v>3</c:v>
              </c:pt>
              <c:extLst>
                <c:ext xmlns:c15="http://schemas.microsoft.com/office/drawing/2012/chart" uri="{02D57815-91ED-43cb-92C2-25804820EDAC}">
                  <c15:autoCat val="1"/>
                </c:ext>
              </c:extLst>
            </c:strLit>
          </c:cat>
          <c:val>
            <c:numRef>
              <c:f>'CPSASEC2025_2026-05-18T15_12_42'!$D$63</c:f>
              <c:numCache>
                <c:formatCode>0.0%</c:formatCode>
                <c:ptCount val="1"/>
                <c:pt idx="0">
                  <c:v>0.4003311097370727</c:v>
                </c:pt>
              </c:numCache>
              <c:extLst/>
            </c:numRef>
          </c:val>
          <c:extLst>
            <c:ext xmlns:c16="http://schemas.microsoft.com/office/drawing/2014/chart" uri="{C3380CC4-5D6E-409C-BE32-E72D297353CC}">
              <c16:uniqueId val="{00000000-0672-4919-B370-F918CDECF5CF}"/>
            </c:ext>
          </c:extLst>
        </c:ser>
        <c:ser>
          <c:idx val="1"/>
          <c:order val="1"/>
          <c:tx>
            <c:strRef>
              <c:f>'CPSASEC2025_2026-05-18T15_12_42'!$A$64</c:f>
              <c:strCache>
                <c:ptCount val="1"/>
                <c:pt idx="0">
                  <c:v>Family</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Lit>
              <c:ptCount val="1"/>
              <c:pt idx="0">
                <c:v>3</c:v>
              </c:pt>
              <c:extLst>
                <c:ext xmlns:c15="http://schemas.microsoft.com/office/drawing/2012/chart" uri="{02D57815-91ED-43cb-92C2-25804820EDAC}">
                  <c15:autoCat val="1"/>
                </c:ext>
              </c:extLst>
            </c:strLit>
          </c:cat>
          <c:val>
            <c:numRef>
              <c:f>'CPSASEC2025_2026-05-18T15_12_42'!$D$64</c:f>
              <c:numCache>
                <c:formatCode>0.0%</c:formatCode>
                <c:ptCount val="1"/>
                <c:pt idx="0">
                  <c:v>0.27128935628535983</c:v>
                </c:pt>
              </c:numCache>
              <c:extLst/>
            </c:numRef>
          </c:val>
          <c:extLst>
            <c:ext xmlns:c16="http://schemas.microsoft.com/office/drawing/2014/chart" uri="{C3380CC4-5D6E-409C-BE32-E72D297353CC}">
              <c16:uniqueId val="{00000001-0672-4919-B370-F918CDECF5CF}"/>
            </c:ext>
          </c:extLst>
        </c:ser>
        <c:ser>
          <c:idx val="2"/>
          <c:order val="2"/>
          <c:tx>
            <c:strRef>
              <c:f>'CPSASEC2025_2026-05-18T15_12_42'!$A$65</c:f>
              <c:strCache>
                <c:ptCount val="1"/>
                <c:pt idx="0">
                  <c:v>Employment</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Lit>
              <c:ptCount val="1"/>
              <c:pt idx="0">
                <c:v>3</c:v>
              </c:pt>
              <c:extLst>
                <c:ext xmlns:c15="http://schemas.microsoft.com/office/drawing/2012/chart" uri="{02D57815-91ED-43cb-92C2-25804820EDAC}">
                  <c15:autoCat val="1"/>
                </c:ext>
              </c:extLst>
            </c:strLit>
          </c:cat>
          <c:val>
            <c:numRef>
              <c:f>'CPSASEC2025_2026-05-18T15_12_42'!$D$65</c:f>
              <c:numCache>
                <c:formatCode>0.0%</c:formatCode>
                <c:ptCount val="1"/>
                <c:pt idx="0">
                  <c:v>0.22943229314159355</c:v>
                </c:pt>
              </c:numCache>
              <c:extLst/>
            </c:numRef>
          </c:val>
          <c:extLst>
            <c:ext xmlns:c16="http://schemas.microsoft.com/office/drawing/2014/chart" uri="{C3380CC4-5D6E-409C-BE32-E72D297353CC}">
              <c16:uniqueId val="{00000002-0672-4919-B370-F918CDECF5CF}"/>
            </c:ext>
          </c:extLst>
        </c:ser>
        <c:ser>
          <c:idx val="3"/>
          <c:order val="3"/>
          <c:tx>
            <c:strRef>
              <c:f>'CPSASEC2025_2026-05-18T15_12_42'!$A$66</c:f>
              <c:strCache>
                <c:ptCount val="1"/>
                <c:pt idx="0">
                  <c:v>Other</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Lit>
              <c:ptCount val="1"/>
              <c:pt idx="0">
                <c:v>3</c:v>
              </c:pt>
              <c:extLst>
                <c:ext xmlns:c15="http://schemas.microsoft.com/office/drawing/2012/chart" uri="{02D57815-91ED-43cb-92C2-25804820EDAC}">
                  <c15:autoCat val="1"/>
                </c:ext>
              </c:extLst>
            </c:strLit>
          </c:cat>
          <c:val>
            <c:numRef>
              <c:f>'CPSASEC2025_2026-05-18T15_12_42'!$D$66</c:f>
              <c:numCache>
                <c:formatCode>0.0%</c:formatCode>
                <c:ptCount val="1"/>
                <c:pt idx="0">
                  <c:v>9.8947240835973893E-2</c:v>
                </c:pt>
              </c:numCache>
              <c:extLst/>
            </c:numRef>
          </c:val>
          <c:extLst>
            <c:ext xmlns:c16="http://schemas.microsoft.com/office/drawing/2014/chart" uri="{C3380CC4-5D6E-409C-BE32-E72D297353CC}">
              <c16:uniqueId val="{00000003-0672-4919-B370-F918CDECF5CF}"/>
            </c:ext>
          </c:extLst>
        </c:ser>
        <c:dLbls>
          <c:dLblPos val="ctr"/>
          <c:showLegendKey val="0"/>
          <c:showVal val="1"/>
          <c:showCatName val="0"/>
          <c:showSerName val="0"/>
          <c:showPercent val="0"/>
          <c:showBubbleSize val="0"/>
        </c:dLbls>
        <c:gapWidth val="150"/>
        <c:overlap val="100"/>
        <c:axId val="1713670384"/>
        <c:axId val="1174938208"/>
      </c:barChart>
      <c:catAx>
        <c:axId val="1713670384"/>
        <c:scaling>
          <c:orientation val="minMax"/>
        </c:scaling>
        <c:delete val="1"/>
        <c:axPos val="t"/>
        <c:numFmt formatCode="General" sourceLinked="1"/>
        <c:majorTickMark val="none"/>
        <c:minorTickMark val="none"/>
        <c:tickLblPos val="nextTo"/>
        <c:crossAx val="1174938208"/>
        <c:crosses val="autoZero"/>
        <c:auto val="1"/>
        <c:lblAlgn val="ctr"/>
        <c:lblOffset val="100"/>
        <c:noMultiLvlLbl val="0"/>
      </c:catAx>
      <c:valAx>
        <c:axId val="1174938208"/>
        <c:scaling>
          <c:orientation val="maxMin"/>
          <c:max val="1"/>
        </c:scaling>
        <c:delete val="1"/>
        <c:axPos val="l"/>
        <c:numFmt formatCode="0.0%" sourceLinked="1"/>
        <c:majorTickMark val="none"/>
        <c:minorTickMark val="none"/>
        <c:tickLblPos val="nextTo"/>
        <c:crossAx val="171367038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3557754025618838E-2"/>
          <c:y val="4.6172934893344272E-2"/>
          <c:w val="0.91644224597438118"/>
          <c:h val="0.87330170014411668"/>
        </c:manualLayout>
      </c:layout>
      <c:lineChart>
        <c:grouping val="standard"/>
        <c:varyColors val="0"/>
        <c:ser>
          <c:idx val="0"/>
          <c:order val="0"/>
          <c:tx>
            <c:strRef>
              <c:f>Sheet1!$B$1</c:f>
              <c:strCache>
                <c:ptCount val="1"/>
                <c:pt idx="0">
                  <c:v>Median Household Income</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0"/>
              <c:layout>
                <c:manualLayout>
                  <c:x val="-5.8439338547758159E-2"/>
                  <c:y val="-0.1323604675988094"/>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09C5-4B27-B503-F1AF9F7F8F57}"/>
                </c:ext>
              </c:extLst>
            </c:dLbl>
            <c:dLbl>
              <c:idx val="1"/>
              <c:layout>
                <c:manualLayout>
                  <c:x val="-5.8439338547758159E-2"/>
                  <c:y val="-0.11776725176652601"/>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9C5-4B27-B503-F1AF9F7F8F57}"/>
                </c:ext>
              </c:extLst>
            </c:dLbl>
            <c:dLbl>
              <c:idx val="2"/>
              <c:layout>
                <c:manualLayout>
                  <c:x val="-5.9781845750785094E-2"/>
                  <c:y val="-0.11192996543361271"/>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9C5-4B27-B503-F1AF9F7F8F57}"/>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Sheet1!$A$2:$A$4</c:f>
              <c:numCache>
                <c:formatCode>General</c:formatCode>
                <c:ptCount val="3"/>
                <c:pt idx="0">
                  <c:v>2013</c:v>
                </c:pt>
                <c:pt idx="1">
                  <c:v>2018</c:v>
                </c:pt>
                <c:pt idx="2">
                  <c:v>2023</c:v>
                </c:pt>
              </c:numCache>
            </c:numRef>
          </c:cat>
          <c:val>
            <c:numRef>
              <c:f>Sheet1!$B$2:$B$4</c:f>
              <c:numCache>
                <c:formatCode>_("$"* #,##0_);_("$"* \(#,##0\);_("$"* "-"??_);_(@_)</c:formatCode>
                <c:ptCount val="3"/>
                <c:pt idx="0">
                  <c:v>67925.752046783629</c:v>
                </c:pt>
                <c:pt idx="1">
                  <c:v>73802.789758872939</c:v>
                </c:pt>
                <c:pt idx="2">
                  <c:v>75780</c:v>
                </c:pt>
              </c:numCache>
            </c:numRef>
          </c:val>
          <c:smooth val="0"/>
          <c:extLst>
            <c:ext xmlns:c16="http://schemas.microsoft.com/office/drawing/2014/chart" uri="{C3380CC4-5D6E-409C-BE32-E72D297353CC}">
              <c16:uniqueId val="{00000000-09C5-4B27-B503-F1AF9F7F8F57}"/>
            </c:ext>
          </c:extLst>
        </c:ser>
        <c:ser>
          <c:idx val="1"/>
          <c:order val="1"/>
          <c:tx>
            <c:strRef>
              <c:f>Sheet1!$C$1</c:f>
              <c:strCache>
                <c:ptCount val="1"/>
                <c:pt idx="0">
                  <c:v>Median Homevalue </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0"/>
              <c:layout>
                <c:manualLayout>
                  <c:x val="-6.5158639953521766E-2"/>
                  <c:y val="-0.10025539276778608"/>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9C5-4B27-B503-F1AF9F7F8F57}"/>
                </c:ext>
              </c:extLst>
            </c:dLbl>
            <c:dLbl>
              <c:idx val="1"/>
              <c:layout>
                <c:manualLayout>
                  <c:x val="-6.5158639953521863E-2"/>
                  <c:y val="-0.10317403593424276"/>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9C5-4B27-B503-F1AF9F7F8F57}"/>
                </c:ext>
              </c:extLst>
            </c:dLbl>
            <c:dLbl>
              <c:idx val="2"/>
              <c:layout>
                <c:manualLayout>
                  <c:x val="-6.9186161562602377E-2"/>
                  <c:y val="-8.858082010195947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9C5-4B27-B503-F1AF9F7F8F57}"/>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Sheet1!$A$2:$A$4</c:f>
              <c:numCache>
                <c:formatCode>General</c:formatCode>
                <c:ptCount val="3"/>
                <c:pt idx="0">
                  <c:v>2013</c:v>
                </c:pt>
                <c:pt idx="1">
                  <c:v>2018</c:v>
                </c:pt>
                <c:pt idx="2">
                  <c:v>2023</c:v>
                </c:pt>
              </c:numCache>
            </c:numRef>
          </c:cat>
          <c:val>
            <c:numRef>
              <c:f>Sheet1!$C$2:$C$4</c:f>
              <c:numCache>
                <c:formatCode>_("$"* #,##0_);_("$"* \(#,##0\);_("$"* "-"??_);_(@_)</c:formatCode>
                <c:ptCount val="3"/>
                <c:pt idx="0">
                  <c:v>173414.03508771933</c:v>
                </c:pt>
                <c:pt idx="1">
                  <c:v>226415.06366838256</c:v>
                </c:pt>
                <c:pt idx="2">
                  <c:v>296900</c:v>
                </c:pt>
              </c:numCache>
            </c:numRef>
          </c:val>
          <c:smooth val="0"/>
          <c:extLst>
            <c:ext xmlns:c16="http://schemas.microsoft.com/office/drawing/2014/chart" uri="{C3380CC4-5D6E-409C-BE32-E72D297353CC}">
              <c16:uniqueId val="{00000001-09C5-4B27-B503-F1AF9F7F8F57}"/>
            </c:ext>
          </c:extLst>
        </c:ser>
        <c:dLbls>
          <c:showLegendKey val="0"/>
          <c:showVal val="0"/>
          <c:showCatName val="0"/>
          <c:showSerName val="0"/>
          <c:showPercent val="0"/>
          <c:showBubbleSize val="0"/>
        </c:dLbls>
        <c:marker val="1"/>
        <c:smooth val="0"/>
        <c:axId val="1583082240"/>
        <c:axId val="1583081760"/>
      </c:lineChart>
      <c:catAx>
        <c:axId val="1583082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583081760"/>
        <c:crosses val="autoZero"/>
        <c:auto val="1"/>
        <c:lblAlgn val="ctr"/>
        <c:lblOffset val="100"/>
        <c:noMultiLvlLbl val="0"/>
      </c:catAx>
      <c:valAx>
        <c:axId val="1583081760"/>
        <c:scaling>
          <c:orientation val="minMax"/>
        </c:scaling>
        <c:delete val="0"/>
        <c:axPos val="l"/>
        <c:majorGridlines>
          <c:spPr>
            <a:ln w="19050" cap="flat" cmpd="sng" algn="ctr">
              <a:solidFill>
                <a:schemeClr val="tx1">
                  <a:lumMod val="15000"/>
                  <a:lumOff val="85000"/>
                </a:schemeClr>
              </a:solidFill>
              <a:round/>
            </a:ln>
            <a:effectLst/>
          </c:spPr>
        </c:majorGridlines>
        <c:numFmt formatCode="#,##0,\K"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58308224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64032677294298"/>
          <c:y val="0.1130774598743894"/>
          <c:w val="0.54718570635497654"/>
          <c:h val="0.77549461237094142"/>
        </c:manualLayout>
      </c:layout>
      <c:barChart>
        <c:barDir val="bar"/>
        <c:grouping val="clustered"/>
        <c:varyColors val="0"/>
        <c:ser>
          <c:idx val="0"/>
          <c:order val="0"/>
          <c:tx>
            <c:strRef>
              <c:f>'[cencounts (1).csv]Sheet3'!$B$1</c:f>
              <c:strCache>
                <c:ptCount val="1"/>
                <c:pt idx="0">
                  <c:v>2014</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'[cencounts (1).csv]Sheet3'!$A$2:$A$7</c:f>
              <c:strCache>
                <c:ptCount val="6"/>
                <c:pt idx="0">
                  <c:v>    Car, truck, or van:</c:v>
                </c:pt>
                <c:pt idx="1">
                  <c:v>    Public transportation:</c:v>
                </c:pt>
                <c:pt idx="2">
                  <c:v>    Bicycle</c:v>
                </c:pt>
                <c:pt idx="3">
                  <c:v>    Walked</c:v>
                </c:pt>
                <c:pt idx="4">
                  <c:v>    Taxi or ride-hailing services, motorcycle, or other</c:v>
                </c:pt>
                <c:pt idx="5">
                  <c:v>    Worked from home</c:v>
                </c:pt>
              </c:strCache>
            </c:strRef>
          </c:cat>
          <c:val>
            <c:numRef>
              <c:f>'[cencounts (1).csv]Sheet3'!$B$2:$B$7</c:f>
              <c:numCache>
                <c:formatCode>0.0%</c:formatCode>
                <c:ptCount val="6"/>
                <c:pt idx="0">
                  <c:v>0.90991541029533973</c:v>
                </c:pt>
                <c:pt idx="1">
                  <c:v>1.6065217536515672E-2</c:v>
                </c:pt>
                <c:pt idx="2">
                  <c:v>2.7482978523393929E-3</c:v>
                </c:pt>
                <c:pt idx="3">
                  <c:v>1.5670462323034234E-2</c:v>
                </c:pt>
                <c:pt idx="4">
                  <c:v>1.5331914517167779E-2</c:v>
                </c:pt>
                <c:pt idx="5">
                  <c:v>4.0268697475603132E-2</c:v>
                </c:pt>
              </c:numCache>
            </c:numRef>
          </c:val>
          <c:extLst>
            <c:ext xmlns:c16="http://schemas.microsoft.com/office/drawing/2014/chart" uri="{C3380CC4-5D6E-409C-BE32-E72D297353CC}">
              <c16:uniqueId val="{00000000-D345-439D-8CF5-C2BF776B02F5}"/>
            </c:ext>
          </c:extLst>
        </c:ser>
        <c:ser>
          <c:idx val="1"/>
          <c:order val="1"/>
          <c:tx>
            <c:strRef>
              <c:f>'[cencounts (1).csv]Sheet3'!$C$1</c:f>
              <c:strCache>
                <c:ptCount val="1"/>
                <c:pt idx="0">
                  <c:v>2024</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'[cencounts (1).csv]Sheet3'!$A$2:$A$7</c:f>
              <c:strCache>
                <c:ptCount val="6"/>
                <c:pt idx="0">
                  <c:v>    Car, truck, or van:</c:v>
                </c:pt>
                <c:pt idx="1">
                  <c:v>    Public transportation:</c:v>
                </c:pt>
                <c:pt idx="2">
                  <c:v>    Bicycle</c:v>
                </c:pt>
                <c:pt idx="3">
                  <c:v>    Walked</c:v>
                </c:pt>
                <c:pt idx="4">
                  <c:v>    Taxi or ride-hailing services, motorcycle, or other</c:v>
                </c:pt>
                <c:pt idx="5">
                  <c:v>    Worked from home</c:v>
                </c:pt>
              </c:strCache>
            </c:strRef>
          </c:cat>
          <c:val>
            <c:numRef>
              <c:f>'[cencounts (1).csv]Sheet3'!$C$2:$C$7</c:f>
              <c:numCache>
                <c:formatCode>0.0%</c:formatCode>
                <c:ptCount val="6"/>
                <c:pt idx="0">
                  <c:v>0.82569954416225178</c:v>
                </c:pt>
                <c:pt idx="1">
                  <c:v>9.8035088224838092E-3</c:v>
                </c:pt>
                <c:pt idx="2">
                  <c:v>2.1145224681395711E-3</c:v>
                </c:pt>
                <c:pt idx="3">
                  <c:v>1.5815893127326123E-2</c:v>
                </c:pt>
                <c:pt idx="4">
                  <c:v>1.7269040764601385E-2</c:v>
                </c:pt>
                <c:pt idx="5">
                  <c:v>0.12929749065519727</c:v>
                </c:pt>
              </c:numCache>
            </c:numRef>
          </c:val>
          <c:extLst>
            <c:ext xmlns:c16="http://schemas.microsoft.com/office/drawing/2014/chart" uri="{C3380CC4-5D6E-409C-BE32-E72D297353CC}">
              <c16:uniqueId val="{00000001-D345-439D-8CF5-C2BF776B02F5}"/>
            </c:ext>
          </c:extLst>
        </c:ser>
        <c:dLbls>
          <c:dLblPos val="outEnd"/>
          <c:showLegendKey val="0"/>
          <c:showVal val="1"/>
          <c:showCatName val="0"/>
          <c:showSerName val="0"/>
          <c:showPercent val="0"/>
          <c:showBubbleSize val="0"/>
        </c:dLbls>
        <c:gapWidth val="182"/>
        <c:axId val="101489520"/>
        <c:axId val="101481840"/>
      </c:barChart>
      <c:catAx>
        <c:axId val="10148952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01481840"/>
        <c:crosses val="autoZero"/>
        <c:auto val="1"/>
        <c:lblAlgn val="ctr"/>
        <c:lblOffset val="100"/>
        <c:noMultiLvlLbl val="0"/>
      </c:catAx>
      <c:valAx>
        <c:axId val="101481840"/>
        <c:scaling>
          <c:orientation val="minMax"/>
        </c:scaling>
        <c:delete val="1"/>
        <c:axPos val="t"/>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crossAx val="1014895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400"/>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0819219460042265E-2"/>
          <c:y val="0.126658076935425"/>
          <c:w val="0.8704477596400102"/>
          <c:h val="0.80391825406341466"/>
        </c:manualLayout>
      </c:layout>
      <c:lineChart>
        <c:grouping val="standard"/>
        <c:varyColors val="0"/>
        <c:ser>
          <c:idx val="0"/>
          <c:order val="0"/>
          <c:tx>
            <c:strRef>
              <c:f>Sheet1!$B$1</c:f>
              <c:strCache>
                <c:ptCount val="1"/>
                <c:pt idx="0">
                  <c:v>V2024: High Migration Scenario</c:v>
                </c:pt>
              </c:strCache>
            </c:strRef>
          </c:tx>
          <c:spPr>
            <a:ln w="38100" cap="rnd">
              <a:solidFill>
                <a:schemeClr val="accent1"/>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0-ED97-49F4-A63B-B4D21508F4EE}"/>
                </c:ext>
              </c:extLst>
            </c:dLbl>
            <c:dLbl>
              <c:idx val="1"/>
              <c:delete val="1"/>
              <c:extLst>
                <c:ext xmlns:c15="http://schemas.microsoft.com/office/drawing/2012/chart" uri="{CE6537A1-D6FC-4f65-9D91-7224C49458BB}"/>
                <c:ext xmlns:c16="http://schemas.microsoft.com/office/drawing/2014/chart" uri="{C3380CC4-5D6E-409C-BE32-E72D297353CC}">
                  <c16:uniqueId val="{00000001-ED97-49F4-A63B-B4D21508F4EE}"/>
                </c:ext>
              </c:extLst>
            </c:dLbl>
            <c:dLbl>
              <c:idx val="2"/>
              <c:delete val="1"/>
              <c:extLst>
                <c:ext xmlns:c15="http://schemas.microsoft.com/office/drawing/2012/chart" uri="{CE6537A1-D6FC-4f65-9D91-7224C49458BB}"/>
                <c:ext xmlns:c16="http://schemas.microsoft.com/office/drawing/2014/chart" uri="{C3380CC4-5D6E-409C-BE32-E72D297353CC}">
                  <c16:uniqueId val="{00000002-ED97-49F4-A63B-B4D21508F4EE}"/>
                </c:ext>
              </c:extLst>
            </c:dLbl>
            <c:dLbl>
              <c:idx val="3"/>
              <c:delete val="1"/>
              <c:extLst>
                <c:ext xmlns:c15="http://schemas.microsoft.com/office/drawing/2012/chart" uri="{CE6537A1-D6FC-4f65-9D91-7224C49458BB}"/>
                <c:ext xmlns:c16="http://schemas.microsoft.com/office/drawing/2014/chart" uri="{C3380CC4-5D6E-409C-BE32-E72D297353CC}">
                  <c16:uniqueId val="{00000003-ED97-49F4-A63B-B4D21508F4EE}"/>
                </c:ext>
              </c:extLst>
            </c:dLbl>
            <c:dLbl>
              <c:idx val="4"/>
              <c:delete val="1"/>
              <c:extLst>
                <c:ext xmlns:c15="http://schemas.microsoft.com/office/drawing/2012/chart" uri="{CE6537A1-D6FC-4f65-9D91-7224C49458BB}"/>
                <c:ext xmlns:c16="http://schemas.microsoft.com/office/drawing/2014/chart" uri="{C3380CC4-5D6E-409C-BE32-E72D297353CC}">
                  <c16:uniqueId val="{00000004-ED97-49F4-A63B-B4D21508F4EE}"/>
                </c:ext>
              </c:extLst>
            </c:dLbl>
            <c:dLbl>
              <c:idx val="5"/>
              <c:delete val="1"/>
              <c:extLst>
                <c:ext xmlns:c15="http://schemas.microsoft.com/office/drawing/2012/chart" uri="{CE6537A1-D6FC-4f65-9D91-7224C49458BB}"/>
                <c:ext xmlns:c16="http://schemas.microsoft.com/office/drawing/2014/chart" uri="{C3380CC4-5D6E-409C-BE32-E72D297353CC}">
                  <c16:uniqueId val="{00000005-ED97-49F4-A63B-B4D21508F4EE}"/>
                </c:ext>
              </c:extLst>
            </c:dLbl>
            <c:dLbl>
              <c:idx val="6"/>
              <c:delete val="1"/>
              <c:extLst>
                <c:ext xmlns:c15="http://schemas.microsoft.com/office/drawing/2012/chart" uri="{CE6537A1-D6FC-4f65-9D91-7224C49458BB}"/>
                <c:ext xmlns:c16="http://schemas.microsoft.com/office/drawing/2014/chart" uri="{C3380CC4-5D6E-409C-BE32-E72D297353CC}">
                  <c16:uniqueId val="{00000006-ED97-49F4-A63B-B4D21508F4EE}"/>
                </c:ext>
              </c:extLst>
            </c:dLbl>
            <c:dLbl>
              <c:idx val="7"/>
              <c:delete val="1"/>
              <c:extLst>
                <c:ext xmlns:c15="http://schemas.microsoft.com/office/drawing/2012/chart" uri="{CE6537A1-D6FC-4f65-9D91-7224C49458BB}"/>
                <c:ext xmlns:c16="http://schemas.microsoft.com/office/drawing/2014/chart" uri="{C3380CC4-5D6E-409C-BE32-E72D297353CC}">
                  <c16:uniqueId val="{00000007-ED97-49F4-A63B-B4D21508F4EE}"/>
                </c:ext>
              </c:extLst>
            </c:dLbl>
            <c:dLbl>
              <c:idx val="8"/>
              <c:delete val="1"/>
              <c:extLst>
                <c:ext xmlns:c15="http://schemas.microsoft.com/office/drawing/2012/chart" uri="{CE6537A1-D6FC-4f65-9D91-7224C49458BB}"/>
                <c:ext xmlns:c16="http://schemas.microsoft.com/office/drawing/2014/chart" uri="{C3380CC4-5D6E-409C-BE32-E72D297353CC}">
                  <c16:uniqueId val="{00000008-ED97-49F4-A63B-B4D21508F4EE}"/>
                </c:ext>
              </c:extLst>
            </c:dLbl>
            <c:dLbl>
              <c:idx val="9"/>
              <c:delete val="1"/>
              <c:extLst>
                <c:ext xmlns:c15="http://schemas.microsoft.com/office/drawing/2012/chart" uri="{CE6537A1-D6FC-4f65-9D91-7224C49458BB}"/>
                <c:ext xmlns:c16="http://schemas.microsoft.com/office/drawing/2014/chart" uri="{C3380CC4-5D6E-409C-BE32-E72D297353CC}">
                  <c16:uniqueId val="{00000009-ED97-49F4-A63B-B4D21508F4EE}"/>
                </c:ext>
              </c:extLst>
            </c:dLbl>
            <c:dLbl>
              <c:idx val="10"/>
              <c:delete val="1"/>
              <c:extLst>
                <c:ext xmlns:c15="http://schemas.microsoft.com/office/drawing/2012/chart" uri="{CE6537A1-D6FC-4f65-9D91-7224C49458BB}"/>
                <c:ext xmlns:c16="http://schemas.microsoft.com/office/drawing/2014/chart" uri="{C3380CC4-5D6E-409C-BE32-E72D297353CC}">
                  <c16:uniqueId val="{0000000A-ED97-49F4-A63B-B4D21508F4EE}"/>
                </c:ext>
              </c:extLst>
            </c:dLbl>
            <c:dLbl>
              <c:idx val="11"/>
              <c:delete val="1"/>
              <c:extLst>
                <c:ext xmlns:c15="http://schemas.microsoft.com/office/drawing/2012/chart" uri="{CE6537A1-D6FC-4f65-9D91-7224C49458BB}"/>
                <c:ext xmlns:c16="http://schemas.microsoft.com/office/drawing/2014/chart" uri="{C3380CC4-5D6E-409C-BE32-E72D297353CC}">
                  <c16:uniqueId val="{0000000B-ED97-49F4-A63B-B4D21508F4EE}"/>
                </c:ext>
              </c:extLst>
            </c:dLbl>
            <c:dLbl>
              <c:idx val="12"/>
              <c:delete val="1"/>
              <c:extLst>
                <c:ext xmlns:c15="http://schemas.microsoft.com/office/drawing/2012/chart" uri="{CE6537A1-D6FC-4f65-9D91-7224C49458BB}"/>
                <c:ext xmlns:c16="http://schemas.microsoft.com/office/drawing/2014/chart" uri="{C3380CC4-5D6E-409C-BE32-E72D297353CC}">
                  <c16:uniqueId val="{0000000C-ED97-49F4-A63B-B4D21508F4EE}"/>
                </c:ext>
              </c:extLst>
            </c:dLbl>
            <c:dLbl>
              <c:idx val="13"/>
              <c:delete val="1"/>
              <c:extLst>
                <c:ext xmlns:c15="http://schemas.microsoft.com/office/drawing/2012/chart" uri="{CE6537A1-D6FC-4f65-9D91-7224C49458BB}"/>
                <c:ext xmlns:c16="http://schemas.microsoft.com/office/drawing/2014/chart" uri="{C3380CC4-5D6E-409C-BE32-E72D297353CC}">
                  <c16:uniqueId val="{0000000D-ED97-49F4-A63B-B4D21508F4EE}"/>
                </c:ext>
              </c:extLst>
            </c:dLbl>
            <c:dLbl>
              <c:idx val="14"/>
              <c:delete val="1"/>
              <c:extLst>
                <c:ext xmlns:c15="http://schemas.microsoft.com/office/drawing/2012/chart" uri="{CE6537A1-D6FC-4f65-9D91-7224C49458BB}"/>
                <c:ext xmlns:c16="http://schemas.microsoft.com/office/drawing/2014/chart" uri="{C3380CC4-5D6E-409C-BE32-E72D297353CC}">
                  <c16:uniqueId val="{0000000E-ED97-49F4-A63B-B4D21508F4EE}"/>
                </c:ext>
              </c:extLst>
            </c:dLbl>
            <c:dLbl>
              <c:idx val="15"/>
              <c:delete val="1"/>
              <c:extLst>
                <c:ext xmlns:c15="http://schemas.microsoft.com/office/drawing/2012/chart" uri="{CE6537A1-D6FC-4f65-9D91-7224C49458BB}"/>
                <c:ext xmlns:c16="http://schemas.microsoft.com/office/drawing/2014/chart" uri="{C3380CC4-5D6E-409C-BE32-E72D297353CC}">
                  <c16:uniqueId val="{0000000F-ED97-49F4-A63B-B4D21508F4EE}"/>
                </c:ext>
              </c:extLst>
            </c:dLbl>
            <c:dLbl>
              <c:idx val="16"/>
              <c:delete val="1"/>
              <c:extLst>
                <c:ext xmlns:c15="http://schemas.microsoft.com/office/drawing/2012/chart" uri="{CE6537A1-D6FC-4f65-9D91-7224C49458BB}"/>
                <c:ext xmlns:c16="http://schemas.microsoft.com/office/drawing/2014/chart" uri="{C3380CC4-5D6E-409C-BE32-E72D297353CC}">
                  <c16:uniqueId val="{00000010-ED97-49F4-A63B-B4D21508F4EE}"/>
                </c:ext>
              </c:extLst>
            </c:dLbl>
            <c:dLbl>
              <c:idx val="17"/>
              <c:delete val="1"/>
              <c:extLst>
                <c:ext xmlns:c15="http://schemas.microsoft.com/office/drawing/2012/chart" uri="{CE6537A1-D6FC-4f65-9D91-7224C49458BB}"/>
                <c:ext xmlns:c16="http://schemas.microsoft.com/office/drawing/2014/chart" uri="{C3380CC4-5D6E-409C-BE32-E72D297353CC}">
                  <c16:uniqueId val="{00000011-ED97-49F4-A63B-B4D21508F4EE}"/>
                </c:ext>
              </c:extLst>
            </c:dLbl>
            <c:dLbl>
              <c:idx val="18"/>
              <c:delete val="1"/>
              <c:extLst>
                <c:ext xmlns:c15="http://schemas.microsoft.com/office/drawing/2012/chart" uri="{CE6537A1-D6FC-4f65-9D91-7224C49458BB}"/>
                <c:ext xmlns:c16="http://schemas.microsoft.com/office/drawing/2014/chart" uri="{C3380CC4-5D6E-409C-BE32-E72D297353CC}">
                  <c16:uniqueId val="{00000012-ED97-49F4-A63B-B4D21508F4EE}"/>
                </c:ext>
              </c:extLst>
            </c:dLbl>
            <c:dLbl>
              <c:idx val="19"/>
              <c:delete val="1"/>
              <c:extLst>
                <c:ext xmlns:c15="http://schemas.microsoft.com/office/drawing/2012/chart" uri="{CE6537A1-D6FC-4f65-9D91-7224C49458BB}"/>
                <c:ext xmlns:c16="http://schemas.microsoft.com/office/drawing/2014/chart" uri="{C3380CC4-5D6E-409C-BE32-E72D297353CC}">
                  <c16:uniqueId val="{00000013-ED97-49F4-A63B-B4D21508F4EE}"/>
                </c:ext>
              </c:extLst>
            </c:dLbl>
            <c:dLbl>
              <c:idx val="20"/>
              <c:delete val="1"/>
              <c:extLst>
                <c:ext xmlns:c15="http://schemas.microsoft.com/office/drawing/2012/chart" uri="{CE6537A1-D6FC-4f65-9D91-7224C49458BB}"/>
                <c:ext xmlns:c16="http://schemas.microsoft.com/office/drawing/2014/chart" uri="{C3380CC4-5D6E-409C-BE32-E72D297353CC}">
                  <c16:uniqueId val="{00000014-ED97-49F4-A63B-B4D21508F4EE}"/>
                </c:ext>
              </c:extLst>
            </c:dLbl>
            <c:dLbl>
              <c:idx val="21"/>
              <c:delete val="1"/>
              <c:extLst>
                <c:ext xmlns:c15="http://schemas.microsoft.com/office/drawing/2012/chart" uri="{CE6537A1-D6FC-4f65-9D91-7224C49458BB}"/>
                <c:ext xmlns:c16="http://schemas.microsoft.com/office/drawing/2014/chart" uri="{C3380CC4-5D6E-409C-BE32-E72D297353CC}">
                  <c16:uniqueId val="{00000015-ED97-49F4-A63B-B4D21508F4EE}"/>
                </c:ext>
              </c:extLst>
            </c:dLbl>
            <c:dLbl>
              <c:idx val="22"/>
              <c:delete val="1"/>
              <c:extLst>
                <c:ext xmlns:c15="http://schemas.microsoft.com/office/drawing/2012/chart" uri="{CE6537A1-D6FC-4f65-9D91-7224C49458BB}"/>
                <c:ext xmlns:c16="http://schemas.microsoft.com/office/drawing/2014/chart" uri="{C3380CC4-5D6E-409C-BE32-E72D297353CC}">
                  <c16:uniqueId val="{00000016-ED97-49F4-A63B-B4D21508F4EE}"/>
                </c:ext>
              </c:extLst>
            </c:dLbl>
            <c:dLbl>
              <c:idx val="23"/>
              <c:delete val="1"/>
              <c:extLst>
                <c:ext xmlns:c15="http://schemas.microsoft.com/office/drawing/2012/chart" uri="{CE6537A1-D6FC-4f65-9D91-7224C49458BB}"/>
                <c:ext xmlns:c16="http://schemas.microsoft.com/office/drawing/2014/chart" uri="{C3380CC4-5D6E-409C-BE32-E72D297353CC}">
                  <c16:uniqueId val="{00000017-ED97-49F4-A63B-B4D21508F4EE}"/>
                </c:ext>
              </c:extLst>
            </c:dLbl>
            <c:dLbl>
              <c:idx val="24"/>
              <c:delete val="1"/>
              <c:extLst>
                <c:ext xmlns:c15="http://schemas.microsoft.com/office/drawing/2012/chart" uri="{CE6537A1-D6FC-4f65-9D91-7224C49458BB}"/>
                <c:ext xmlns:c16="http://schemas.microsoft.com/office/drawing/2014/chart" uri="{C3380CC4-5D6E-409C-BE32-E72D297353CC}">
                  <c16:uniqueId val="{00000018-ED97-49F4-A63B-B4D21508F4EE}"/>
                </c:ext>
              </c:extLst>
            </c:dLbl>
            <c:dLbl>
              <c:idx val="25"/>
              <c:delete val="1"/>
              <c:extLst>
                <c:ext xmlns:c15="http://schemas.microsoft.com/office/drawing/2012/chart" uri="{CE6537A1-D6FC-4f65-9D91-7224C49458BB}"/>
                <c:ext xmlns:c16="http://schemas.microsoft.com/office/drawing/2014/chart" uri="{C3380CC4-5D6E-409C-BE32-E72D297353CC}">
                  <c16:uniqueId val="{00000019-ED97-49F4-A63B-B4D21508F4EE}"/>
                </c:ext>
              </c:extLst>
            </c:dLbl>
            <c:dLbl>
              <c:idx val="26"/>
              <c:delete val="1"/>
              <c:extLst>
                <c:ext xmlns:c15="http://schemas.microsoft.com/office/drawing/2012/chart" uri="{CE6537A1-D6FC-4f65-9D91-7224C49458BB}"/>
                <c:ext xmlns:c16="http://schemas.microsoft.com/office/drawing/2014/chart" uri="{C3380CC4-5D6E-409C-BE32-E72D297353CC}">
                  <c16:uniqueId val="{0000001A-ED97-49F4-A63B-B4D21508F4EE}"/>
                </c:ext>
              </c:extLst>
            </c:dLbl>
            <c:dLbl>
              <c:idx val="27"/>
              <c:delete val="1"/>
              <c:extLst>
                <c:ext xmlns:c15="http://schemas.microsoft.com/office/drawing/2012/chart" uri="{CE6537A1-D6FC-4f65-9D91-7224C49458BB}"/>
                <c:ext xmlns:c16="http://schemas.microsoft.com/office/drawing/2014/chart" uri="{C3380CC4-5D6E-409C-BE32-E72D297353CC}">
                  <c16:uniqueId val="{0000001B-ED97-49F4-A63B-B4D21508F4EE}"/>
                </c:ext>
              </c:extLst>
            </c:dLbl>
            <c:dLbl>
              <c:idx val="28"/>
              <c:delete val="1"/>
              <c:extLst>
                <c:ext xmlns:c15="http://schemas.microsoft.com/office/drawing/2012/chart" uri="{CE6537A1-D6FC-4f65-9D91-7224C49458BB}"/>
                <c:ext xmlns:c16="http://schemas.microsoft.com/office/drawing/2014/chart" uri="{C3380CC4-5D6E-409C-BE32-E72D297353CC}">
                  <c16:uniqueId val="{0000001C-ED97-49F4-A63B-B4D21508F4EE}"/>
                </c:ext>
              </c:extLst>
            </c:dLbl>
            <c:dLbl>
              <c:idx val="29"/>
              <c:delete val="1"/>
              <c:extLst>
                <c:ext xmlns:c15="http://schemas.microsoft.com/office/drawing/2012/chart" uri="{CE6537A1-D6FC-4f65-9D91-7224C49458BB}"/>
                <c:ext xmlns:c16="http://schemas.microsoft.com/office/drawing/2014/chart" uri="{C3380CC4-5D6E-409C-BE32-E72D297353CC}">
                  <c16:uniqueId val="{0000001D-ED97-49F4-A63B-B4D21508F4EE}"/>
                </c:ext>
              </c:extLst>
            </c:dLbl>
            <c:dLbl>
              <c:idx val="30"/>
              <c:delete val="1"/>
              <c:extLst>
                <c:ext xmlns:c15="http://schemas.microsoft.com/office/drawing/2012/chart" uri="{CE6537A1-D6FC-4f65-9D91-7224C49458BB}"/>
                <c:ext xmlns:c16="http://schemas.microsoft.com/office/drawing/2014/chart" uri="{C3380CC4-5D6E-409C-BE32-E72D297353CC}">
                  <c16:uniqueId val="{0000001E-ED97-49F4-A63B-B4D21508F4EE}"/>
                </c:ext>
              </c:extLst>
            </c:dLbl>
            <c:dLbl>
              <c:idx val="31"/>
              <c:delete val="1"/>
              <c:extLst>
                <c:ext xmlns:c15="http://schemas.microsoft.com/office/drawing/2012/chart" uri="{CE6537A1-D6FC-4f65-9D91-7224C49458BB}"/>
                <c:ext xmlns:c16="http://schemas.microsoft.com/office/drawing/2014/chart" uri="{C3380CC4-5D6E-409C-BE32-E72D297353CC}">
                  <c16:uniqueId val="{0000001F-ED97-49F4-A63B-B4D21508F4EE}"/>
                </c:ext>
              </c:extLst>
            </c:dLbl>
            <c:dLbl>
              <c:idx val="32"/>
              <c:delete val="1"/>
              <c:extLst>
                <c:ext xmlns:c15="http://schemas.microsoft.com/office/drawing/2012/chart" uri="{CE6537A1-D6FC-4f65-9D91-7224C49458BB}"/>
                <c:ext xmlns:c16="http://schemas.microsoft.com/office/drawing/2014/chart" uri="{C3380CC4-5D6E-409C-BE32-E72D297353CC}">
                  <c16:uniqueId val="{00000020-ED97-49F4-A63B-B4D21508F4EE}"/>
                </c:ext>
              </c:extLst>
            </c:dLbl>
            <c:dLbl>
              <c:idx val="33"/>
              <c:delete val="1"/>
              <c:extLst>
                <c:ext xmlns:c15="http://schemas.microsoft.com/office/drawing/2012/chart" uri="{CE6537A1-D6FC-4f65-9D91-7224C49458BB}"/>
                <c:ext xmlns:c16="http://schemas.microsoft.com/office/drawing/2014/chart" uri="{C3380CC4-5D6E-409C-BE32-E72D297353CC}">
                  <c16:uniqueId val="{00000021-ED97-49F4-A63B-B4D21508F4EE}"/>
                </c:ext>
              </c:extLst>
            </c:dLbl>
            <c:dLbl>
              <c:idx val="34"/>
              <c:delete val="1"/>
              <c:extLst>
                <c:ext xmlns:c15="http://schemas.microsoft.com/office/drawing/2012/chart" uri="{CE6537A1-D6FC-4f65-9D91-7224C49458BB}"/>
                <c:ext xmlns:c16="http://schemas.microsoft.com/office/drawing/2014/chart" uri="{C3380CC4-5D6E-409C-BE32-E72D297353CC}">
                  <c16:uniqueId val="{00000022-ED97-49F4-A63B-B4D21508F4EE}"/>
                </c:ext>
              </c:extLst>
            </c:dLbl>
            <c:dLbl>
              <c:idx val="35"/>
              <c:delete val="1"/>
              <c:extLst>
                <c:ext xmlns:c15="http://schemas.microsoft.com/office/drawing/2012/chart" uri="{CE6537A1-D6FC-4f65-9D91-7224C49458BB}"/>
                <c:ext xmlns:c16="http://schemas.microsoft.com/office/drawing/2014/chart" uri="{C3380CC4-5D6E-409C-BE32-E72D297353CC}">
                  <c16:uniqueId val="{00000023-ED97-49F4-A63B-B4D21508F4EE}"/>
                </c:ext>
              </c:extLst>
            </c:dLbl>
            <c:dLbl>
              <c:idx val="36"/>
              <c:delete val="1"/>
              <c:extLst>
                <c:ext xmlns:c15="http://schemas.microsoft.com/office/drawing/2012/chart" uri="{CE6537A1-D6FC-4f65-9D91-7224C49458BB}"/>
                <c:ext xmlns:c16="http://schemas.microsoft.com/office/drawing/2014/chart" uri="{C3380CC4-5D6E-409C-BE32-E72D297353CC}">
                  <c16:uniqueId val="{00000024-ED97-49F4-A63B-B4D21508F4EE}"/>
                </c:ext>
              </c:extLst>
            </c:dLbl>
            <c:dLbl>
              <c:idx val="37"/>
              <c:delete val="1"/>
              <c:extLst>
                <c:ext xmlns:c15="http://schemas.microsoft.com/office/drawing/2012/chart" uri="{CE6537A1-D6FC-4f65-9D91-7224C49458BB}"/>
                <c:ext xmlns:c16="http://schemas.microsoft.com/office/drawing/2014/chart" uri="{C3380CC4-5D6E-409C-BE32-E72D297353CC}">
                  <c16:uniqueId val="{00000025-ED97-49F4-A63B-B4D21508F4EE}"/>
                </c:ext>
              </c:extLst>
            </c:dLbl>
            <c:dLbl>
              <c:idx val="38"/>
              <c:delete val="1"/>
              <c:extLst>
                <c:ext xmlns:c15="http://schemas.microsoft.com/office/drawing/2012/chart" uri="{CE6537A1-D6FC-4f65-9D91-7224C49458BB}"/>
                <c:ext xmlns:c16="http://schemas.microsoft.com/office/drawing/2014/chart" uri="{C3380CC4-5D6E-409C-BE32-E72D297353CC}">
                  <c16:uniqueId val="{00000026-ED97-49F4-A63B-B4D21508F4EE}"/>
                </c:ext>
              </c:extLst>
            </c:dLbl>
            <c:dLbl>
              <c:idx val="39"/>
              <c:delete val="1"/>
              <c:extLst>
                <c:ext xmlns:c15="http://schemas.microsoft.com/office/drawing/2012/chart" uri="{CE6537A1-D6FC-4f65-9D91-7224C49458BB}"/>
                <c:ext xmlns:c16="http://schemas.microsoft.com/office/drawing/2014/chart" uri="{C3380CC4-5D6E-409C-BE32-E72D297353CC}">
                  <c16:uniqueId val="{00000027-ED97-49F4-A63B-B4D21508F4EE}"/>
                </c:ext>
              </c:extLst>
            </c:dLbl>
            <c:dLbl>
              <c:idx val="40"/>
              <c:numFmt formatCode="#,##0.0&quot;M&quot;" sourceLinked="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r"/>
              <c:showLegendKey val="0"/>
              <c:showVal val="1"/>
              <c:showCatName val="0"/>
              <c:showSerName val="0"/>
              <c:showPercent val="0"/>
              <c:showBubbleSize val="0"/>
              <c:extLst>
                <c:ext xmlns:c16="http://schemas.microsoft.com/office/drawing/2014/chart" uri="{C3380CC4-5D6E-409C-BE32-E72D297353CC}">
                  <c16:uniqueId val="{00000028-ED97-49F4-A63B-B4D21508F4EE}"/>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en-US"/>
              </a:p>
            </c:txPr>
            <c:dLblPos val="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Sheet1!$A$2:$A$52</c:f>
              <c:numCache>
                <c:formatCode>General</c:formatCode>
                <c:ptCount val="41"/>
                <c:pt idx="0">
                  <c:v>2020</c:v>
                </c:pt>
                <c:pt idx="1">
                  <c:v>2021</c:v>
                </c:pt>
                <c:pt idx="2">
                  <c:v>2022</c:v>
                </c:pt>
                <c:pt idx="3">
                  <c:v>2023</c:v>
                </c:pt>
                <c:pt idx="4">
                  <c:v>2024</c:v>
                </c:pt>
                <c:pt idx="5">
                  <c:v>2025</c:v>
                </c:pt>
                <c:pt idx="6">
                  <c:v>2026</c:v>
                </c:pt>
                <c:pt idx="7">
                  <c:v>2027</c:v>
                </c:pt>
                <c:pt idx="8">
                  <c:v>2028</c:v>
                </c:pt>
                <c:pt idx="9">
                  <c:v>2029</c:v>
                </c:pt>
                <c:pt idx="10">
                  <c:v>2030</c:v>
                </c:pt>
                <c:pt idx="11">
                  <c:v>2031</c:v>
                </c:pt>
                <c:pt idx="12">
                  <c:v>2032</c:v>
                </c:pt>
                <c:pt idx="13">
                  <c:v>2033</c:v>
                </c:pt>
                <c:pt idx="14">
                  <c:v>2034</c:v>
                </c:pt>
                <c:pt idx="15">
                  <c:v>2035</c:v>
                </c:pt>
                <c:pt idx="16">
                  <c:v>2036</c:v>
                </c:pt>
                <c:pt idx="17">
                  <c:v>2037</c:v>
                </c:pt>
                <c:pt idx="18">
                  <c:v>2038</c:v>
                </c:pt>
                <c:pt idx="19">
                  <c:v>2039</c:v>
                </c:pt>
                <c:pt idx="20">
                  <c:v>2040</c:v>
                </c:pt>
                <c:pt idx="21">
                  <c:v>2041</c:v>
                </c:pt>
                <c:pt idx="22">
                  <c:v>2042</c:v>
                </c:pt>
                <c:pt idx="23">
                  <c:v>2043</c:v>
                </c:pt>
                <c:pt idx="24">
                  <c:v>2044</c:v>
                </c:pt>
                <c:pt idx="25">
                  <c:v>2045</c:v>
                </c:pt>
                <c:pt idx="26">
                  <c:v>2046</c:v>
                </c:pt>
                <c:pt idx="27">
                  <c:v>2047</c:v>
                </c:pt>
                <c:pt idx="28">
                  <c:v>2048</c:v>
                </c:pt>
                <c:pt idx="29">
                  <c:v>2049</c:v>
                </c:pt>
                <c:pt idx="30">
                  <c:v>2050</c:v>
                </c:pt>
                <c:pt idx="31">
                  <c:v>2051</c:v>
                </c:pt>
                <c:pt idx="32">
                  <c:v>2052</c:v>
                </c:pt>
                <c:pt idx="33">
                  <c:v>2053</c:v>
                </c:pt>
                <c:pt idx="34">
                  <c:v>2054</c:v>
                </c:pt>
                <c:pt idx="35">
                  <c:v>2055</c:v>
                </c:pt>
                <c:pt idx="36">
                  <c:v>2056</c:v>
                </c:pt>
                <c:pt idx="37">
                  <c:v>2057</c:v>
                </c:pt>
                <c:pt idx="38">
                  <c:v>2058</c:v>
                </c:pt>
                <c:pt idx="39">
                  <c:v>2059</c:v>
                </c:pt>
                <c:pt idx="40">
                  <c:v>2060</c:v>
                </c:pt>
              </c:numCache>
              <c:extLst/>
            </c:numRef>
          </c:cat>
          <c:val>
            <c:numRef>
              <c:f>Sheet1!$B$2:$B$52</c:f>
              <c:numCache>
                <c:formatCode>#,##0</c:formatCode>
                <c:ptCount val="41"/>
                <c:pt idx="0">
                  <c:v>29145505</c:v>
                </c:pt>
                <c:pt idx="1">
                  <c:v>29570351</c:v>
                </c:pt>
                <c:pt idx="2">
                  <c:v>30113488</c:v>
                </c:pt>
                <c:pt idx="3">
                  <c:v>30727890</c:v>
                </c:pt>
                <c:pt idx="4">
                  <c:v>31290831</c:v>
                </c:pt>
                <c:pt idx="5">
                  <c:v>31753499</c:v>
                </c:pt>
                <c:pt idx="6">
                  <c:v>32215048</c:v>
                </c:pt>
                <c:pt idx="7">
                  <c:v>32676444</c:v>
                </c:pt>
                <c:pt idx="8">
                  <c:v>33137536</c:v>
                </c:pt>
                <c:pt idx="9">
                  <c:v>33598007</c:v>
                </c:pt>
                <c:pt idx="10">
                  <c:v>34057438</c:v>
                </c:pt>
                <c:pt idx="11">
                  <c:v>34515416</c:v>
                </c:pt>
                <c:pt idx="12">
                  <c:v>34971419</c:v>
                </c:pt>
                <c:pt idx="13">
                  <c:v>35424721</c:v>
                </c:pt>
                <c:pt idx="14">
                  <c:v>35876140</c:v>
                </c:pt>
                <c:pt idx="15">
                  <c:v>36325097</c:v>
                </c:pt>
                <c:pt idx="16">
                  <c:v>36770758</c:v>
                </c:pt>
                <c:pt idx="17">
                  <c:v>37212651</c:v>
                </c:pt>
                <c:pt idx="18">
                  <c:v>37650171</c:v>
                </c:pt>
                <c:pt idx="19">
                  <c:v>38082793</c:v>
                </c:pt>
                <c:pt idx="20">
                  <c:v>38510570</c:v>
                </c:pt>
                <c:pt idx="21">
                  <c:v>38933262</c:v>
                </c:pt>
                <c:pt idx="22">
                  <c:v>39350665</c:v>
                </c:pt>
                <c:pt idx="23">
                  <c:v>39762813</c:v>
                </c:pt>
                <c:pt idx="24">
                  <c:v>40169686</c:v>
                </c:pt>
                <c:pt idx="25">
                  <c:v>40571493</c:v>
                </c:pt>
                <c:pt idx="26">
                  <c:v>40968413</c:v>
                </c:pt>
                <c:pt idx="27">
                  <c:v>41360645</c:v>
                </c:pt>
                <c:pt idx="28">
                  <c:v>41748515</c:v>
                </c:pt>
                <c:pt idx="29">
                  <c:v>42132203</c:v>
                </c:pt>
                <c:pt idx="30">
                  <c:v>42512076</c:v>
                </c:pt>
                <c:pt idx="31">
                  <c:v>42888510</c:v>
                </c:pt>
                <c:pt idx="32">
                  <c:v>43261822</c:v>
                </c:pt>
                <c:pt idx="33">
                  <c:v>43632432</c:v>
                </c:pt>
                <c:pt idx="34">
                  <c:v>44000558</c:v>
                </c:pt>
                <c:pt idx="35">
                  <c:v>44366529</c:v>
                </c:pt>
                <c:pt idx="36">
                  <c:v>44730399</c:v>
                </c:pt>
                <c:pt idx="37">
                  <c:v>45092389</c:v>
                </c:pt>
                <c:pt idx="38">
                  <c:v>45452228</c:v>
                </c:pt>
                <c:pt idx="39">
                  <c:v>45809973</c:v>
                </c:pt>
                <c:pt idx="40">
                  <c:v>46165351</c:v>
                </c:pt>
              </c:numCache>
              <c:extLst/>
            </c:numRef>
          </c:val>
          <c:smooth val="0"/>
          <c:extLst>
            <c:ext xmlns:c16="http://schemas.microsoft.com/office/drawing/2014/chart" uri="{C3380CC4-5D6E-409C-BE32-E72D297353CC}">
              <c16:uniqueId val="{00000029-ED97-49F4-A63B-B4D21508F4EE}"/>
            </c:ext>
          </c:extLst>
        </c:ser>
        <c:ser>
          <c:idx val="1"/>
          <c:order val="1"/>
          <c:tx>
            <c:strRef>
              <c:f>Sheet1!$C$1</c:f>
              <c:strCache>
                <c:ptCount val="1"/>
                <c:pt idx="0">
                  <c:v>V2024: Mid Migration Scenario</c:v>
                </c:pt>
              </c:strCache>
            </c:strRef>
          </c:tx>
          <c:spPr>
            <a:ln w="38100" cap="rnd">
              <a:solidFill>
                <a:schemeClr val="accent2"/>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2A-ED97-49F4-A63B-B4D21508F4EE}"/>
                </c:ext>
              </c:extLst>
            </c:dLbl>
            <c:dLbl>
              <c:idx val="1"/>
              <c:delete val="1"/>
              <c:extLst>
                <c:ext xmlns:c15="http://schemas.microsoft.com/office/drawing/2012/chart" uri="{CE6537A1-D6FC-4f65-9D91-7224C49458BB}"/>
                <c:ext xmlns:c16="http://schemas.microsoft.com/office/drawing/2014/chart" uri="{C3380CC4-5D6E-409C-BE32-E72D297353CC}">
                  <c16:uniqueId val="{0000002B-ED97-49F4-A63B-B4D21508F4EE}"/>
                </c:ext>
              </c:extLst>
            </c:dLbl>
            <c:dLbl>
              <c:idx val="2"/>
              <c:delete val="1"/>
              <c:extLst>
                <c:ext xmlns:c15="http://schemas.microsoft.com/office/drawing/2012/chart" uri="{CE6537A1-D6FC-4f65-9D91-7224C49458BB}"/>
                <c:ext xmlns:c16="http://schemas.microsoft.com/office/drawing/2014/chart" uri="{C3380CC4-5D6E-409C-BE32-E72D297353CC}">
                  <c16:uniqueId val="{0000002C-ED97-49F4-A63B-B4D21508F4EE}"/>
                </c:ext>
              </c:extLst>
            </c:dLbl>
            <c:dLbl>
              <c:idx val="3"/>
              <c:delete val="1"/>
              <c:extLst>
                <c:ext xmlns:c15="http://schemas.microsoft.com/office/drawing/2012/chart" uri="{CE6537A1-D6FC-4f65-9D91-7224C49458BB}"/>
                <c:ext xmlns:c16="http://schemas.microsoft.com/office/drawing/2014/chart" uri="{C3380CC4-5D6E-409C-BE32-E72D297353CC}">
                  <c16:uniqueId val="{0000002D-ED97-49F4-A63B-B4D21508F4EE}"/>
                </c:ext>
              </c:extLst>
            </c:dLbl>
            <c:dLbl>
              <c:idx val="4"/>
              <c:delete val="1"/>
              <c:extLst>
                <c:ext xmlns:c15="http://schemas.microsoft.com/office/drawing/2012/chart" uri="{CE6537A1-D6FC-4f65-9D91-7224C49458BB}"/>
                <c:ext xmlns:c16="http://schemas.microsoft.com/office/drawing/2014/chart" uri="{C3380CC4-5D6E-409C-BE32-E72D297353CC}">
                  <c16:uniqueId val="{0000002E-ED97-49F4-A63B-B4D21508F4EE}"/>
                </c:ext>
              </c:extLst>
            </c:dLbl>
            <c:dLbl>
              <c:idx val="5"/>
              <c:delete val="1"/>
              <c:extLst>
                <c:ext xmlns:c15="http://schemas.microsoft.com/office/drawing/2012/chart" uri="{CE6537A1-D6FC-4f65-9D91-7224C49458BB}"/>
                <c:ext xmlns:c16="http://schemas.microsoft.com/office/drawing/2014/chart" uri="{C3380CC4-5D6E-409C-BE32-E72D297353CC}">
                  <c16:uniqueId val="{0000002F-ED97-49F4-A63B-B4D21508F4EE}"/>
                </c:ext>
              </c:extLst>
            </c:dLbl>
            <c:dLbl>
              <c:idx val="6"/>
              <c:delete val="1"/>
              <c:extLst>
                <c:ext xmlns:c15="http://schemas.microsoft.com/office/drawing/2012/chart" uri="{CE6537A1-D6FC-4f65-9D91-7224C49458BB}"/>
                <c:ext xmlns:c16="http://schemas.microsoft.com/office/drawing/2014/chart" uri="{C3380CC4-5D6E-409C-BE32-E72D297353CC}">
                  <c16:uniqueId val="{00000030-ED97-49F4-A63B-B4D21508F4EE}"/>
                </c:ext>
              </c:extLst>
            </c:dLbl>
            <c:dLbl>
              <c:idx val="7"/>
              <c:delete val="1"/>
              <c:extLst>
                <c:ext xmlns:c15="http://schemas.microsoft.com/office/drawing/2012/chart" uri="{CE6537A1-D6FC-4f65-9D91-7224C49458BB}"/>
                <c:ext xmlns:c16="http://schemas.microsoft.com/office/drawing/2014/chart" uri="{C3380CC4-5D6E-409C-BE32-E72D297353CC}">
                  <c16:uniqueId val="{00000031-ED97-49F4-A63B-B4D21508F4EE}"/>
                </c:ext>
              </c:extLst>
            </c:dLbl>
            <c:dLbl>
              <c:idx val="8"/>
              <c:delete val="1"/>
              <c:extLst>
                <c:ext xmlns:c15="http://schemas.microsoft.com/office/drawing/2012/chart" uri="{CE6537A1-D6FC-4f65-9D91-7224C49458BB}"/>
                <c:ext xmlns:c16="http://schemas.microsoft.com/office/drawing/2014/chart" uri="{C3380CC4-5D6E-409C-BE32-E72D297353CC}">
                  <c16:uniqueId val="{00000032-ED97-49F4-A63B-B4D21508F4EE}"/>
                </c:ext>
              </c:extLst>
            </c:dLbl>
            <c:dLbl>
              <c:idx val="9"/>
              <c:delete val="1"/>
              <c:extLst>
                <c:ext xmlns:c15="http://schemas.microsoft.com/office/drawing/2012/chart" uri="{CE6537A1-D6FC-4f65-9D91-7224C49458BB}"/>
                <c:ext xmlns:c16="http://schemas.microsoft.com/office/drawing/2014/chart" uri="{C3380CC4-5D6E-409C-BE32-E72D297353CC}">
                  <c16:uniqueId val="{00000033-ED97-49F4-A63B-B4D21508F4EE}"/>
                </c:ext>
              </c:extLst>
            </c:dLbl>
            <c:dLbl>
              <c:idx val="10"/>
              <c:delete val="1"/>
              <c:extLst>
                <c:ext xmlns:c15="http://schemas.microsoft.com/office/drawing/2012/chart" uri="{CE6537A1-D6FC-4f65-9D91-7224C49458BB}"/>
                <c:ext xmlns:c16="http://schemas.microsoft.com/office/drawing/2014/chart" uri="{C3380CC4-5D6E-409C-BE32-E72D297353CC}">
                  <c16:uniqueId val="{00000034-ED97-49F4-A63B-B4D21508F4EE}"/>
                </c:ext>
              </c:extLst>
            </c:dLbl>
            <c:dLbl>
              <c:idx val="11"/>
              <c:delete val="1"/>
              <c:extLst>
                <c:ext xmlns:c15="http://schemas.microsoft.com/office/drawing/2012/chart" uri="{CE6537A1-D6FC-4f65-9D91-7224C49458BB}"/>
                <c:ext xmlns:c16="http://schemas.microsoft.com/office/drawing/2014/chart" uri="{C3380CC4-5D6E-409C-BE32-E72D297353CC}">
                  <c16:uniqueId val="{00000035-ED97-49F4-A63B-B4D21508F4EE}"/>
                </c:ext>
              </c:extLst>
            </c:dLbl>
            <c:dLbl>
              <c:idx val="12"/>
              <c:delete val="1"/>
              <c:extLst>
                <c:ext xmlns:c15="http://schemas.microsoft.com/office/drawing/2012/chart" uri="{CE6537A1-D6FC-4f65-9D91-7224C49458BB}"/>
                <c:ext xmlns:c16="http://schemas.microsoft.com/office/drawing/2014/chart" uri="{C3380CC4-5D6E-409C-BE32-E72D297353CC}">
                  <c16:uniqueId val="{00000036-ED97-49F4-A63B-B4D21508F4EE}"/>
                </c:ext>
              </c:extLst>
            </c:dLbl>
            <c:dLbl>
              <c:idx val="13"/>
              <c:delete val="1"/>
              <c:extLst>
                <c:ext xmlns:c15="http://schemas.microsoft.com/office/drawing/2012/chart" uri="{CE6537A1-D6FC-4f65-9D91-7224C49458BB}"/>
                <c:ext xmlns:c16="http://schemas.microsoft.com/office/drawing/2014/chart" uri="{C3380CC4-5D6E-409C-BE32-E72D297353CC}">
                  <c16:uniqueId val="{00000037-ED97-49F4-A63B-B4D21508F4EE}"/>
                </c:ext>
              </c:extLst>
            </c:dLbl>
            <c:dLbl>
              <c:idx val="14"/>
              <c:delete val="1"/>
              <c:extLst>
                <c:ext xmlns:c15="http://schemas.microsoft.com/office/drawing/2012/chart" uri="{CE6537A1-D6FC-4f65-9D91-7224C49458BB}"/>
                <c:ext xmlns:c16="http://schemas.microsoft.com/office/drawing/2014/chart" uri="{C3380CC4-5D6E-409C-BE32-E72D297353CC}">
                  <c16:uniqueId val="{00000038-ED97-49F4-A63B-B4D21508F4EE}"/>
                </c:ext>
              </c:extLst>
            </c:dLbl>
            <c:dLbl>
              <c:idx val="15"/>
              <c:delete val="1"/>
              <c:extLst>
                <c:ext xmlns:c15="http://schemas.microsoft.com/office/drawing/2012/chart" uri="{CE6537A1-D6FC-4f65-9D91-7224C49458BB}"/>
                <c:ext xmlns:c16="http://schemas.microsoft.com/office/drawing/2014/chart" uri="{C3380CC4-5D6E-409C-BE32-E72D297353CC}">
                  <c16:uniqueId val="{00000039-ED97-49F4-A63B-B4D21508F4EE}"/>
                </c:ext>
              </c:extLst>
            </c:dLbl>
            <c:dLbl>
              <c:idx val="16"/>
              <c:delete val="1"/>
              <c:extLst>
                <c:ext xmlns:c15="http://schemas.microsoft.com/office/drawing/2012/chart" uri="{CE6537A1-D6FC-4f65-9D91-7224C49458BB}"/>
                <c:ext xmlns:c16="http://schemas.microsoft.com/office/drawing/2014/chart" uri="{C3380CC4-5D6E-409C-BE32-E72D297353CC}">
                  <c16:uniqueId val="{0000003A-ED97-49F4-A63B-B4D21508F4EE}"/>
                </c:ext>
              </c:extLst>
            </c:dLbl>
            <c:dLbl>
              <c:idx val="17"/>
              <c:delete val="1"/>
              <c:extLst>
                <c:ext xmlns:c15="http://schemas.microsoft.com/office/drawing/2012/chart" uri="{CE6537A1-D6FC-4f65-9D91-7224C49458BB}"/>
                <c:ext xmlns:c16="http://schemas.microsoft.com/office/drawing/2014/chart" uri="{C3380CC4-5D6E-409C-BE32-E72D297353CC}">
                  <c16:uniqueId val="{0000003B-ED97-49F4-A63B-B4D21508F4EE}"/>
                </c:ext>
              </c:extLst>
            </c:dLbl>
            <c:dLbl>
              <c:idx val="18"/>
              <c:delete val="1"/>
              <c:extLst>
                <c:ext xmlns:c15="http://schemas.microsoft.com/office/drawing/2012/chart" uri="{CE6537A1-D6FC-4f65-9D91-7224C49458BB}"/>
                <c:ext xmlns:c16="http://schemas.microsoft.com/office/drawing/2014/chart" uri="{C3380CC4-5D6E-409C-BE32-E72D297353CC}">
                  <c16:uniqueId val="{0000003C-ED97-49F4-A63B-B4D21508F4EE}"/>
                </c:ext>
              </c:extLst>
            </c:dLbl>
            <c:dLbl>
              <c:idx val="19"/>
              <c:delete val="1"/>
              <c:extLst>
                <c:ext xmlns:c15="http://schemas.microsoft.com/office/drawing/2012/chart" uri="{CE6537A1-D6FC-4f65-9D91-7224C49458BB}"/>
                <c:ext xmlns:c16="http://schemas.microsoft.com/office/drawing/2014/chart" uri="{C3380CC4-5D6E-409C-BE32-E72D297353CC}">
                  <c16:uniqueId val="{0000003D-ED97-49F4-A63B-B4D21508F4EE}"/>
                </c:ext>
              </c:extLst>
            </c:dLbl>
            <c:dLbl>
              <c:idx val="20"/>
              <c:delete val="1"/>
              <c:extLst>
                <c:ext xmlns:c15="http://schemas.microsoft.com/office/drawing/2012/chart" uri="{CE6537A1-D6FC-4f65-9D91-7224C49458BB}"/>
                <c:ext xmlns:c16="http://schemas.microsoft.com/office/drawing/2014/chart" uri="{C3380CC4-5D6E-409C-BE32-E72D297353CC}">
                  <c16:uniqueId val="{0000003E-ED97-49F4-A63B-B4D21508F4EE}"/>
                </c:ext>
              </c:extLst>
            </c:dLbl>
            <c:dLbl>
              <c:idx val="21"/>
              <c:delete val="1"/>
              <c:extLst>
                <c:ext xmlns:c15="http://schemas.microsoft.com/office/drawing/2012/chart" uri="{CE6537A1-D6FC-4f65-9D91-7224C49458BB}"/>
                <c:ext xmlns:c16="http://schemas.microsoft.com/office/drawing/2014/chart" uri="{C3380CC4-5D6E-409C-BE32-E72D297353CC}">
                  <c16:uniqueId val="{0000003F-ED97-49F4-A63B-B4D21508F4EE}"/>
                </c:ext>
              </c:extLst>
            </c:dLbl>
            <c:dLbl>
              <c:idx val="22"/>
              <c:delete val="1"/>
              <c:extLst>
                <c:ext xmlns:c15="http://schemas.microsoft.com/office/drawing/2012/chart" uri="{CE6537A1-D6FC-4f65-9D91-7224C49458BB}"/>
                <c:ext xmlns:c16="http://schemas.microsoft.com/office/drawing/2014/chart" uri="{C3380CC4-5D6E-409C-BE32-E72D297353CC}">
                  <c16:uniqueId val="{00000040-ED97-49F4-A63B-B4D21508F4EE}"/>
                </c:ext>
              </c:extLst>
            </c:dLbl>
            <c:dLbl>
              <c:idx val="23"/>
              <c:delete val="1"/>
              <c:extLst>
                <c:ext xmlns:c15="http://schemas.microsoft.com/office/drawing/2012/chart" uri="{CE6537A1-D6FC-4f65-9D91-7224C49458BB}"/>
                <c:ext xmlns:c16="http://schemas.microsoft.com/office/drawing/2014/chart" uri="{C3380CC4-5D6E-409C-BE32-E72D297353CC}">
                  <c16:uniqueId val="{00000041-ED97-49F4-A63B-B4D21508F4EE}"/>
                </c:ext>
              </c:extLst>
            </c:dLbl>
            <c:dLbl>
              <c:idx val="24"/>
              <c:delete val="1"/>
              <c:extLst>
                <c:ext xmlns:c15="http://schemas.microsoft.com/office/drawing/2012/chart" uri="{CE6537A1-D6FC-4f65-9D91-7224C49458BB}"/>
                <c:ext xmlns:c16="http://schemas.microsoft.com/office/drawing/2014/chart" uri="{C3380CC4-5D6E-409C-BE32-E72D297353CC}">
                  <c16:uniqueId val="{00000042-ED97-49F4-A63B-B4D21508F4EE}"/>
                </c:ext>
              </c:extLst>
            </c:dLbl>
            <c:dLbl>
              <c:idx val="25"/>
              <c:delete val="1"/>
              <c:extLst>
                <c:ext xmlns:c15="http://schemas.microsoft.com/office/drawing/2012/chart" uri="{CE6537A1-D6FC-4f65-9D91-7224C49458BB}"/>
                <c:ext xmlns:c16="http://schemas.microsoft.com/office/drawing/2014/chart" uri="{C3380CC4-5D6E-409C-BE32-E72D297353CC}">
                  <c16:uniqueId val="{00000043-ED97-49F4-A63B-B4D21508F4EE}"/>
                </c:ext>
              </c:extLst>
            </c:dLbl>
            <c:dLbl>
              <c:idx val="26"/>
              <c:delete val="1"/>
              <c:extLst>
                <c:ext xmlns:c15="http://schemas.microsoft.com/office/drawing/2012/chart" uri="{CE6537A1-D6FC-4f65-9D91-7224C49458BB}"/>
                <c:ext xmlns:c16="http://schemas.microsoft.com/office/drawing/2014/chart" uri="{C3380CC4-5D6E-409C-BE32-E72D297353CC}">
                  <c16:uniqueId val="{00000044-ED97-49F4-A63B-B4D21508F4EE}"/>
                </c:ext>
              </c:extLst>
            </c:dLbl>
            <c:dLbl>
              <c:idx val="27"/>
              <c:delete val="1"/>
              <c:extLst>
                <c:ext xmlns:c15="http://schemas.microsoft.com/office/drawing/2012/chart" uri="{CE6537A1-D6FC-4f65-9D91-7224C49458BB}"/>
                <c:ext xmlns:c16="http://schemas.microsoft.com/office/drawing/2014/chart" uri="{C3380CC4-5D6E-409C-BE32-E72D297353CC}">
                  <c16:uniqueId val="{00000045-ED97-49F4-A63B-B4D21508F4EE}"/>
                </c:ext>
              </c:extLst>
            </c:dLbl>
            <c:dLbl>
              <c:idx val="28"/>
              <c:delete val="1"/>
              <c:extLst>
                <c:ext xmlns:c15="http://schemas.microsoft.com/office/drawing/2012/chart" uri="{CE6537A1-D6FC-4f65-9D91-7224C49458BB}"/>
                <c:ext xmlns:c16="http://schemas.microsoft.com/office/drawing/2014/chart" uri="{C3380CC4-5D6E-409C-BE32-E72D297353CC}">
                  <c16:uniqueId val="{00000046-ED97-49F4-A63B-B4D21508F4EE}"/>
                </c:ext>
              </c:extLst>
            </c:dLbl>
            <c:dLbl>
              <c:idx val="29"/>
              <c:delete val="1"/>
              <c:extLst>
                <c:ext xmlns:c15="http://schemas.microsoft.com/office/drawing/2012/chart" uri="{CE6537A1-D6FC-4f65-9D91-7224C49458BB}"/>
                <c:ext xmlns:c16="http://schemas.microsoft.com/office/drawing/2014/chart" uri="{C3380CC4-5D6E-409C-BE32-E72D297353CC}">
                  <c16:uniqueId val="{00000047-ED97-49F4-A63B-B4D21508F4EE}"/>
                </c:ext>
              </c:extLst>
            </c:dLbl>
            <c:dLbl>
              <c:idx val="30"/>
              <c:delete val="1"/>
              <c:extLst>
                <c:ext xmlns:c15="http://schemas.microsoft.com/office/drawing/2012/chart" uri="{CE6537A1-D6FC-4f65-9D91-7224C49458BB}"/>
                <c:ext xmlns:c16="http://schemas.microsoft.com/office/drawing/2014/chart" uri="{C3380CC4-5D6E-409C-BE32-E72D297353CC}">
                  <c16:uniqueId val="{00000048-ED97-49F4-A63B-B4D21508F4EE}"/>
                </c:ext>
              </c:extLst>
            </c:dLbl>
            <c:dLbl>
              <c:idx val="31"/>
              <c:delete val="1"/>
              <c:extLst>
                <c:ext xmlns:c15="http://schemas.microsoft.com/office/drawing/2012/chart" uri="{CE6537A1-D6FC-4f65-9D91-7224C49458BB}"/>
                <c:ext xmlns:c16="http://schemas.microsoft.com/office/drawing/2014/chart" uri="{C3380CC4-5D6E-409C-BE32-E72D297353CC}">
                  <c16:uniqueId val="{00000049-ED97-49F4-A63B-B4D21508F4EE}"/>
                </c:ext>
              </c:extLst>
            </c:dLbl>
            <c:dLbl>
              <c:idx val="32"/>
              <c:delete val="1"/>
              <c:extLst>
                <c:ext xmlns:c15="http://schemas.microsoft.com/office/drawing/2012/chart" uri="{CE6537A1-D6FC-4f65-9D91-7224C49458BB}"/>
                <c:ext xmlns:c16="http://schemas.microsoft.com/office/drawing/2014/chart" uri="{C3380CC4-5D6E-409C-BE32-E72D297353CC}">
                  <c16:uniqueId val="{0000004A-ED97-49F4-A63B-B4D21508F4EE}"/>
                </c:ext>
              </c:extLst>
            </c:dLbl>
            <c:dLbl>
              <c:idx val="33"/>
              <c:delete val="1"/>
              <c:extLst>
                <c:ext xmlns:c15="http://schemas.microsoft.com/office/drawing/2012/chart" uri="{CE6537A1-D6FC-4f65-9D91-7224C49458BB}"/>
                <c:ext xmlns:c16="http://schemas.microsoft.com/office/drawing/2014/chart" uri="{C3380CC4-5D6E-409C-BE32-E72D297353CC}">
                  <c16:uniqueId val="{0000004B-ED97-49F4-A63B-B4D21508F4EE}"/>
                </c:ext>
              </c:extLst>
            </c:dLbl>
            <c:dLbl>
              <c:idx val="34"/>
              <c:delete val="1"/>
              <c:extLst>
                <c:ext xmlns:c15="http://schemas.microsoft.com/office/drawing/2012/chart" uri="{CE6537A1-D6FC-4f65-9D91-7224C49458BB}"/>
                <c:ext xmlns:c16="http://schemas.microsoft.com/office/drawing/2014/chart" uri="{C3380CC4-5D6E-409C-BE32-E72D297353CC}">
                  <c16:uniqueId val="{0000004C-ED97-49F4-A63B-B4D21508F4EE}"/>
                </c:ext>
              </c:extLst>
            </c:dLbl>
            <c:dLbl>
              <c:idx val="35"/>
              <c:delete val="1"/>
              <c:extLst>
                <c:ext xmlns:c15="http://schemas.microsoft.com/office/drawing/2012/chart" uri="{CE6537A1-D6FC-4f65-9D91-7224C49458BB}"/>
                <c:ext xmlns:c16="http://schemas.microsoft.com/office/drawing/2014/chart" uri="{C3380CC4-5D6E-409C-BE32-E72D297353CC}">
                  <c16:uniqueId val="{0000004D-ED97-49F4-A63B-B4D21508F4EE}"/>
                </c:ext>
              </c:extLst>
            </c:dLbl>
            <c:dLbl>
              <c:idx val="36"/>
              <c:delete val="1"/>
              <c:extLst>
                <c:ext xmlns:c15="http://schemas.microsoft.com/office/drawing/2012/chart" uri="{CE6537A1-D6FC-4f65-9D91-7224C49458BB}"/>
                <c:ext xmlns:c16="http://schemas.microsoft.com/office/drawing/2014/chart" uri="{C3380CC4-5D6E-409C-BE32-E72D297353CC}">
                  <c16:uniqueId val="{0000004E-ED97-49F4-A63B-B4D21508F4EE}"/>
                </c:ext>
              </c:extLst>
            </c:dLbl>
            <c:dLbl>
              <c:idx val="37"/>
              <c:delete val="1"/>
              <c:extLst>
                <c:ext xmlns:c15="http://schemas.microsoft.com/office/drawing/2012/chart" uri="{CE6537A1-D6FC-4f65-9D91-7224C49458BB}"/>
                <c:ext xmlns:c16="http://schemas.microsoft.com/office/drawing/2014/chart" uri="{C3380CC4-5D6E-409C-BE32-E72D297353CC}">
                  <c16:uniqueId val="{0000004F-ED97-49F4-A63B-B4D21508F4EE}"/>
                </c:ext>
              </c:extLst>
            </c:dLbl>
            <c:dLbl>
              <c:idx val="38"/>
              <c:delete val="1"/>
              <c:extLst>
                <c:ext xmlns:c15="http://schemas.microsoft.com/office/drawing/2012/chart" uri="{CE6537A1-D6FC-4f65-9D91-7224C49458BB}"/>
                <c:ext xmlns:c16="http://schemas.microsoft.com/office/drawing/2014/chart" uri="{C3380CC4-5D6E-409C-BE32-E72D297353CC}">
                  <c16:uniqueId val="{00000050-ED97-49F4-A63B-B4D21508F4EE}"/>
                </c:ext>
              </c:extLst>
            </c:dLbl>
            <c:dLbl>
              <c:idx val="39"/>
              <c:delete val="1"/>
              <c:extLst>
                <c:ext xmlns:c15="http://schemas.microsoft.com/office/drawing/2012/chart" uri="{CE6537A1-D6FC-4f65-9D91-7224C49458BB}"/>
                <c:ext xmlns:c16="http://schemas.microsoft.com/office/drawing/2014/chart" uri="{C3380CC4-5D6E-409C-BE32-E72D297353CC}">
                  <c16:uniqueId val="{00000051-ED97-49F4-A63B-B4D21508F4EE}"/>
                </c:ext>
              </c:extLst>
            </c:dLbl>
            <c:dLbl>
              <c:idx val="40"/>
              <c:numFmt formatCode="#,##0.0&quot;M&quot;"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r"/>
              <c:showLegendKey val="0"/>
              <c:showVal val="1"/>
              <c:showCatName val="0"/>
              <c:showSerName val="0"/>
              <c:showPercent val="0"/>
              <c:showBubbleSize val="0"/>
              <c:extLst>
                <c:ext xmlns:c16="http://schemas.microsoft.com/office/drawing/2014/chart" uri="{C3380CC4-5D6E-409C-BE32-E72D297353CC}">
                  <c16:uniqueId val="{00000052-ED97-49F4-A63B-B4D21508F4E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Sheet1!$A$2:$A$52</c:f>
              <c:numCache>
                <c:formatCode>General</c:formatCode>
                <c:ptCount val="41"/>
                <c:pt idx="0">
                  <c:v>2020</c:v>
                </c:pt>
                <c:pt idx="1">
                  <c:v>2021</c:v>
                </c:pt>
                <c:pt idx="2">
                  <c:v>2022</c:v>
                </c:pt>
                <c:pt idx="3">
                  <c:v>2023</c:v>
                </c:pt>
                <c:pt idx="4">
                  <c:v>2024</c:v>
                </c:pt>
                <c:pt idx="5">
                  <c:v>2025</c:v>
                </c:pt>
                <c:pt idx="6">
                  <c:v>2026</c:v>
                </c:pt>
                <c:pt idx="7">
                  <c:v>2027</c:v>
                </c:pt>
                <c:pt idx="8">
                  <c:v>2028</c:v>
                </c:pt>
                <c:pt idx="9">
                  <c:v>2029</c:v>
                </c:pt>
                <c:pt idx="10">
                  <c:v>2030</c:v>
                </c:pt>
                <c:pt idx="11">
                  <c:v>2031</c:v>
                </c:pt>
                <c:pt idx="12">
                  <c:v>2032</c:v>
                </c:pt>
                <c:pt idx="13">
                  <c:v>2033</c:v>
                </c:pt>
                <c:pt idx="14">
                  <c:v>2034</c:v>
                </c:pt>
                <c:pt idx="15">
                  <c:v>2035</c:v>
                </c:pt>
                <c:pt idx="16">
                  <c:v>2036</c:v>
                </c:pt>
                <c:pt idx="17">
                  <c:v>2037</c:v>
                </c:pt>
                <c:pt idx="18">
                  <c:v>2038</c:v>
                </c:pt>
                <c:pt idx="19">
                  <c:v>2039</c:v>
                </c:pt>
                <c:pt idx="20">
                  <c:v>2040</c:v>
                </c:pt>
                <c:pt idx="21">
                  <c:v>2041</c:v>
                </c:pt>
                <c:pt idx="22">
                  <c:v>2042</c:v>
                </c:pt>
                <c:pt idx="23">
                  <c:v>2043</c:v>
                </c:pt>
                <c:pt idx="24">
                  <c:v>2044</c:v>
                </c:pt>
                <c:pt idx="25">
                  <c:v>2045</c:v>
                </c:pt>
                <c:pt idx="26">
                  <c:v>2046</c:v>
                </c:pt>
                <c:pt idx="27">
                  <c:v>2047</c:v>
                </c:pt>
                <c:pt idx="28">
                  <c:v>2048</c:v>
                </c:pt>
                <c:pt idx="29">
                  <c:v>2049</c:v>
                </c:pt>
                <c:pt idx="30">
                  <c:v>2050</c:v>
                </c:pt>
                <c:pt idx="31">
                  <c:v>2051</c:v>
                </c:pt>
                <c:pt idx="32">
                  <c:v>2052</c:v>
                </c:pt>
                <c:pt idx="33">
                  <c:v>2053</c:v>
                </c:pt>
                <c:pt idx="34">
                  <c:v>2054</c:v>
                </c:pt>
                <c:pt idx="35">
                  <c:v>2055</c:v>
                </c:pt>
                <c:pt idx="36">
                  <c:v>2056</c:v>
                </c:pt>
                <c:pt idx="37">
                  <c:v>2057</c:v>
                </c:pt>
                <c:pt idx="38">
                  <c:v>2058</c:v>
                </c:pt>
                <c:pt idx="39">
                  <c:v>2059</c:v>
                </c:pt>
                <c:pt idx="40">
                  <c:v>2060</c:v>
                </c:pt>
              </c:numCache>
              <c:extLst/>
            </c:numRef>
          </c:cat>
          <c:val>
            <c:numRef>
              <c:f>Sheet1!$C$2:$C$52</c:f>
              <c:numCache>
                <c:formatCode>#,##0</c:formatCode>
                <c:ptCount val="41"/>
                <c:pt idx="0">
                  <c:v>29145505</c:v>
                </c:pt>
                <c:pt idx="1">
                  <c:v>29570351</c:v>
                </c:pt>
                <c:pt idx="2">
                  <c:v>30113488</c:v>
                </c:pt>
                <c:pt idx="3">
                  <c:v>30727890</c:v>
                </c:pt>
                <c:pt idx="4">
                  <c:v>31290831</c:v>
                </c:pt>
                <c:pt idx="5">
                  <c:v>31669507</c:v>
                </c:pt>
                <c:pt idx="6">
                  <c:v>32046803</c:v>
                </c:pt>
                <c:pt idx="7">
                  <c:v>32423502</c:v>
                </c:pt>
                <c:pt idx="8">
                  <c:v>32799284</c:v>
                </c:pt>
                <c:pt idx="9">
                  <c:v>33173804</c:v>
                </c:pt>
                <c:pt idx="10">
                  <c:v>33546497</c:v>
                </c:pt>
                <c:pt idx="11">
                  <c:v>33916964</c:v>
                </c:pt>
                <c:pt idx="12">
                  <c:v>34284631</c:v>
                </c:pt>
                <c:pt idx="13">
                  <c:v>34648870</c:v>
                </c:pt>
                <c:pt idx="14">
                  <c:v>35009887</c:v>
                </c:pt>
                <c:pt idx="15">
                  <c:v>35367160</c:v>
                </c:pt>
                <c:pt idx="16">
                  <c:v>35719832</c:v>
                </c:pt>
                <c:pt idx="17">
                  <c:v>36067526</c:v>
                </c:pt>
                <c:pt idx="18">
                  <c:v>36409682</c:v>
                </c:pt>
                <c:pt idx="19">
                  <c:v>36745908</c:v>
                </c:pt>
                <c:pt idx="20">
                  <c:v>37076260</c:v>
                </c:pt>
                <c:pt idx="21">
                  <c:v>37400540</c:v>
                </c:pt>
                <c:pt idx="22">
                  <c:v>37718600</c:v>
                </c:pt>
                <c:pt idx="23">
                  <c:v>38030512</c:v>
                </c:pt>
                <c:pt idx="24">
                  <c:v>38336262</c:v>
                </c:pt>
                <c:pt idx="25">
                  <c:v>38636072</c:v>
                </c:pt>
                <c:pt idx="26">
                  <c:v>38930141</c:v>
                </c:pt>
                <c:pt idx="27">
                  <c:v>39218671</c:v>
                </c:pt>
                <c:pt idx="28">
                  <c:v>39502037</c:v>
                </c:pt>
                <c:pt idx="29">
                  <c:v>39780447</c:v>
                </c:pt>
                <c:pt idx="30">
                  <c:v>40054168</c:v>
                </c:pt>
                <c:pt idx="31">
                  <c:v>40323615</c:v>
                </c:pt>
                <c:pt idx="32">
                  <c:v>40589090</c:v>
                </c:pt>
                <c:pt idx="33">
                  <c:v>40851015</c:v>
                </c:pt>
                <c:pt idx="34">
                  <c:v>41109593</c:v>
                </c:pt>
                <c:pt idx="35">
                  <c:v>41365099</c:v>
                </c:pt>
                <c:pt idx="36">
                  <c:v>41617580</c:v>
                </c:pt>
                <c:pt idx="37">
                  <c:v>41867292</c:v>
                </c:pt>
                <c:pt idx="38">
                  <c:v>42113970</c:v>
                </c:pt>
                <c:pt idx="39">
                  <c:v>42357648</c:v>
                </c:pt>
                <c:pt idx="40">
                  <c:v>42598048</c:v>
                </c:pt>
              </c:numCache>
              <c:extLst/>
            </c:numRef>
          </c:val>
          <c:smooth val="0"/>
          <c:extLst>
            <c:ext xmlns:c16="http://schemas.microsoft.com/office/drawing/2014/chart" uri="{C3380CC4-5D6E-409C-BE32-E72D297353CC}">
              <c16:uniqueId val="{00000053-ED97-49F4-A63B-B4D21508F4EE}"/>
            </c:ext>
          </c:extLst>
        </c:ser>
        <c:ser>
          <c:idx val="2"/>
          <c:order val="2"/>
          <c:tx>
            <c:strRef>
              <c:f>Sheet1!$D$1</c:f>
              <c:strCache>
                <c:ptCount val="1"/>
                <c:pt idx="0">
                  <c:v>V2024: Low Migration Scenario</c:v>
                </c:pt>
              </c:strCache>
            </c:strRef>
          </c:tx>
          <c:spPr>
            <a:ln w="38100" cap="rnd">
              <a:solidFill>
                <a:schemeClr val="accent3"/>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54-ED97-49F4-A63B-B4D21508F4EE}"/>
                </c:ext>
              </c:extLst>
            </c:dLbl>
            <c:dLbl>
              <c:idx val="1"/>
              <c:delete val="1"/>
              <c:extLst>
                <c:ext xmlns:c15="http://schemas.microsoft.com/office/drawing/2012/chart" uri="{CE6537A1-D6FC-4f65-9D91-7224C49458BB}"/>
                <c:ext xmlns:c16="http://schemas.microsoft.com/office/drawing/2014/chart" uri="{C3380CC4-5D6E-409C-BE32-E72D297353CC}">
                  <c16:uniqueId val="{00000055-ED97-49F4-A63B-B4D21508F4EE}"/>
                </c:ext>
              </c:extLst>
            </c:dLbl>
            <c:dLbl>
              <c:idx val="2"/>
              <c:delete val="1"/>
              <c:extLst>
                <c:ext xmlns:c15="http://schemas.microsoft.com/office/drawing/2012/chart" uri="{CE6537A1-D6FC-4f65-9D91-7224C49458BB}"/>
                <c:ext xmlns:c16="http://schemas.microsoft.com/office/drawing/2014/chart" uri="{C3380CC4-5D6E-409C-BE32-E72D297353CC}">
                  <c16:uniqueId val="{00000056-ED97-49F4-A63B-B4D21508F4EE}"/>
                </c:ext>
              </c:extLst>
            </c:dLbl>
            <c:dLbl>
              <c:idx val="3"/>
              <c:delete val="1"/>
              <c:extLst>
                <c:ext xmlns:c15="http://schemas.microsoft.com/office/drawing/2012/chart" uri="{CE6537A1-D6FC-4f65-9D91-7224C49458BB}"/>
                <c:ext xmlns:c16="http://schemas.microsoft.com/office/drawing/2014/chart" uri="{C3380CC4-5D6E-409C-BE32-E72D297353CC}">
                  <c16:uniqueId val="{00000057-ED97-49F4-A63B-B4D21508F4EE}"/>
                </c:ext>
              </c:extLst>
            </c:dLbl>
            <c:dLbl>
              <c:idx val="4"/>
              <c:delete val="1"/>
              <c:extLst>
                <c:ext xmlns:c15="http://schemas.microsoft.com/office/drawing/2012/chart" uri="{CE6537A1-D6FC-4f65-9D91-7224C49458BB}"/>
                <c:ext xmlns:c16="http://schemas.microsoft.com/office/drawing/2014/chart" uri="{C3380CC4-5D6E-409C-BE32-E72D297353CC}">
                  <c16:uniqueId val="{00000058-ED97-49F4-A63B-B4D21508F4EE}"/>
                </c:ext>
              </c:extLst>
            </c:dLbl>
            <c:dLbl>
              <c:idx val="5"/>
              <c:delete val="1"/>
              <c:extLst>
                <c:ext xmlns:c15="http://schemas.microsoft.com/office/drawing/2012/chart" uri="{CE6537A1-D6FC-4f65-9D91-7224C49458BB}"/>
                <c:ext xmlns:c16="http://schemas.microsoft.com/office/drawing/2014/chart" uri="{C3380CC4-5D6E-409C-BE32-E72D297353CC}">
                  <c16:uniqueId val="{00000059-ED97-49F4-A63B-B4D21508F4EE}"/>
                </c:ext>
              </c:extLst>
            </c:dLbl>
            <c:dLbl>
              <c:idx val="6"/>
              <c:delete val="1"/>
              <c:extLst>
                <c:ext xmlns:c15="http://schemas.microsoft.com/office/drawing/2012/chart" uri="{CE6537A1-D6FC-4f65-9D91-7224C49458BB}"/>
                <c:ext xmlns:c16="http://schemas.microsoft.com/office/drawing/2014/chart" uri="{C3380CC4-5D6E-409C-BE32-E72D297353CC}">
                  <c16:uniqueId val="{0000005A-ED97-49F4-A63B-B4D21508F4EE}"/>
                </c:ext>
              </c:extLst>
            </c:dLbl>
            <c:dLbl>
              <c:idx val="7"/>
              <c:delete val="1"/>
              <c:extLst>
                <c:ext xmlns:c15="http://schemas.microsoft.com/office/drawing/2012/chart" uri="{CE6537A1-D6FC-4f65-9D91-7224C49458BB}"/>
                <c:ext xmlns:c16="http://schemas.microsoft.com/office/drawing/2014/chart" uri="{C3380CC4-5D6E-409C-BE32-E72D297353CC}">
                  <c16:uniqueId val="{0000005B-ED97-49F4-A63B-B4D21508F4EE}"/>
                </c:ext>
              </c:extLst>
            </c:dLbl>
            <c:dLbl>
              <c:idx val="8"/>
              <c:delete val="1"/>
              <c:extLst>
                <c:ext xmlns:c15="http://schemas.microsoft.com/office/drawing/2012/chart" uri="{CE6537A1-D6FC-4f65-9D91-7224C49458BB}"/>
                <c:ext xmlns:c16="http://schemas.microsoft.com/office/drawing/2014/chart" uri="{C3380CC4-5D6E-409C-BE32-E72D297353CC}">
                  <c16:uniqueId val="{0000005C-ED97-49F4-A63B-B4D21508F4EE}"/>
                </c:ext>
              </c:extLst>
            </c:dLbl>
            <c:dLbl>
              <c:idx val="9"/>
              <c:delete val="1"/>
              <c:extLst>
                <c:ext xmlns:c15="http://schemas.microsoft.com/office/drawing/2012/chart" uri="{CE6537A1-D6FC-4f65-9D91-7224C49458BB}"/>
                <c:ext xmlns:c16="http://schemas.microsoft.com/office/drawing/2014/chart" uri="{C3380CC4-5D6E-409C-BE32-E72D297353CC}">
                  <c16:uniqueId val="{0000005D-ED97-49F4-A63B-B4D21508F4EE}"/>
                </c:ext>
              </c:extLst>
            </c:dLbl>
            <c:dLbl>
              <c:idx val="10"/>
              <c:delete val="1"/>
              <c:extLst>
                <c:ext xmlns:c15="http://schemas.microsoft.com/office/drawing/2012/chart" uri="{CE6537A1-D6FC-4f65-9D91-7224C49458BB}"/>
                <c:ext xmlns:c16="http://schemas.microsoft.com/office/drawing/2014/chart" uri="{C3380CC4-5D6E-409C-BE32-E72D297353CC}">
                  <c16:uniqueId val="{0000005E-ED97-49F4-A63B-B4D21508F4EE}"/>
                </c:ext>
              </c:extLst>
            </c:dLbl>
            <c:dLbl>
              <c:idx val="11"/>
              <c:delete val="1"/>
              <c:extLst>
                <c:ext xmlns:c15="http://schemas.microsoft.com/office/drawing/2012/chart" uri="{CE6537A1-D6FC-4f65-9D91-7224C49458BB}"/>
                <c:ext xmlns:c16="http://schemas.microsoft.com/office/drawing/2014/chart" uri="{C3380CC4-5D6E-409C-BE32-E72D297353CC}">
                  <c16:uniqueId val="{0000005F-ED97-49F4-A63B-B4D21508F4EE}"/>
                </c:ext>
              </c:extLst>
            </c:dLbl>
            <c:dLbl>
              <c:idx val="12"/>
              <c:delete val="1"/>
              <c:extLst>
                <c:ext xmlns:c15="http://schemas.microsoft.com/office/drawing/2012/chart" uri="{CE6537A1-D6FC-4f65-9D91-7224C49458BB}"/>
                <c:ext xmlns:c16="http://schemas.microsoft.com/office/drawing/2014/chart" uri="{C3380CC4-5D6E-409C-BE32-E72D297353CC}">
                  <c16:uniqueId val="{00000060-ED97-49F4-A63B-B4D21508F4EE}"/>
                </c:ext>
              </c:extLst>
            </c:dLbl>
            <c:dLbl>
              <c:idx val="13"/>
              <c:delete val="1"/>
              <c:extLst>
                <c:ext xmlns:c15="http://schemas.microsoft.com/office/drawing/2012/chart" uri="{CE6537A1-D6FC-4f65-9D91-7224C49458BB}"/>
                <c:ext xmlns:c16="http://schemas.microsoft.com/office/drawing/2014/chart" uri="{C3380CC4-5D6E-409C-BE32-E72D297353CC}">
                  <c16:uniqueId val="{00000061-ED97-49F4-A63B-B4D21508F4EE}"/>
                </c:ext>
              </c:extLst>
            </c:dLbl>
            <c:dLbl>
              <c:idx val="14"/>
              <c:delete val="1"/>
              <c:extLst>
                <c:ext xmlns:c15="http://schemas.microsoft.com/office/drawing/2012/chart" uri="{CE6537A1-D6FC-4f65-9D91-7224C49458BB}"/>
                <c:ext xmlns:c16="http://schemas.microsoft.com/office/drawing/2014/chart" uri="{C3380CC4-5D6E-409C-BE32-E72D297353CC}">
                  <c16:uniqueId val="{00000062-ED97-49F4-A63B-B4D21508F4EE}"/>
                </c:ext>
              </c:extLst>
            </c:dLbl>
            <c:dLbl>
              <c:idx val="15"/>
              <c:delete val="1"/>
              <c:extLst>
                <c:ext xmlns:c15="http://schemas.microsoft.com/office/drawing/2012/chart" uri="{CE6537A1-D6FC-4f65-9D91-7224C49458BB}"/>
                <c:ext xmlns:c16="http://schemas.microsoft.com/office/drawing/2014/chart" uri="{C3380CC4-5D6E-409C-BE32-E72D297353CC}">
                  <c16:uniqueId val="{00000063-ED97-49F4-A63B-B4D21508F4EE}"/>
                </c:ext>
              </c:extLst>
            </c:dLbl>
            <c:dLbl>
              <c:idx val="16"/>
              <c:delete val="1"/>
              <c:extLst>
                <c:ext xmlns:c15="http://schemas.microsoft.com/office/drawing/2012/chart" uri="{CE6537A1-D6FC-4f65-9D91-7224C49458BB}"/>
                <c:ext xmlns:c16="http://schemas.microsoft.com/office/drawing/2014/chart" uri="{C3380CC4-5D6E-409C-BE32-E72D297353CC}">
                  <c16:uniqueId val="{00000064-ED97-49F4-A63B-B4D21508F4EE}"/>
                </c:ext>
              </c:extLst>
            </c:dLbl>
            <c:dLbl>
              <c:idx val="17"/>
              <c:delete val="1"/>
              <c:extLst>
                <c:ext xmlns:c15="http://schemas.microsoft.com/office/drawing/2012/chart" uri="{CE6537A1-D6FC-4f65-9D91-7224C49458BB}"/>
                <c:ext xmlns:c16="http://schemas.microsoft.com/office/drawing/2014/chart" uri="{C3380CC4-5D6E-409C-BE32-E72D297353CC}">
                  <c16:uniqueId val="{00000065-ED97-49F4-A63B-B4D21508F4EE}"/>
                </c:ext>
              </c:extLst>
            </c:dLbl>
            <c:dLbl>
              <c:idx val="18"/>
              <c:delete val="1"/>
              <c:extLst>
                <c:ext xmlns:c15="http://schemas.microsoft.com/office/drawing/2012/chart" uri="{CE6537A1-D6FC-4f65-9D91-7224C49458BB}"/>
                <c:ext xmlns:c16="http://schemas.microsoft.com/office/drawing/2014/chart" uri="{C3380CC4-5D6E-409C-BE32-E72D297353CC}">
                  <c16:uniqueId val="{00000066-ED97-49F4-A63B-B4D21508F4EE}"/>
                </c:ext>
              </c:extLst>
            </c:dLbl>
            <c:dLbl>
              <c:idx val="19"/>
              <c:delete val="1"/>
              <c:extLst>
                <c:ext xmlns:c15="http://schemas.microsoft.com/office/drawing/2012/chart" uri="{CE6537A1-D6FC-4f65-9D91-7224C49458BB}"/>
                <c:ext xmlns:c16="http://schemas.microsoft.com/office/drawing/2014/chart" uri="{C3380CC4-5D6E-409C-BE32-E72D297353CC}">
                  <c16:uniqueId val="{00000067-ED97-49F4-A63B-B4D21508F4EE}"/>
                </c:ext>
              </c:extLst>
            </c:dLbl>
            <c:dLbl>
              <c:idx val="20"/>
              <c:delete val="1"/>
              <c:extLst>
                <c:ext xmlns:c15="http://schemas.microsoft.com/office/drawing/2012/chart" uri="{CE6537A1-D6FC-4f65-9D91-7224C49458BB}"/>
                <c:ext xmlns:c16="http://schemas.microsoft.com/office/drawing/2014/chart" uri="{C3380CC4-5D6E-409C-BE32-E72D297353CC}">
                  <c16:uniqueId val="{00000068-ED97-49F4-A63B-B4D21508F4EE}"/>
                </c:ext>
              </c:extLst>
            </c:dLbl>
            <c:dLbl>
              <c:idx val="21"/>
              <c:delete val="1"/>
              <c:extLst>
                <c:ext xmlns:c15="http://schemas.microsoft.com/office/drawing/2012/chart" uri="{CE6537A1-D6FC-4f65-9D91-7224C49458BB}"/>
                <c:ext xmlns:c16="http://schemas.microsoft.com/office/drawing/2014/chart" uri="{C3380CC4-5D6E-409C-BE32-E72D297353CC}">
                  <c16:uniqueId val="{00000069-ED97-49F4-A63B-B4D21508F4EE}"/>
                </c:ext>
              </c:extLst>
            </c:dLbl>
            <c:dLbl>
              <c:idx val="22"/>
              <c:delete val="1"/>
              <c:extLst>
                <c:ext xmlns:c15="http://schemas.microsoft.com/office/drawing/2012/chart" uri="{CE6537A1-D6FC-4f65-9D91-7224C49458BB}"/>
                <c:ext xmlns:c16="http://schemas.microsoft.com/office/drawing/2014/chart" uri="{C3380CC4-5D6E-409C-BE32-E72D297353CC}">
                  <c16:uniqueId val="{0000006A-ED97-49F4-A63B-B4D21508F4EE}"/>
                </c:ext>
              </c:extLst>
            </c:dLbl>
            <c:dLbl>
              <c:idx val="23"/>
              <c:delete val="1"/>
              <c:extLst>
                <c:ext xmlns:c15="http://schemas.microsoft.com/office/drawing/2012/chart" uri="{CE6537A1-D6FC-4f65-9D91-7224C49458BB}"/>
                <c:ext xmlns:c16="http://schemas.microsoft.com/office/drawing/2014/chart" uri="{C3380CC4-5D6E-409C-BE32-E72D297353CC}">
                  <c16:uniqueId val="{0000006B-ED97-49F4-A63B-B4D21508F4EE}"/>
                </c:ext>
              </c:extLst>
            </c:dLbl>
            <c:dLbl>
              <c:idx val="24"/>
              <c:delete val="1"/>
              <c:extLst>
                <c:ext xmlns:c15="http://schemas.microsoft.com/office/drawing/2012/chart" uri="{CE6537A1-D6FC-4f65-9D91-7224C49458BB}"/>
                <c:ext xmlns:c16="http://schemas.microsoft.com/office/drawing/2014/chart" uri="{C3380CC4-5D6E-409C-BE32-E72D297353CC}">
                  <c16:uniqueId val="{0000006C-ED97-49F4-A63B-B4D21508F4EE}"/>
                </c:ext>
              </c:extLst>
            </c:dLbl>
            <c:dLbl>
              <c:idx val="25"/>
              <c:delete val="1"/>
              <c:extLst>
                <c:ext xmlns:c15="http://schemas.microsoft.com/office/drawing/2012/chart" uri="{CE6537A1-D6FC-4f65-9D91-7224C49458BB}"/>
                <c:ext xmlns:c16="http://schemas.microsoft.com/office/drawing/2014/chart" uri="{C3380CC4-5D6E-409C-BE32-E72D297353CC}">
                  <c16:uniqueId val="{0000006D-ED97-49F4-A63B-B4D21508F4EE}"/>
                </c:ext>
              </c:extLst>
            </c:dLbl>
            <c:dLbl>
              <c:idx val="26"/>
              <c:delete val="1"/>
              <c:extLst>
                <c:ext xmlns:c15="http://schemas.microsoft.com/office/drawing/2012/chart" uri="{CE6537A1-D6FC-4f65-9D91-7224C49458BB}"/>
                <c:ext xmlns:c16="http://schemas.microsoft.com/office/drawing/2014/chart" uri="{C3380CC4-5D6E-409C-BE32-E72D297353CC}">
                  <c16:uniqueId val="{0000006E-ED97-49F4-A63B-B4D21508F4EE}"/>
                </c:ext>
              </c:extLst>
            </c:dLbl>
            <c:dLbl>
              <c:idx val="27"/>
              <c:delete val="1"/>
              <c:extLst>
                <c:ext xmlns:c15="http://schemas.microsoft.com/office/drawing/2012/chart" uri="{CE6537A1-D6FC-4f65-9D91-7224C49458BB}"/>
                <c:ext xmlns:c16="http://schemas.microsoft.com/office/drawing/2014/chart" uri="{C3380CC4-5D6E-409C-BE32-E72D297353CC}">
                  <c16:uniqueId val="{0000006F-ED97-49F4-A63B-B4D21508F4EE}"/>
                </c:ext>
              </c:extLst>
            </c:dLbl>
            <c:dLbl>
              <c:idx val="28"/>
              <c:delete val="1"/>
              <c:extLst>
                <c:ext xmlns:c15="http://schemas.microsoft.com/office/drawing/2012/chart" uri="{CE6537A1-D6FC-4f65-9D91-7224C49458BB}"/>
                <c:ext xmlns:c16="http://schemas.microsoft.com/office/drawing/2014/chart" uri="{C3380CC4-5D6E-409C-BE32-E72D297353CC}">
                  <c16:uniqueId val="{00000070-ED97-49F4-A63B-B4D21508F4EE}"/>
                </c:ext>
              </c:extLst>
            </c:dLbl>
            <c:dLbl>
              <c:idx val="29"/>
              <c:delete val="1"/>
              <c:extLst>
                <c:ext xmlns:c15="http://schemas.microsoft.com/office/drawing/2012/chart" uri="{CE6537A1-D6FC-4f65-9D91-7224C49458BB}"/>
                <c:ext xmlns:c16="http://schemas.microsoft.com/office/drawing/2014/chart" uri="{C3380CC4-5D6E-409C-BE32-E72D297353CC}">
                  <c16:uniqueId val="{00000071-ED97-49F4-A63B-B4D21508F4EE}"/>
                </c:ext>
              </c:extLst>
            </c:dLbl>
            <c:dLbl>
              <c:idx val="30"/>
              <c:delete val="1"/>
              <c:extLst>
                <c:ext xmlns:c15="http://schemas.microsoft.com/office/drawing/2012/chart" uri="{CE6537A1-D6FC-4f65-9D91-7224C49458BB}"/>
                <c:ext xmlns:c16="http://schemas.microsoft.com/office/drawing/2014/chart" uri="{C3380CC4-5D6E-409C-BE32-E72D297353CC}">
                  <c16:uniqueId val="{00000072-ED97-49F4-A63B-B4D21508F4EE}"/>
                </c:ext>
              </c:extLst>
            </c:dLbl>
            <c:dLbl>
              <c:idx val="31"/>
              <c:delete val="1"/>
              <c:extLst>
                <c:ext xmlns:c15="http://schemas.microsoft.com/office/drawing/2012/chart" uri="{CE6537A1-D6FC-4f65-9D91-7224C49458BB}"/>
                <c:ext xmlns:c16="http://schemas.microsoft.com/office/drawing/2014/chart" uri="{C3380CC4-5D6E-409C-BE32-E72D297353CC}">
                  <c16:uniqueId val="{00000073-ED97-49F4-A63B-B4D21508F4EE}"/>
                </c:ext>
              </c:extLst>
            </c:dLbl>
            <c:dLbl>
              <c:idx val="32"/>
              <c:delete val="1"/>
              <c:extLst>
                <c:ext xmlns:c15="http://schemas.microsoft.com/office/drawing/2012/chart" uri="{CE6537A1-D6FC-4f65-9D91-7224C49458BB}"/>
                <c:ext xmlns:c16="http://schemas.microsoft.com/office/drawing/2014/chart" uri="{C3380CC4-5D6E-409C-BE32-E72D297353CC}">
                  <c16:uniqueId val="{00000074-ED97-49F4-A63B-B4D21508F4EE}"/>
                </c:ext>
              </c:extLst>
            </c:dLbl>
            <c:dLbl>
              <c:idx val="33"/>
              <c:delete val="1"/>
              <c:extLst>
                <c:ext xmlns:c15="http://schemas.microsoft.com/office/drawing/2012/chart" uri="{CE6537A1-D6FC-4f65-9D91-7224C49458BB}"/>
                <c:ext xmlns:c16="http://schemas.microsoft.com/office/drawing/2014/chart" uri="{C3380CC4-5D6E-409C-BE32-E72D297353CC}">
                  <c16:uniqueId val="{00000075-ED97-49F4-A63B-B4D21508F4EE}"/>
                </c:ext>
              </c:extLst>
            </c:dLbl>
            <c:dLbl>
              <c:idx val="34"/>
              <c:delete val="1"/>
              <c:extLst>
                <c:ext xmlns:c15="http://schemas.microsoft.com/office/drawing/2012/chart" uri="{CE6537A1-D6FC-4f65-9D91-7224C49458BB}"/>
                <c:ext xmlns:c16="http://schemas.microsoft.com/office/drawing/2014/chart" uri="{C3380CC4-5D6E-409C-BE32-E72D297353CC}">
                  <c16:uniqueId val="{00000076-ED97-49F4-A63B-B4D21508F4EE}"/>
                </c:ext>
              </c:extLst>
            </c:dLbl>
            <c:dLbl>
              <c:idx val="35"/>
              <c:delete val="1"/>
              <c:extLst>
                <c:ext xmlns:c15="http://schemas.microsoft.com/office/drawing/2012/chart" uri="{CE6537A1-D6FC-4f65-9D91-7224C49458BB}"/>
                <c:ext xmlns:c16="http://schemas.microsoft.com/office/drawing/2014/chart" uri="{C3380CC4-5D6E-409C-BE32-E72D297353CC}">
                  <c16:uniqueId val="{00000077-ED97-49F4-A63B-B4D21508F4EE}"/>
                </c:ext>
              </c:extLst>
            </c:dLbl>
            <c:dLbl>
              <c:idx val="36"/>
              <c:delete val="1"/>
              <c:extLst>
                <c:ext xmlns:c15="http://schemas.microsoft.com/office/drawing/2012/chart" uri="{CE6537A1-D6FC-4f65-9D91-7224C49458BB}"/>
                <c:ext xmlns:c16="http://schemas.microsoft.com/office/drawing/2014/chart" uri="{C3380CC4-5D6E-409C-BE32-E72D297353CC}">
                  <c16:uniqueId val="{00000078-ED97-49F4-A63B-B4D21508F4EE}"/>
                </c:ext>
              </c:extLst>
            </c:dLbl>
            <c:dLbl>
              <c:idx val="37"/>
              <c:delete val="1"/>
              <c:extLst>
                <c:ext xmlns:c15="http://schemas.microsoft.com/office/drawing/2012/chart" uri="{CE6537A1-D6FC-4f65-9D91-7224C49458BB}"/>
                <c:ext xmlns:c16="http://schemas.microsoft.com/office/drawing/2014/chart" uri="{C3380CC4-5D6E-409C-BE32-E72D297353CC}">
                  <c16:uniqueId val="{00000079-ED97-49F4-A63B-B4D21508F4EE}"/>
                </c:ext>
              </c:extLst>
            </c:dLbl>
            <c:dLbl>
              <c:idx val="38"/>
              <c:delete val="1"/>
              <c:extLst>
                <c:ext xmlns:c15="http://schemas.microsoft.com/office/drawing/2012/chart" uri="{CE6537A1-D6FC-4f65-9D91-7224C49458BB}"/>
                <c:ext xmlns:c16="http://schemas.microsoft.com/office/drawing/2014/chart" uri="{C3380CC4-5D6E-409C-BE32-E72D297353CC}">
                  <c16:uniqueId val="{0000007A-ED97-49F4-A63B-B4D21508F4EE}"/>
                </c:ext>
              </c:extLst>
            </c:dLbl>
            <c:dLbl>
              <c:idx val="39"/>
              <c:delete val="1"/>
              <c:extLst>
                <c:ext xmlns:c15="http://schemas.microsoft.com/office/drawing/2012/chart" uri="{CE6537A1-D6FC-4f65-9D91-7224C49458BB}"/>
                <c:ext xmlns:c16="http://schemas.microsoft.com/office/drawing/2014/chart" uri="{C3380CC4-5D6E-409C-BE32-E72D297353CC}">
                  <c16:uniqueId val="{0000007B-ED97-49F4-A63B-B4D21508F4EE}"/>
                </c:ext>
              </c:extLst>
            </c:dLbl>
            <c:dLbl>
              <c:idx val="40"/>
              <c:numFmt formatCode="#,##0.0&quot;M&quot;"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r"/>
              <c:showLegendKey val="0"/>
              <c:showVal val="1"/>
              <c:showCatName val="0"/>
              <c:showSerName val="0"/>
              <c:showPercent val="0"/>
              <c:showBubbleSize val="0"/>
              <c:extLst>
                <c:ext xmlns:c16="http://schemas.microsoft.com/office/drawing/2014/chart" uri="{C3380CC4-5D6E-409C-BE32-E72D297353CC}">
                  <c16:uniqueId val="{0000007C-ED97-49F4-A63B-B4D21508F4E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Sheet1!$A$2:$A$52</c:f>
              <c:numCache>
                <c:formatCode>General</c:formatCode>
                <c:ptCount val="41"/>
                <c:pt idx="0">
                  <c:v>2020</c:v>
                </c:pt>
                <c:pt idx="1">
                  <c:v>2021</c:v>
                </c:pt>
                <c:pt idx="2">
                  <c:v>2022</c:v>
                </c:pt>
                <c:pt idx="3">
                  <c:v>2023</c:v>
                </c:pt>
                <c:pt idx="4">
                  <c:v>2024</c:v>
                </c:pt>
                <c:pt idx="5">
                  <c:v>2025</c:v>
                </c:pt>
                <c:pt idx="6">
                  <c:v>2026</c:v>
                </c:pt>
                <c:pt idx="7">
                  <c:v>2027</c:v>
                </c:pt>
                <c:pt idx="8">
                  <c:v>2028</c:v>
                </c:pt>
                <c:pt idx="9">
                  <c:v>2029</c:v>
                </c:pt>
                <c:pt idx="10">
                  <c:v>2030</c:v>
                </c:pt>
                <c:pt idx="11">
                  <c:v>2031</c:v>
                </c:pt>
                <c:pt idx="12">
                  <c:v>2032</c:v>
                </c:pt>
                <c:pt idx="13">
                  <c:v>2033</c:v>
                </c:pt>
                <c:pt idx="14">
                  <c:v>2034</c:v>
                </c:pt>
                <c:pt idx="15">
                  <c:v>2035</c:v>
                </c:pt>
                <c:pt idx="16">
                  <c:v>2036</c:v>
                </c:pt>
                <c:pt idx="17">
                  <c:v>2037</c:v>
                </c:pt>
                <c:pt idx="18">
                  <c:v>2038</c:v>
                </c:pt>
                <c:pt idx="19">
                  <c:v>2039</c:v>
                </c:pt>
                <c:pt idx="20">
                  <c:v>2040</c:v>
                </c:pt>
                <c:pt idx="21">
                  <c:v>2041</c:v>
                </c:pt>
                <c:pt idx="22">
                  <c:v>2042</c:v>
                </c:pt>
                <c:pt idx="23">
                  <c:v>2043</c:v>
                </c:pt>
                <c:pt idx="24">
                  <c:v>2044</c:v>
                </c:pt>
                <c:pt idx="25">
                  <c:v>2045</c:v>
                </c:pt>
                <c:pt idx="26">
                  <c:v>2046</c:v>
                </c:pt>
                <c:pt idx="27">
                  <c:v>2047</c:v>
                </c:pt>
                <c:pt idx="28">
                  <c:v>2048</c:v>
                </c:pt>
                <c:pt idx="29">
                  <c:v>2049</c:v>
                </c:pt>
                <c:pt idx="30">
                  <c:v>2050</c:v>
                </c:pt>
                <c:pt idx="31">
                  <c:v>2051</c:v>
                </c:pt>
                <c:pt idx="32">
                  <c:v>2052</c:v>
                </c:pt>
                <c:pt idx="33">
                  <c:v>2053</c:v>
                </c:pt>
                <c:pt idx="34">
                  <c:v>2054</c:v>
                </c:pt>
                <c:pt idx="35">
                  <c:v>2055</c:v>
                </c:pt>
                <c:pt idx="36">
                  <c:v>2056</c:v>
                </c:pt>
                <c:pt idx="37">
                  <c:v>2057</c:v>
                </c:pt>
                <c:pt idx="38">
                  <c:v>2058</c:v>
                </c:pt>
                <c:pt idx="39">
                  <c:v>2059</c:v>
                </c:pt>
                <c:pt idx="40">
                  <c:v>2060</c:v>
                </c:pt>
              </c:numCache>
              <c:extLst/>
            </c:numRef>
          </c:cat>
          <c:val>
            <c:numRef>
              <c:f>Sheet1!$D$2:$D$52</c:f>
              <c:numCache>
                <c:formatCode>#,##0</c:formatCode>
                <c:ptCount val="41"/>
                <c:pt idx="0">
                  <c:v>29239570</c:v>
                </c:pt>
                <c:pt idx="1">
                  <c:v>29570351</c:v>
                </c:pt>
                <c:pt idx="2">
                  <c:v>30113488</c:v>
                </c:pt>
                <c:pt idx="3">
                  <c:v>30727890</c:v>
                </c:pt>
                <c:pt idx="4">
                  <c:v>31290831</c:v>
                </c:pt>
                <c:pt idx="5">
                  <c:v>31618649</c:v>
                </c:pt>
                <c:pt idx="6">
                  <c:v>31944645</c:v>
                </c:pt>
                <c:pt idx="7">
                  <c:v>32269378</c:v>
                </c:pt>
                <c:pt idx="8">
                  <c:v>32592494</c:v>
                </c:pt>
                <c:pt idx="9">
                  <c:v>32913515</c:v>
                </c:pt>
                <c:pt idx="10">
                  <c:v>33231860</c:v>
                </c:pt>
                <c:pt idx="11">
                  <c:v>33547078</c:v>
                </c:pt>
                <c:pt idx="12">
                  <c:v>33858688</c:v>
                </c:pt>
                <c:pt idx="13">
                  <c:v>34166013</c:v>
                </c:pt>
                <c:pt idx="14">
                  <c:v>34468963</c:v>
                </c:pt>
                <c:pt idx="15">
                  <c:v>34767084</c:v>
                </c:pt>
                <c:pt idx="16">
                  <c:v>35059578</c:v>
                </c:pt>
                <c:pt idx="17">
                  <c:v>35346091</c:v>
                </c:pt>
                <c:pt idx="18">
                  <c:v>35626116</c:v>
                </c:pt>
                <c:pt idx="19">
                  <c:v>35899287</c:v>
                </c:pt>
                <c:pt idx="20">
                  <c:v>36165691</c:v>
                </c:pt>
                <c:pt idx="21">
                  <c:v>36425242</c:v>
                </c:pt>
                <c:pt idx="22">
                  <c:v>36677789</c:v>
                </c:pt>
                <c:pt idx="23">
                  <c:v>36923413</c:v>
                </c:pt>
                <c:pt idx="24">
                  <c:v>37162169</c:v>
                </c:pt>
                <c:pt idx="25">
                  <c:v>37394298</c:v>
                </c:pt>
                <c:pt idx="26">
                  <c:v>37619960</c:v>
                </c:pt>
                <c:pt idx="27">
                  <c:v>37839425</c:v>
                </c:pt>
                <c:pt idx="28">
                  <c:v>38053009</c:v>
                </c:pt>
                <c:pt idx="29">
                  <c:v>38260991</c:v>
                </c:pt>
                <c:pt idx="30">
                  <c:v>38463667</c:v>
                </c:pt>
                <c:pt idx="31">
                  <c:v>38661371</c:v>
                </c:pt>
                <c:pt idx="32">
                  <c:v>38854418</c:v>
                </c:pt>
                <c:pt idx="33">
                  <c:v>39043257</c:v>
                </c:pt>
                <c:pt idx="34">
                  <c:v>39228105</c:v>
                </c:pt>
                <c:pt idx="35">
                  <c:v>39409162</c:v>
                </c:pt>
                <c:pt idx="36">
                  <c:v>39586556</c:v>
                </c:pt>
                <c:pt idx="37">
                  <c:v>39760458</c:v>
                </c:pt>
                <c:pt idx="38">
                  <c:v>39930640</c:v>
                </c:pt>
                <c:pt idx="39">
                  <c:v>40097158</c:v>
                </c:pt>
                <c:pt idx="40">
                  <c:v>40259764</c:v>
                </c:pt>
              </c:numCache>
              <c:extLst/>
            </c:numRef>
          </c:val>
          <c:smooth val="0"/>
          <c:extLst>
            <c:ext xmlns:c16="http://schemas.microsoft.com/office/drawing/2014/chart" uri="{C3380CC4-5D6E-409C-BE32-E72D297353CC}">
              <c16:uniqueId val="{0000007D-ED97-49F4-A63B-B4D21508F4EE}"/>
            </c:ext>
          </c:extLst>
        </c:ser>
        <c:ser>
          <c:idx val="3"/>
          <c:order val="3"/>
          <c:tx>
            <c:strRef>
              <c:f>Sheet1!$E$1</c:f>
              <c:strCache>
                <c:ptCount val="1"/>
                <c:pt idx="0">
                  <c:v>V2022: 2010-2020 1.0 Migration Scenario</c:v>
                </c:pt>
              </c:strCache>
            </c:strRef>
          </c:tx>
          <c:spPr>
            <a:ln w="38100" cap="rnd">
              <a:solidFill>
                <a:schemeClr val="bg2">
                  <a:lumMod val="75000"/>
                </a:schemeClr>
              </a:solidFill>
              <a:prstDash val="dash"/>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7E-ED97-49F4-A63B-B4D21508F4EE}"/>
                </c:ext>
              </c:extLst>
            </c:dLbl>
            <c:dLbl>
              <c:idx val="1"/>
              <c:delete val="1"/>
              <c:extLst>
                <c:ext xmlns:c15="http://schemas.microsoft.com/office/drawing/2012/chart" uri="{CE6537A1-D6FC-4f65-9D91-7224C49458BB}"/>
                <c:ext xmlns:c16="http://schemas.microsoft.com/office/drawing/2014/chart" uri="{C3380CC4-5D6E-409C-BE32-E72D297353CC}">
                  <c16:uniqueId val="{0000007F-ED97-49F4-A63B-B4D21508F4EE}"/>
                </c:ext>
              </c:extLst>
            </c:dLbl>
            <c:dLbl>
              <c:idx val="2"/>
              <c:delete val="1"/>
              <c:extLst>
                <c:ext xmlns:c15="http://schemas.microsoft.com/office/drawing/2012/chart" uri="{CE6537A1-D6FC-4f65-9D91-7224C49458BB}"/>
                <c:ext xmlns:c16="http://schemas.microsoft.com/office/drawing/2014/chart" uri="{C3380CC4-5D6E-409C-BE32-E72D297353CC}">
                  <c16:uniqueId val="{00000080-ED97-49F4-A63B-B4D21508F4EE}"/>
                </c:ext>
              </c:extLst>
            </c:dLbl>
            <c:dLbl>
              <c:idx val="3"/>
              <c:delete val="1"/>
              <c:extLst>
                <c:ext xmlns:c15="http://schemas.microsoft.com/office/drawing/2012/chart" uri="{CE6537A1-D6FC-4f65-9D91-7224C49458BB}"/>
                <c:ext xmlns:c16="http://schemas.microsoft.com/office/drawing/2014/chart" uri="{C3380CC4-5D6E-409C-BE32-E72D297353CC}">
                  <c16:uniqueId val="{00000081-ED97-49F4-A63B-B4D21508F4EE}"/>
                </c:ext>
              </c:extLst>
            </c:dLbl>
            <c:dLbl>
              <c:idx val="4"/>
              <c:delete val="1"/>
              <c:extLst>
                <c:ext xmlns:c15="http://schemas.microsoft.com/office/drawing/2012/chart" uri="{CE6537A1-D6FC-4f65-9D91-7224C49458BB}"/>
                <c:ext xmlns:c16="http://schemas.microsoft.com/office/drawing/2014/chart" uri="{C3380CC4-5D6E-409C-BE32-E72D297353CC}">
                  <c16:uniqueId val="{00000082-ED97-49F4-A63B-B4D21508F4EE}"/>
                </c:ext>
              </c:extLst>
            </c:dLbl>
            <c:dLbl>
              <c:idx val="5"/>
              <c:delete val="1"/>
              <c:extLst>
                <c:ext xmlns:c15="http://schemas.microsoft.com/office/drawing/2012/chart" uri="{CE6537A1-D6FC-4f65-9D91-7224C49458BB}"/>
                <c:ext xmlns:c16="http://schemas.microsoft.com/office/drawing/2014/chart" uri="{C3380CC4-5D6E-409C-BE32-E72D297353CC}">
                  <c16:uniqueId val="{00000083-ED97-49F4-A63B-B4D21508F4EE}"/>
                </c:ext>
              </c:extLst>
            </c:dLbl>
            <c:dLbl>
              <c:idx val="6"/>
              <c:delete val="1"/>
              <c:extLst>
                <c:ext xmlns:c15="http://schemas.microsoft.com/office/drawing/2012/chart" uri="{CE6537A1-D6FC-4f65-9D91-7224C49458BB}"/>
                <c:ext xmlns:c16="http://schemas.microsoft.com/office/drawing/2014/chart" uri="{C3380CC4-5D6E-409C-BE32-E72D297353CC}">
                  <c16:uniqueId val="{00000084-ED97-49F4-A63B-B4D21508F4EE}"/>
                </c:ext>
              </c:extLst>
            </c:dLbl>
            <c:dLbl>
              <c:idx val="7"/>
              <c:delete val="1"/>
              <c:extLst>
                <c:ext xmlns:c15="http://schemas.microsoft.com/office/drawing/2012/chart" uri="{CE6537A1-D6FC-4f65-9D91-7224C49458BB}"/>
                <c:ext xmlns:c16="http://schemas.microsoft.com/office/drawing/2014/chart" uri="{C3380CC4-5D6E-409C-BE32-E72D297353CC}">
                  <c16:uniqueId val="{00000085-ED97-49F4-A63B-B4D21508F4EE}"/>
                </c:ext>
              </c:extLst>
            </c:dLbl>
            <c:dLbl>
              <c:idx val="8"/>
              <c:delete val="1"/>
              <c:extLst>
                <c:ext xmlns:c15="http://schemas.microsoft.com/office/drawing/2012/chart" uri="{CE6537A1-D6FC-4f65-9D91-7224C49458BB}"/>
                <c:ext xmlns:c16="http://schemas.microsoft.com/office/drawing/2014/chart" uri="{C3380CC4-5D6E-409C-BE32-E72D297353CC}">
                  <c16:uniqueId val="{00000086-ED97-49F4-A63B-B4D21508F4EE}"/>
                </c:ext>
              </c:extLst>
            </c:dLbl>
            <c:dLbl>
              <c:idx val="9"/>
              <c:delete val="1"/>
              <c:extLst>
                <c:ext xmlns:c15="http://schemas.microsoft.com/office/drawing/2012/chart" uri="{CE6537A1-D6FC-4f65-9D91-7224C49458BB}"/>
                <c:ext xmlns:c16="http://schemas.microsoft.com/office/drawing/2014/chart" uri="{C3380CC4-5D6E-409C-BE32-E72D297353CC}">
                  <c16:uniqueId val="{00000087-ED97-49F4-A63B-B4D21508F4EE}"/>
                </c:ext>
              </c:extLst>
            </c:dLbl>
            <c:dLbl>
              <c:idx val="10"/>
              <c:delete val="1"/>
              <c:extLst>
                <c:ext xmlns:c15="http://schemas.microsoft.com/office/drawing/2012/chart" uri="{CE6537A1-D6FC-4f65-9D91-7224C49458BB}"/>
                <c:ext xmlns:c16="http://schemas.microsoft.com/office/drawing/2014/chart" uri="{C3380CC4-5D6E-409C-BE32-E72D297353CC}">
                  <c16:uniqueId val="{00000088-ED97-49F4-A63B-B4D21508F4EE}"/>
                </c:ext>
              </c:extLst>
            </c:dLbl>
            <c:dLbl>
              <c:idx val="11"/>
              <c:delete val="1"/>
              <c:extLst>
                <c:ext xmlns:c15="http://schemas.microsoft.com/office/drawing/2012/chart" uri="{CE6537A1-D6FC-4f65-9D91-7224C49458BB}"/>
                <c:ext xmlns:c16="http://schemas.microsoft.com/office/drawing/2014/chart" uri="{C3380CC4-5D6E-409C-BE32-E72D297353CC}">
                  <c16:uniqueId val="{00000089-ED97-49F4-A63B-B4D21508F4EE}"/>
                </c:ext>
              </c:extLst>
            </c:dLbl>
            <c:dLbl>
              <c:idx val="12"/>
              <c:delete val="1"/>
              <c:extLst>
                <c:ext xmlns:c15="http://schemas.microsoft.com/office/drawing/2012/chart" uri="{CE6537A1-D6FC-4f65-9D91-7224C49458BB}"/>
                <c:ext xmlns:c16="http://schemas.microsoft.com/office/drawing/2014/chart" uri="{C3380CC4-5D6E-409C-BE32-E72D297353CC}">
                  <c16:uniqueId val="{0000008A-ED97-49F4-A63B-B4D21508F4EE}"/>
                </c:ext>
              </c:extLst>
            </c:dLbl>
            <c:dLbl>
              <c:idx val="13"/>
              <c:delete val="1"/>
              <c:extLst>
                <c:ext xmlns:c15="http://schemas.microsoft.com/office/drawing/2012/chart" uri="{CE6537A1-D6FC-4f65-9D91-7224C49458BB}"/>
                <c:ext xmlns:c16="http://schemas.microsoft.com/office/drawing/2014/chart" uri="{C3380CC4-5D6E-409C-BE32-E72D297353CC}">
                  <c16:uniqueId val="{0000008B-ED97-49F4-A63B-B4D21508F4EE}"/>
                </c:ext>
              </c:extLst>
            </c:dLbl>
            <c:dLbl>
              <c:idx val="14"/>
              <c:delete val="1"/>
              <c:extLst>
                <c:ext xmlns:c15="http://schemas.microsoft.com/office/drawing/2012/chart" uri="{CE6537A1-D6FC-4f65-9D91-7224C49458BB}"/>
                <c:ext xmlns:c16="http://schemas.microsoft.com/office/drawing/2014/chart" uri="{C3380CC4-5D6E-409C-BE32-E72D297353CC}">
                  <c16:uniqueId val="{0000008C-ED97-49F4-A63B-B4D21508F4EE}"/>
                </c:ext>
              </c:extLst>
            </c:dLbl>
            <c:dLbl>
              <c:idx val="15"/>
              <c:delete val="1"/>
              <c:extLst>
                <c:ext xmlns:c15="http://schemas.microsoft.com/office/drawing/2012/chart" uri="{CE6537A1-D6FC-4f65-9D91-7224C49458BB}"/>
                <c:ext xmlns:c16="http://schemas.microsoft.com/office/drawing/2014/chart" uri="{C3380CC4-5D6E-409C-BE32-E72D297353CC}">
                  <c16:uniqueId val="{0000008D-ED97-49F4-A63B-B4D21508F4EE}"/>
                </c:ext>
              </c:extLst>
            </c:dLbl>
            <c:dLbl>
              <c:idx val="16"/>
              <c:delete val="1"/>
              <c:extLst>
                <c:ext xmlns:c15="http://schemas.microsoft.com/office/drawing/2012/chart" uri="{CE6537A1-D6FC-4f65-9D91-7224C49458BB}"/>
                <c:ext xmlns:c16="http://schemas.microsoft.com/office/drawing/2014/chart" uri="{C3380CC4-5D6E-409C-BE32-E72D297353CC}">
                  <c16:uniqueId val="{0000008E-ED97-49F4-A63B-B4D21508F4EE}"/>
                </c:ext>
              </c:extLst>
            </c:dLbl>
            <c:dLbl>
              <c:idx val="17"/>
              <c:delete val="1"/>
              <c:extLst>
                <c:ext xmlns:c15="http://schemas.microsoft.com/office/drawing/2012/chart" uri="{CE6537A1-D6FC-4f65-9D91-7224C49458BB}"/>
                <c:ext xmlns:c16="http://schemas.microsoft.com/office/drawing/2014/chart" uri="{C3380CC4-5D6E-409C-BE32-E72D297353CC}">
                  <c16:uniqueId val="{0000008F-ED97-49F4-A63B-B4D21508F4EE}"/>
                </c:ext>
              </c:extLst>
            </c:dLbl>
            <c:dLbl>
              <c:idx val="18"/>
              <c:delete val="1"/>
              <c:extLst>
                <c:ext xmlns:c15="http://schemas.microsoft.com/office/drawing/2012/chart" uri="{CE6537A1-D6FC-4f65-9D91-7224C49458BB}"/>
                <c:ext xmlns:c16="http://schemas.microsoft.com/office/drawing/2014/chart" uri="{C3380CC4-5D6E-409C-BE32-E72D297353CC}">
                  <c16:uniqueId val="{00000090-ED97-49F4-A63B-B4D21508F4EE}"/>
                </c:ext>
              </c:extLst>
            </c:dLbl>
            <c:dLbl>
              <c:idx val="19"/>
              <c:delete val="1"/>
              <c:extLst>
                <c:ext xmlns:c15="http://schemas.microsoft.com/office/drawing/2012/chart" uri="{CE6537A1-D6FC-4f65-9D91-7224C49458BB}"/>
                <c:ext xmlns:c16="http://schemas.microsoft.com/office/drawing/2014/chart" uri="{C3380CC4-5D6E-409C-BE32-E72D297353CC}">
                  <c16:uniqueId val="{00000091-ED97-49F4-A63B-B4D21508F4EE}"/>
                </c:ext>
              </c:extLst>
            </c:dLbl>
            <c:dLbl>
              <c:idx val="20"/>
              <c:delete val="1"/>
              <c:extLst>
                <c:ext xmlns:c15="http://schemas.microsoft.com/office/drawing/2012/chart" uri="{CE6537A1-D6FC-4f65-9D91-7224C49458BB}"/>
                <c:ext xmlns:c16="http://schemas.microsoft.com/office/drawing/2014/chart" uri="{C3380CC4-5D6E-409C-BE32-E72D297353CC}">
                  <c16:uniqueId val="{00000092-ED97-49F4-A63B-B4D21508F4EE}"/>
                </c:ext>
              </c:extLst>
            </c:dLbl>
            <c:dLbl>
              <c:idx val="21"/>
              <c:delete val="1"/>
              <c:extLst>
                <c:ext xmlns:c15="http://schemas.microsoft.com/office/drawing/2012/chart" uri="{CE6537A1-D6FC-4f65-9D91-7224C49458BB}"/>
                <c:ext xmlns:c16="http://schemas.microsoft.com/office/drawing/2014/chart" uri="{C3380CC4-5D6E-409C-BE32-E72D297353CC}">
                  <c16:uniqueId val="{00000093-ED97-49F4-A63B-B4D21508F4EE}"/>
                </c:ext>
              </c:extLst>
            </c:dLbl>
            <c:dLbl>
              <c:idx val="22"/>
              <c:delete val="1"/>
              <c:extLst>
                <c:ext xmlns:c15="http://schemas.microsoft.com/office/drawing/2012/chart" uri="{CE6537A1-D6FC-4f65-9D91-7224C49458BB}"/>
                <c:ext xmlns:c16="http://schemas.microsoft.com/office/drawing/2014/chart" uri="{C3380CC4-5D6E-409C-BE32-E72D297353CC}">
                  <c16:uniqueId val="{00000094-ED97-49F4-A63B-B4D21508F4EE}"/>
                </c:ext>
              </c:extLst>
            </c:dLbl>
            <c:dLbl>
              <c:idx val="23"/>
              <c:delete val="1"/>
              <c:extLst>
                <c:ext xmlns:c15="http://schemas.microsoft.com/office/drawing/2012/chart" uri="{CE6537A1-D6FC-4f65-9D91-7224C49458BB}"/>
                <c:ext xmlns:c16="http://schemas.microsoft.com/office/drawing/2014/chart" uri="{C3380CC4-5D6E-409C-BE32-E72D297353CC}">
                  <c16:uniqueId val="{00000095-ED97-49F4-A63B-B4D21508F4EE}"/>
                </c:ext>
              </c:extLst>
            </c:dLbl>
            <c:dLbl>
              <c:idx val="24"/>
              <c:delete val="1"/>
              <c:extLst>
                <c:ext xmlns:c15="http://schemas.microsoft.com/office/drawing/2012/chart" uri="{CE6537A1-D6FC-4f65-9D91-7224C49458BB}"/>
                <c:ext xmlns:c16="http://schemas.microsoft.com/office/drawing/2014/chart" uri="{C3380CC4-5D6E-409C-BE32-E72D297353CC}">
                  <c16:uniqueId val="{00000096-ED97-49F4-A63B-B4D21508F4EE}"/>
                </c:ext>
              </c:extLst>
            </c:dLbl>
            <c:dLbl>
              <c:idx val="25"/>
              <c:delete val="1"/>
              <c:extLst>
                <c:ext xmlns:c15="http://schemas.microsoft.com/office/drawing/2012/chart" uri="{CE6537A1-D6FC-4f65-9D91-7224C49458BB}"/>
                <c:ext xmlns:c16="http://schemas.microsoft.com/office/drawing/2014/chart" uri="{C3380CC4-5D6E-409C-BE32-E72D297353CC}">
                  <c16:uniqueId val="{00000097-ED97-49F4-A63B-B4D21508F4EE}"/>
                </c:ext>
              </c:extLst>
            </c:dLbl>
            <c:dLbl>
              <c:idx val="26"/>
              <c:delete val="1"/>
              <c:extLst>
                <c:ext xmlns:c15="http://schemas.microsoft.com/office/drawing/2012/chart" uri="{CE6537A1-D6FC-4f65-9D91-7224C49458BB}"/>
                <c:ext xmlns:c16="http://schemas.microsoft.com/office/drawing/2014/chart" uri="{C3380CC4-5D6E-409C-BE32-E72D297353CC}">
                  <c16:uniqueId val="{00000098-ED97-49F4-A63B-B4D21508F4EE}"/>
                </c:ext>
              </c:extLst>
            </c:dLbl>
            <c:dLbl>
              <c:idx val="27"/>
              <c:delete val="1"/>
              <c:extLst>
                <c:ext xmlns:c15="http://schemas.microsoft.com/office/drawing/2012/chart" uri="{CE6537A1-D6FC-4f65-9D91-7224C49458BB}"/>
                <c:ext xmlns:c16="http://schemas.microsoft.com/office/drawing/2014/chart" uri="{C3380CC4-5D6E-409C-BE32-E72D297353CC}">
                  <c16:uniqueId val="{00000099-ED97-49F4-A63B-B4D21508F4EE}"/>
                </c:ext>
              </c:extLst>
            </c:dLbl>
            <c:dLbl>
              <c:idx val="28"/>
              <c:delete val="1"/>
              <c:extLst>
                <c:ext xmlns:c15="http://schemas.microsoft.com/office/drawing/2012/chart" uri="{CE6537A1-D6FC-4f65-9D91-7224C49458BB}"/>
                <c:ext xmlns:c16="http://schemas.microsoft.com/office/drawing/2014/chart" uri="{C3380CC4-5D6E-409C-BE32-E72D297353CC}">
                  <c16:uniqueId val="{0000009A-ED97-49F4-A63B-B4D21508F4EE}"/>
                </c:ext>
              </c:extLst>
            </c:dLbl>
            <c:dLbl>
              <c:idx val="29"/>
              <c:delete val="1"/>
              <c:extLst>
                <c:ext xmlns:c15="http://schemas.microsoft.com/office/drawing/2012/chart" uri="{CE6537A1-D6FC-4f65-9D91-7224C49458BB}"/>
                <c:ext xmlns:c16="http://schemas.microsoft.com/office/drawing/2014/chart" uri="{C3380CC4-5D6E-409C-BE32-E72D297353CC}">
                  <c16:uniqueId val="{0000009B-ED97-49F4-A63B-B4D21508F4EE}"/>
                </c:ext>
              </c:extLst>
            </c:dLbl>
            <c:dLbl>
              <c:idx val="30"/>
              <c:delete val="1"/>
              <c:extLst>
                <c:ext xmlns:c15="http://schemas.microsoft.com/office/drawing/2012/chart" uri="{CE6537A1-D6FC-4f65-9D91-7224C49458BB}"/>
                <c:ext xmlns:c16="http://schemas.microsoft.com/office/drawing/2014/chart" uri="{C3380CC4-5D6E-409C-BE32-E72D297353CC}">
                  <c16:uniqueId val="{0000009C-ED97-49F4-A63B-B4D21508F4EE}"/>
                </c:ext>
              </c:extLst>
            </c:dLbl>
            <c:dLbl>
              <c:idx val="31"/>
              <c:delete val="1"/>
              <c:extLst>
                <c:ext xmlns:c15="http://schemas.microsoft.com/office/drawing/2012/chart" uri="{CE6537A1-D6FC-4f65-9D91-7224C49458BB}"/>
                <c:ext xmlns:c16="http://schemas.microsoft.com/office/drawing/2014/chart" uri="{C3380CC4-5D6E-409C-BE32-E72D297353CC}">
                  <c16:uniqueId val="{0000009D-ED97-49F4-A63B-B4D21508F4EE}"/>
                </c:ext>
              </c:extLst>
            </c:dLbl>
            <c:dLbl>
              <c:idx val="32"/>
              <c:delete val="1"/>
              <c:extLst>
                <c:ext xmlns:c15="http://schemas.microsoft.com/office/drawing/2012/chart" uri="{CE6537A1-D6FC-4f65-9D91-7224C49458BB}"/>
                <c:ext xmlns:c16="http://schemas.microsoft.com/office/drawing/2014/chart" uri="{C3380CC4-5D6E-409C-BE32-E72D297353CC}">
                  <c16:uniqueId val="{0000009E-ED97-49F4-A63B-B4D21508F4EE}"/>
                </c:ext>
              </c:extLst>
            </c:dLbl>
            <c:dLbl>
              <c:idx val="33"/>
              <c:delete val="1"/>
              <c:extLst>
                <c:ext xmlns:c15="http://schemas.microsoft.com/office/drawing/2012/chart" uri="{CE6537A1-D6FC-4f65-9D91-7224C49458BB}"/>
                <c:ext xmlns:c16="http://schemas.microsoft.com/office/drawing/2014/chart" uri="{C3380CC4-5D6E-409C-BE32-E72D297353CC}">
                  <c16:uniqueId val="{0000009F-ED97-49F4-A63B-B4D21508F4EE}"/>
                </c:ext>
              </c:extLst>
            </c:dLbl>
            <c:dLbl>
              <c:idx val="34"/>
              <c:delete val="1"/>
              <c:extLst>
                <c:ext xmlns:c15="http://schemas.microsoft.com/office/drawing/2012/chart" uri="{CE6537A1-D6FC-4f65-9D91-7224C49458BB}"/>
                <c:ext xmlns:c16="http://schemas.microsoft.com/office/drawing/2014/chart" uri="{C3380CC4-5D6E-409C-BE32-E72D297353CC}">
                  <c16:uniqueId val="{000000A0-ED97-49F4-A63B-B4D21508F4EE}"/>
                </c:ext>
              </c:extLst>
            </c:dLbl>
            <c:dLbl>
              <c:idx val="35"/>
              <c:delete val="1"/>
              <c:extLst>
                <c:ext xmlns:c15="http://schemas.microsoft.com/office/drawing/2012/chart" uri="{CE6537A1-D6FC-4f65-9D91-7224C49458BB}"/>
                <c:ext xmlns:c16="http://schemas.microsoft.com/office/drawing/2014/chart" uri="{C3380CC4-5D6E-409C-BE32-E72D297353CC}">
                  <c16:uniqueId val="{000000A1-ED97-49F4-A63B-B4D21508F4EE}"/>
                </c:ext>
              </c:extLst>
            </c:dLbl>
            <c:dLbl>
              <c:idx val="36"/>
              <c:delete val="1"/>
              <c:extLst>
                <c:ext xmlns:c15="http://schemas.microsoft.com/office/drawing/2012/chart" uri="{CE6537A1-D6FC-4f65-9D91-7224C49458BB}"/>
                <c:ext xmlns:c16="http://schemas.microsoft.com/office/drawing/2014/chart" uri="{C3380CC4-5D6E-409C-BE32-E72D297353CC}">
                  <c16:uniqueId val="{000000A2-ED97-49F4-A63B-B4D21508F4EE}"/>
                </c:ext>
              </c:extLst>
            </c:dLbl>
            <c:dLbl>
              <c:idx val="37"/>
              <c:delete val="1"/>
              <c:extLst>
                <c:ext xmlns:c15="http://schemas.microsoft.com/office/drawing/2012/chart" uri="{CE6537A1-D6FC-4f65-9D91-7224C49458BB}"/>
                <c:ext xmlns:c16="http://schemas.microsoft.com/office/drawing/2014/chart" uri="{C3380CC4-5D6E-409C-BE32-E72D297353CC}">
                  <c16:uniqueId val="{000000A3-ED97-49F4-A63B-B4D21508F4EE}"/>
                </c:ext>
              </c:extLst>
            </c:dLbl>
            <c:dLbl>
              <c:idx val="38"/>
              <c:delete val="1"/>
              <c:extLst>
                <c:ext xmlns:c15="http://schemas.microsoft.com/office/drawing/2012/chart" uri="{CE6537A1-D6FC-4f65-9D91-7224C49458BB}"/>
                <c:ext xmlns:c16="http://schemas.microsoft.com/office/drawing/2014/chart" uri="{C3380CC4-5D6E-409C-BE32-E72D297353CC}">
                  <c16:uniqueId val="{000000A4-ED97-49F4-A63B-B4D21508F4EE}"/>
                </c:ext>
              </c:extLst>
            </c:dLbl>
            <c:dLbl>
              <c:idx val="39"/>
              <c:delete val="1"/>
              <c:extLst>
                <c:ext xmlns:c15="http://schemas.microsoft.com/office/drawing/2012/chart" uri="{CE6537A1-D6FC-4f65-9D91-7224C49458BB}"/>
                <c:ext xmlns:c16="http://schemas.microsoft.com/office/drawing/2014/chart" uri="{C3380CC4-5D6E-409C-BE32-E72D297353CC}">
                  <c16:uniqueId val="{000000A5-ED97-49F4-A63B-B4D21508F4EE}"/>
                </c:ext>
              </c:extLst>
            </c:dLbl>
            <c:dLbl>
              <c:idx val="40"/>
              <c:numFmt formatCode="#,##0.0&quot;M&quot;"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r"/>
              <c:showLegendKey val="0"/>
              <c:showVal val="1"/>
              <c:showCatName val="0"/>
              <c:showSerName val="0"/>
              <c:showPercent val="0"/>
              <c:showBubbleSize val="0"/>
              <c:extLst>
                <c:ext xmlns:c16="http://schemas.microsoft.com/office/drawing/2014/chart" uri="{C3380CC4-5D6E-409C-BE32-E72D297353CC}">
                  <c16:uniqueId val="{000000A6-ED97-49F4-A63B-B4D21508F4E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Sheet1!$A$2:$A$52</c:f>
              <c:numCache>
                <c:formatCode>General</c:formatCode>
                <c:ptCount val="41"/>
                <c:pt idx="0">
                  <c:v>2020</c:v>
                </c:pt>
                <c:pt idx="1">
                  <c:v>2021</c:v>
                </c:pt>
                <c:pt idx="2">
                  <c:v>2022</c:v>
                </c:pt>
                <c:pt idx="3">
                  <c:v>2023</c:v>
                </c:pt>
                <c:pt idx="4">
                  <c:v>2024</c:v>
                </c:pt>
                <c:pt idx="5">
                  <c:v>2025</c:v>
                </c:pt>
                <c:pt idx="6">
                  <c:v>2026</c:v>
                </c:pt>
                <c:pt idx="7">
                  <c:v>2027</c:v>
                </c:pt>
                <c:pt idx="8">
                  <c:v>2028</c:v>
                </c:pt>
                <c:pt idx="9">
                  <c:v>2029</c:v>
                </c:pt>
                <c:pt idx="10">
                  <c:v>2030</c:v>
                </c:pt>
                <c:pt idx="11">
                  <c:v>2031</c:v>
                </c:pt>
                <c:pt idx="12">
                  <c:v>2032</c:v>
                </c:pt>
                <c:pt idx="13">
                  <c:v>2033</c:v>
                </c:pt>
                <c:pt idx="14">
                  <c:v>2034</c:v>
                </c:pt>
                <c:pt idx="15">
                  <c:v>2035</c:v>
                </c:pt>
                <c:pt idx="16">
                  <c:v>2036</c:v>
                </c:pt>
                <c:pt idx="17">
                  <c:v>2037</c:v>
                </c:pt>
                <c:pt idx="18">
                  <c:v>2038</c:v>
                </c:pt>
                <c:pt idx="19">
                  <c:v>2039</c:v>
                </c:pt>
                <c:pt idx="20">
                  <c:v>2040</c:v>
                </c:pt>
                <c:pt idx="21">
                  <c:v>2041</c:v>
                </c:pt>
                <c:pt idx="22">
                  <c:v>2042</c:v>
                </c:pt>
                <c:pt idx="23">
                  <c:v>2043</c:v>
                </c:pt>
                <c:pt idx="24">
                  <c:v>2044</c:v>
                </c:pt>
                <c:pt idx="25">
                  <c:v>2045</c:v>
                </c:pt>
                <c:pt idx="26">
                  <c:v>2046</c:v>
                </c:pt>
                <c:pt idx="27">
                  <c:v>2047</c:v>
                </c:pt>
                <c:pt idx="28">
                  <c:v>2048</c:v>
                </c:pt>
                <c:pt idx="29">
                  <c:v>2049</c:v>
                </c:pt>
                <c:pt idx="30">
                  <c:v>2050</c:v>
                </c:pt>
                <c:pt idx="31">
                  <c:v>2051</c:v>
                </c:pt>
                <c:pt idx="32">
                  <c:v>2052</c:v>
                </c:pt>
                <c:pt idx="33">
                  <c:v>2053</c:v>
                </c:pt>
                <c:pt idx="34">
                  <c:v>2054</c:v>
                </c:pt>
                <c:pt idx="35">
                  <c:v>2055</c:v>
                </c:pt>
                <c:pt idx="36">
                  <c:v>2056</c:v>
                </c:pt>
                <c:pt idx="37">
                  <c:v>2057</c:v>
                </c:pt>
                <c:pt idx="38">
                  <c:v>2058</c:v>
                </c:pt>
                <c:pt idx="39">
                  <c:v>2059</c:v>
                </c:pt>
                <c:pt idx="40">
                  <c:v>2060</c:v>
                </c:pt>
              </c:numCache>
              <c:extLst/>
            </c:numRef>
          </c:cat>
          <c:val>
            <c:numRef>
              <c:f>Sheet1!$E$2:$E$52</c:f>
              <c:numCache>
                <c:formatCode>#,##0</c:formatCode>
                <c:ptCount val="41"/>
                <c:pt idx="0">
                  <c:v>29145505</c:v>
                </c:pt>
                <c:pt idx="1">
                  <c:v>29508207</c:v>
                </c:pt>
                <c:pt idx="2">
                  <c:v>29874788</c:v>
                </c:pt>
                <c:pt idx="3">
                  <c:v>30244881</c:v>
                </c:pt>
                <c:pt idx="4">
                  <c:v>30618408</c:v>
                </c:pt>
                <c:pt idx="5">
                  <c:v>30995030</c:v>
                </c:pt>
                <c:pt idx="6">
                  <c:v>31374415</c:v>
                </c:pt>
                <c:pt idx="7">
                  <c:v>31756242</c:v>
                </c:pt>
                <c:pt idx="8">
                  <c:v>32140235</c:v>
                </c:pt>
                <c:pt idx="9">
                  <c:v>32525922</c:v>
                </c:pt>
                <c:pt idx="10">
                  <c:v>32912882</c:v>
                </c:pt>
                <c:pt idx="11">
                  <c:v>33300733</c:v>
                </c:pt>
                <c:pt idx="12">
                  <c:v>33689173</c:v>
                </c:pt>
                <c:pt idx="13">
                  <c:v>34078174</c:v>
                </c:pt>
                <c:pt idx="14">
                  <c:v>34467756</c:v>
                </c:pt>
                <c:pt idx="15">
                  <c:v>34857869</c:v>
                </c:pt>
                <c:pt idx="16">
                  <c:v>35248360</c:v>
                </c:pt>
                <c:pt idx="17">
                  <c:v>35638739</c:v>
                </c:pt>
                <c:pt idx="18">
                  <c:v>36028822</c:v>
                </c:pt>
                <c:pt idx="19">
                  <c:v>36418360</c:v>
                </c:pt>
                <c:pt idx="20">
                  <c:v>36807213</c:v>
                </c:pt>
                <c:pt idx="21">
                  <c:v>37195498</c:v>
                </c:pt>
                <c:pt idx="22">
                  <c:v>37583109</c:v>
                </c:pt>
                <c:pt idx="23">
                  <c:v>37969850</c:v>
                </c:pt>
                <c:pt idx="24">
                  <c:v>38355509</c:v>
                </c:pt>
                <c:pt idx="25">
                  <c:v>38740127</c:v>
                </c:pt>
                <c:pt idx="26">
                  <c:v>39123792</c:v>
                </c:pt>
                <c:pt idx="27">
                  <c:v>39506360</c:v>
                </c:pt>
                <c:pt idx="28">
                  <c:v>39887643</c:v>
                </c:pt>
                <c:pt idx="29">
                  <c:v>40267524</c:v>
                </c:pt>
                <c:pt idx="30">
                  <c:v>40645784</c:v>
                </c:pt>
                <c:pt idx="31">
                  <c:v>41022525</c:v>
                </c:pt>
                <c:pt idx="32">
                  <c:v>41397804</c:v>
                </c:pt>
                <c:pt idx="33">
                  <c:v>41771854</c:v>
                </c:pt>
                <c:pt idx="34">
                  <c:v>42145223</c:v>
                </c:pt>
                <c:pt idx="35">
                  <c:v>42518254</c:v>
                </c:pt>
                <c:pt idx="36">
                  <c:v>42891450</c:v>
                </c:pt>
                <c:pt idx="37">
                  <c:v>43265100</c:v>
                </c:pt>
                <c:pt idx="38">
                  <c:v>43639517</c:v>
                </c:pt>
                <c:pt idx="39">
                  <c:v>44015027</c:v>
                </c:pt>
                <c:pt idx="40">
                  <c:v>44391658</c:v>
                </c:pt>
              </c:numCache>
              <c:extLst/>
            </c:numRef>
          </c:val>
          <c:smooth val="0"/>
          <c:extLst>
            <c:ext xmlns:c16="http://schemas.microsoft.com/office/drawing/2014/chart" uri="{C3380CC4-5D6E-409C-BE32-E72D297353CC}">
              <c16:uniqueId val="{000000A7-ED97-49F4-A63B-B4D21508F4EE}"/>
            </c:ext>
          </c:extLst>
        </c:ser>
        <c:dLbls>
          <c:dLblPos val="r"/>
          <c:showLegendKey val="0"/>
          <c:showVal val="1"/>
          <c:showCatName val="0"/>
          <c:showSerName val="0"/>
          <c:showPercent val="0"/>
          <c:showBubbleSize val="0"/>
        </c:dLbls>
        <c:smooth val="0"/>
        <c:axId val="441211584"/>
        <c:axId val="1204296704"/>
        <c:extLst>
          <c:ext xmlns:c15="http://schemas.microsoft.com/office/drawing/2012/chart" uri="{02D57815-91ED-43cb-92C2-25804820EDAC}">
            <c15:filteredLineSeries>
              <c15:ser>
                <c:idx val="4"/>
                <c:order val="4"/>
                <c:tx>
                  <c:strRef>
                    <c:extLst>
                      <c:ext uri="{02D57815-91ED-43cb-92C2-25804820EDAC}">
                        <c15:formulaRef>
                          <c15:sqref>Sheet1!$F$1</c15:sqref>
                        </c15:formulaRef>
                      </c:ext>
                    </c:extLst>
                    <c:strCache>
                      <c:ptCount val="1"/>
                      <c:pt idx="0">
                        <c:v>TDC_V2022_50</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dLbls>
                  <c:dLbl>
                    <c:idx val="0"/>
                    <c:delete val="1"/>
                    <c:extLst>
                      <c:ext uri="{CE6537A1-D6FC-4f65-9D91-7224C49458BB}"/>
                      <c:ext xmlns:c16="http://schemas.microsoft.com/office/drawing/2014/chart" uri="{C3380CC4-5D6E-409C-BE32-E72D297353CC}">
                        <c16:uniqueId val="{000000A8-ED97-49F4-A63B-B4D21508F4EE}"/>
                      </c:ext>
                    </c:extLst>
                  </c:dLbl>
                  <c:dLbl>
                    <c:idx val="1"/>
                    <c:delete val="1"/>
                    <c:extLst>
                      <c:ext uri="{CE6537A1-D6FC-4f65-9D91-7224C49458BB}"/>
                      <c:ext xmlns:c16="http://schemas.microsoft.com/office/drawing/2014/chart" uri="{C3380CC4-5D6E-409C-BE32-E72D297353CC}">
                        <c16:uniqueId val="{000000A9-ED97-49F4-A63B-B4D21508F4EE}"/>
                      </c:ext>
                    </c:extLst>
                  </c:dLbl>
                  <c:dLbl>
                    <c:idx val="2"/>
                    <c:delete val="1"/>
                    <c:extLst>
                      <c:ext uri="{CE6537A1-D6FC-4f65-9D91-7224C49458BB}"/>
                      <c:ext xmlns:c16="http://schemas.microsoft.com/office/drawing/2014/chart" uri="{C3380CC4-5D6E-409C-BE32-E72D297353CC}">
                        <c16:uniqueId val="{000000AA-ED97-49F4-A63B-B4D21508F4EE}"/>
                      </c:ext>
                    </c:extLst>
                  </c:dLbl>
                  <c:dLbl>
                    <c:idx val="3"/>
                    <c:delete val="1"/>
                    <c:extLst>
                      <c:ext uri="{CE6537A1-D6FC-4f65-9D91-7224C49458BB}"/>
                      <c:ext xmlns:c16="http://schemas.microsoft.com/office/drawing/2014/chart" uri="{C3380CC4-5D6E-409C-BE32-E72D297353CC}">
                        <c16:uniqueId val="{000000AB-ED97-49F4-A63B-B4D21508F4EE}"/>
                      </c:ext>
                    </c:extLst>
                  </c:dLbl>
                  <c:dLbl>
                    <c:idx val="4"/>
                    <c:delete val="1"/>
                    <c:extLst>
                      <c:ext uri="{CE6537A1-D6FC-4f65-9D91-7224C49458BB}"/>
                      <c:ext xmlns:c16="http://schemas.microsoft.com/office/drawing/2014/chart" uri="{C3380CC4-5D6E-409C-BE32-E72D297353CC}">
                        <c16:uniqueId val="{000000AC-ED97-49F4-A63B-B4D21508F4EE}"/>
                      </c:ext>
                    </c:extLst>
                  </c:dLbl>
                  <c:dLbl>
                    <c:idx val="5"/>
                    <c:delete val="1"/>
                    <c:extLst>
                      <c:ext uri="{CE6537A1-D6FC-4f65-9D91-7224C49458BB}"/>
                      <c:ext xmlns:c16="http://schemas.microsoft.com/office/drawing/2014/chart" uri="{C3380CC4-5D6E-409C-BE32-E72D297353CC}">
                        <c16:uniqueId val="{000000AD-ED97-49F4-A63B-B4D21508F4E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Sheet1!$A$2:$A$52</c15:sqref>
                        </c15:formulaRef>
                      </c:ext>
                    </c:extLst>
                    <c:numCache>
                      <c:formatCode>General</c:formatCode>
                      <c:ptCount val="41"/>
                      <c:pt idx="0">
                        <c:v>2020</c:v>
                      </c:pt>
                      <c:pt idx="1">
                        <c:v>2021</c:v>
                      </c:pt>
                      <c:pt idx="2">
                        <c:v>2022</c:v>
                      </c:pt>
                      <c:pt idx="3">
                        <c:v>2023</c:v>
                      </c:pt>
                      <c:pt idx="4">
                        <c:v>2024</c:v>
                      </c:pt>
                      <c:pt idx="5">
                        <c:v>2025</c:v>
                      </c:pt>
                      <c:pt idx="6">
                        <c:v>2026</c:v>
                      </c:pt>
                      <c:pt idx="7">
                        <c:v>2027</c:v>
                      </c:pt>
                      <c:pt idx="8">
                        <c:v>2028</c:v>
                      </c:pt>
                      <c:pt idx="9">
                        <c:v>2029</c:v>
                      </c:pt>
                      <c:pt idx="10">
                        <c:v>2030</c:v>
                      </c:pt>
                      <c:pt idx="11">
                        <c:v>2031</c:v>
                      </c:pt>
                      <c:pt idx="12">
                        <c:v>2032</c:v>
                      </c:pt>
                      <c:pt idx="13">
                        <c:v>2033</c:v>
                      </c:pt>
                      <c:pt idx="14">
                        <c:v>2034</c:v>
                      </c:pt>
                      <c:pt idx="15">
                        <c:v>2035</c:v>
                      </c:pt>
                      <c:pt idx="16">
                        <c:v>2036</c:v>
                      </c:pt>
                      <c:pt idx="17">
                        <c:v>2037</c:v>
                      </c:pt>
                      <c:pt idx="18">
                        <c:v>2038</c:v>
                      </c:pt>
                      <c:pt idx="19">
                        <c:v>2039</c:v>
                      </c:pt>
                      <c:pt idx="20">
                        <c:v>2040</c:v>
                      </c:pt>
                      <c:pt idx="21">
                        <c:v>2041</c:v>
                      </c:pt>
                      <c:pt idx="22">
                        <c:v>2042</c:v>
                      </c:pt>
                      <c:pt idx="23">
                        <c:v>2043</c:v>
                      </c:pt>
                      <c:pt idx="24">
                        <c:v>2044</c:v>
                      </c:pt>
                      <c:pt idx="25">
                        <c:v>2045</c:v>
                      </c:pt>
                      <c:pt idx="26">
                        <c:v>2046</c:v>
                      </c:pt>
                      <c:pt idx="27">
                        <c:v>2047</c:v>
                      </c:pt>
                      <c:pt idx="28">
                        <c:v>2048</c:v>
                      </c:pt>
                      <c:pt idx="29">
                        <c:v>2049</c:v>
                      </c:pt>
                      <c:pt idx="30">
                        <c:v>2050</c:v>
                      </c:pt>
                      <c:pt idx="31">
                        <c:v>2051</c:v>
                      </c:pt>
                      <c:pt idx="32">
                        <c:v>2052</c:v>
                      </c:pt>
                      <c:pt idx="33">
                        <c:v>2053</c:v>
                      </c:pt>
                      <c:pt idx="34">
                        <c:v>2054</c:v>
                      </c:pt>
                      <c:pt idx="35">
                        <c:v>2055</c:v>
                      </c:pt>
                      <c:pt idx="36">
                        <c:v>2056</c:v>
                      </c:pt>
                      <c:pt idx="37">
                        <c:v>2057</c:v>
                      </c:pt>
                      <c:pt idx="38">
                        <c:v>2058</c:v>
                      </c:pt>
                      <c:pt idx="39">
                        <c:v>2059</c:v>
                      </c:pt>
                      <c:pt idx="40">
                        <c:v>2060</c:v>
                      </c:pt>
                    </c:numCache>
                  </c:numRef>
                </c:cat>
                <c:val>
                  <c:numRef>
                    <c:extLst>
                      <c:ext uri="{02D57815-91ED-43cb-92C2-25804820EDAC}">
                        <c15:formulaRef>
                          <c15:sqref>Sheet1!$F$2:$F$52</c15:sqref>
                        </c15:formulaRef>
                      </c:ext>
                    </c:extLst>
                    <c:numCache>
                      <c:formatCode>#,##0</c:formatCode>
                      <c:ptCount val="41"/>
                      <c:pt idx="0">
                        <c:v>29145505</c:v>
                      </c:pt>
                      <c:pt idx="1">
                        <c:v>29399740</c:v>
                      </c:pt>
                      <c:pt idx="2">
                        <c:v>29653355</c:v>
                      </c:pt>
                      <c:pt idx="3">
                        <c:v>29905977</c:v>
                      </c:pt>
                      <c:pt idx="4">
                        <c:v>30157429</c:v>
                      </c:pt>
                      <c:pt idx="5">
                        <c:v>30407353</c:v>
                      </c:pt>
                      <c:pt idx="6">
                        <c:v>30655366</c:v>
                      </c:pt>
                      <c:pt idx="7">
                        <c:v>30901106</c:v>
                      </c:pt>
                      <c:pt idx="8">
                        <c:v>31144286</c:v>
                      </c:pt>
                      <c:pt idx="9">
                        <c:v>31384529</c:v>
                      </c:pt>
                      <c:pt idx="10">
                        <c:v>31621474</c:v>
                      </c:pt>
                      <c:pt idx="11">
                        <c:v>31854797</c:v>
                      </c:pt>
                      <c:pt idx="12">
                        <c:v>32084302</c:v>
                      </c:pt>
                      <c:pt idx="13">
                        <c:v>32309899</c:v>
                      </c:pt>
                      <c:pt idx="14">
                        <c:v>32531573</c:v>
                      </c:pt>
                      <c:pt idx="15">
                        <c:v>32749324</c:v>
                      </c:pt>
                      <c:pt idx="16">
                        <c:v>32963029</c:v>
                      </c:pt>
                      <c:pt idx="17">
                        <c:v>33172417</c:v>
                      </c:pt>
                      <c:pt idx="18">
                        <c:v>33377300</c:v>
                      </c:pt>
                      <c:pt idx="19">
                        <c:v>33577483</c:v>
                      </c:pt>
                      <c:pt idx="20">
                        <c:v>33772879</c:v>
                      </c:pt>
                      <c:pt idx="21">
                        <c:v>33963551</c:v>
                      </c:pt>
                      <c:pt idx="22">
                        <c:v>34149494</c:v>
                      </c:pt>
                      <c:pt idx="23">
                        <c:v>34330669</c:v>
                      </c:pt>
                      <c:pt idx="24">
                        <c:v>34506892</c:v>
                      </c:pt>
                      <c:pt idx="25">
                        <c:v>34678349</c:v>
                      </c:pt>
                      <c:pt idx="26">
                        <c:v>34845200</c:v>
                      </c:pt>
                      <c:pt idx="27">
                        <c:v>35007371</c:v>
                      </c:pt>
                      <c:pt idx="28">
                        <c:v>35164896</c:v>
                      </c:pt>
                      <c:pt idx="29">
                        <c:v>35317667</c:v>
                      </c:pt>
                      <c:pt idx="30">
                        <c:v>35465604</c:v>
                      </c:pt>
                      <c:pt idx="31">
                        <c:v>35608856</c:v>
                      </c:pt>
                      <c:pt idx="32">
                        <c:v>35747524</c:v>
                      </c:pt>
                      <c:pt idx="33">
                        <c:v>35881837</c:v>
                      </c:pt>
                      <c:pt idx="34">
                        <c:v>36012145</c:v>
                      </c:pt>
                      <c:pt idx="35">
                        <c:v>36138672</c:v>
                      </c:pt>
                      <c:pt idx="36">
                        <c:v>36261747</c:v>
                      </c:pt>
                      <c:pt idx="37">
                        <c:v>36381526</c:v>
                      </c:pt>
                      <c:pt idx="38">
                        <c:v>36498234</c:v>
                      </c:pt>
                      <c:pt idx="39">
                        <c:v>36612002</c:v>
                      </c:pt>
                      <c:pt idx="40">
                        <c:v>36722840</c:v>
                      </c:pt>
                    </c:numCache>
                  </c:numRef>
                </c:val>
                <c:smooth val="0"/>
                <c:extLst>
                  <c:ext xmlns:c16="http://schemas.microsoft.com/office/drawing/2014/chart" uri="{C3380CC4-5D6E-409C-BE32-E72D297353CC}">
                    <c16:uniqueId val="{000000AE-ED97-49F4-A63B-B4D21508F4EE}"/>
                  </c:ext>
                </c:extLst>
              </c15:ser>
            </c15:filteredLineSeries>
          </c:ext>
        </c:extLst>
      </c:lineChart>
      <c:catAx>
        <c:axId val="441211584"/>
        <c:scaling>
          <c:orientation val="minMax"/>
        </c:scaling>
        <c:delete val="0"/>
        <c:axPos val="b"/>
        <c:numFmt formatCode="General" sourceLinked="1"/>
        <c:majorTickMark val="in"/>
        <c:minorTickMark val="in"/>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04296704"/>
        <c:crosses val="autoZero"/>
        <c:auto val="0"/>
        <c:lblAlgn val="ctr"/>
        <c:lblOffset val="100"/>
        <c:tickLblSkip val="5"/>
        <c:tickMarkSkip val="5"/>
        <c:noMultiLvlLbl val="0"/>
      </c:catAx>
      <c:valAx>
        <c:axId val="1204296704"/>
        <c:scaling>
          <c:orientation val="minMax"/>
          <c:min val="20000000"/>
        </c:scaling>
        <c:delete val="0"/>
        <c:axPos val="l"/>
        <c:majorGridlines>
          <c:spPr>
            <a:ln w="9525" cap="flat" cmpd="sng" algn="ctr">
              <a:solidFill>
                <a:schemeClr val="tx1">
                  <a:lumMod val="15000"/>
                  <a:lumOff val="85000"/>
                </a:schemeClr>
              </a:solidFill>
              <a:round/>
            </a:ln>
            <a:effectLst/>
          </c:spPr>
        </c:majorGridlines>
        <c:numFmt formatCode="#,##0&quot;M&quot;"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41211584"/>
        <c:crossesAt val="1"/>
        <c:crossBetween val="between"/>
        <c:dispUnits>
          <c:builtInUnit val="millions"/>
        </c:dispUnits>
      </c:valAx>
      <c:spPr>
        <a:noFill/>
        <a:ln>
          <a:noFill/>
        </a:ln>
        <a:effectLst/>
      </c:spPr>
    </c:plotArea>
    <c:legend>
      <c:legendPos val="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a:t>Texas Projected Population by Age</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495966398508597"/>
          <c:y val="9.6199244298334638E-2"/>
          <c:w val="0.72425514073619324"/>
          <c:h val="0.69404293300172037"/>
        </c:manualLayout>
      </c:layout>
      <c:barChart>
        <c:barDir val="col"/>
        <c:grouping val="stacked"/>
        <c:varyColors val="0"/>
        <c:ser>
          <c:idx val="0"/>
          <c:order val="0"/>
          <c:tx>
            <c:strRef>
              <c:f>Sheet1!$B$1</c:f>
              <c:strCache>
                <c:ptCount val="1"/>
                <c:pt idx="0">
                  <c:v>&lt; 18 Years</c:v>
                </c:pt>
              </c:strCache>
            </c:strRef>
          </c:tx>
          <c:spPr>
            <a:solidFill>
              <a:schemeClr val="accent2"/>
            </a:solidFill>
            <a:ln>
              <a:noFill/>
            </a:ln>
            <a:effectLst/>
          </c:spPr>
          <c:invertIfNegative val="0"/>
          <c:dLbls>
            <c:dLbl>
              <c:idx val="0"/>
              <c:layout>
                <c:manualLayout>
                  <c:x val="0"/>
                  <c:y val="-1.1256639866409389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0E1-42CB-A893-CB071AB4BB98}"/>
                </c:ext>
              </c:extLst>
            </c:dLbl>
            <c:dLbl>
              <c:idx val="1"/>
              <c:layout>
                <c:manualLayout>
                  <c:x val="-8.7159724499915627E-17"/>
                  <c:y val="-1.5759295812973143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0E1-42CB-A893-CB071AB4BB98}"/>
                </c:ext>
              </c:extLst>
            </c:dLbl>
            <c:dLbl>
              <c:idx val="2"/>
              <c:layout>
                <c:manualLayout>
                  <c:x val="0"/>
                  <c:y val="-1.1256639866409389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0E1-42CB-A893-CB071AB4BB98}"/>
                </c:ext>
              </c:extLst>
            </c:dLbl>
            <c:numFmt formatCode="0.0,,\ &quot;M&quot;"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pt idx="0">
                  <c:v>2020</c:v>
                </c:pt>
                <c:pt idx="1">
                  <c:v>2040</c:v>
                </c:pt>
                <c:pt idx="2">
                  <c:v>2060</c:v>
                </c:pt>
              </c:numCache>
            </c:numRef>
          </c:cat>
          <c:val>
            <c:numRef>
              <c:f>Sheet1!$B$2:$B$4</c:f>
              <c:numCache>
                <c:formatCode>General</c:formatCode>
                <c:ptCount val="3"/>
                <c:pt idx="0">
                  <c:v>7278805</c:v>
                </c:pt>
                <c:pt idx="1">
                  <c:v>7860108</c:v>
                </c:pt>
                <c:pt idx="2">
                  <c:v>7739191</c:v>
                </c:pt>
              </c:numCache>
            </c:numRef>
          </c:val>
          <c:extLst>
            <c:ext xmlns:c16="http://schemas.microsoft.com/office/drawing/2014/chart" uri="{C3380CC4-5D6E-409C-BE32-E72D297353CC}">
              <c16:uniqueId val="{00000000-E0E1-42CB-A893-CB071AB4BB98}"/>
            </c:ext>
          </c:extLst>
        </c:ser>
        <c:ser>
          <c:idx val="1"/>
          <c:order val="1"/>
          <c:tx>
            <c:strRef>
              <c:f>Sheet1!$C$1</c:f>
              <c:strCache>
                <c:ptCount val="1"/>
                <c:pt idx="0">
                  <c:v>18 - 64 Years</c:v>
                </c:pt>
              </c:strCache>
            </c:strRef>
          </c:tx>
          <c:spPr>
            <a:solidFill>
              <a:schemeClr val="accent1">
                <a:lumMod val="50000"/>
              </a:schemeClr>
            </a:solidFill>
            <a:ln>
              <a:noFill/>
            </a:ln>
            <a:effectLst/>
          </c:spPr>
          <c:invertIfNegative val="0"/>
          <c:dLbls>
            <c:numFmt formatCode="0.0,,\ &quot;M&quot;"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pt idx="0">
                  <c:v>2020</c:v>
                </c:pt>
                <c:pt idx="1">
                  <c:v>2040</c:v>
                </c:pt>
                <c:pt idx="2">
                  <c:v>2060</c:v>
                </c:pt>
              </c:numCache>
            </c:numRef>
          </c:cat>
          <c:val>
            <c:numRef>
              <c:f>Sheet1!$C$2:$C$4</c:f>
              <c:numCache>
                <c:formatCode>General</c:formatCode>
                <c:ptCount val="3"/>
                <c:pt idx="0">
                  <c:v>17945565</c:v>
                </c:pt>
                <c:pt idx="1">
                  <c:v>22394053</c:v>
                </c:pt>
                <c:pt idx="2">
                  <c:v>25635095</c:v>
                </c:pt>
              </c:numCache>
            </c:numRef>
          </c:val>
          <c:extLst>
            <c:ext xmlns:c16="http://schemas.microsoft.com/office/drawing/2014/chart" uri="{C3380CC4-5D6E-409C-BE32-E72D297353CC}">
              <c16:uniqueId val="{00000001-E0E1-42CB-A893-CB071AB4BB98}"/>
            </c:ext>
          </c:extLst>
        </c:ser>
        <c:ser>
          <c:idx val="2"/>
          <c:order val="2"/>
          <c:tx>
            <c:strRef>
              <c:f>Sheet1!$D$1</c:f>
              <c:strCache>
                <c:ptCount val="1"/>
                <c:pt idx="0">
                  <c:v>65+ Years</c:v>
                </c:pt>
              </c:strCache>
            </c:strRef>
          </c:tx>
          <c:spPr>
            <a:solidFill>
              <a:srgbClr val="0070C0"/>
            </a:solidFill>
            <a:ln>
              <a:noFill/>
            </a:ln>
            <a:effectLst/>
          </c:spPr>
          <c:invertIfNegative val="0"/>
          <c:dLbls>
            <c:dLbl>
              <c:idx val="0"/>
              <c:layout>
                <c:manualLayout>
                  <c:x val="0"/>
                  <c:y val="-9.1207146104981852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0E1-42CB-A893-CB071AB4BB98}"/>
                </c:ext>
              </c:extLst>
            </c:dLbl>
            <c:dLbl>
              <c:idx val="1"/>
              <c:layout>
                <c:manualLayout>
                  <c:x val="-8.7159724499915627E-17"/>
                  <c:y val="-2.4737839948308134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0E1-42CB-A893-CB071AB4BB98}"/>
                </c:ext>
              </c:extLst>
            </c:dLbl>
            <c:dLbl>
              <c:idx val="2"/>
              <c:layout>
                <c:manualLayout>
                  <c:x val="0"/>
                  <c:y val="-1.8493861585874464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E0E1-42CB-A893-CB071AB4BB98}"/>
                </c:ext>
              </c:extLst>
            </c:dLbl>
            <c:numFmt formatCode="0.0,,\ &quot;M&quot;"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pt idx="0">
                  <c:v>2020</c:v>
                </c:pt>
                <c:pt idx="1">
                  <c:v>2040</c:v>
                </c:pt>
                <c:pt idx="2">
                  <c:v>2060</c:v>
                </c:pt>
              </c:numCache>
            </c:numRef>
          </c:cat>
          <c:val>
            <c:numRef>
              <c:f>Sheet1!$D$2:$D$4</c:f>
              <c:numCache>
                <c:formatCode>General</c:formatCode>
                <c:ptCount val="3"/>
                <c:pt idx="0">
                  <c:v>3921135</c:v>
                </c:pt>
                <c:pt idx="1">
                  <c:v>6822099</c:v>
                </c:pt>
                <c:pt idx="2">
                  <c:v>9223762</c:v>
                </c:pt>
              </c:numCache>
            </c:numRef>
          </c:val>
          <c:extLst>
            <c:ext xmlns:c16="http://schemas.microsoft.com/office/drawing/2014/chart" uri="{C3380CC4-5D6E-409C-BE32-E72D297353CC}">
              <c16:uniqueId val="{00000002-E0E1-42CB-A893-CB071AB4BB98}"/>
            </c:ext>
          </c:extLst>
        </c:ser>
        <c:dLbls>
          <c:dLblPos val="ctr"/>
          <c:showLegendKey val="0"/>
          <c:showVal val="1"/>
          <c:showCatName val="0"/>
          <c:showSerName val="0"/>
          <c:showPercent val="0"/>
          <c:showBubbleSize val="0"/>
        </c:dLbls>
        <c:gapWidth val="60"/>
        <c:overlap val="100"/>
        <c:axId val="894142831"/>
        <c:axId val="894136111"/>
      </c:barChart>
      <c:catAx>
        <c:axId val="8941428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94136111"/>
        <c:crosses val="autoZero"/>
        <c:auto val="1"/>
        <c:lblAlgn val="ctr"/>
        <c:lblOffset val="100"/>
        <c:noMultiLvlLbl val="0"/>
      </c:catAx>
      <c:valAx>
        <c:axId val="894136111"/>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894142831"/>
        <c:crosses val="autoZero"/>
        <c:crossBetween val="between"/>
      </c:valAx>
      <c:spPr>
        <a:noFill/>
        <a:ln>
          <a:noFill/>
        </a:ln>
        <a:effectLst/>
      </c:spPr>
    </c:plotArea>
    <c:legend>
      <c:legendPos val="l"/>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0.5959</cdr:x>
      <cdr:y>0.04443</cdr:y>
    </cdr:from>
    <cdr:to>
      <cdr:x>0.5959</cdr:x>
      <cdr:y>0.93536</cdr:y>
    </cdr:to>
    <cdr:cxnSp macro="">
      <cdr:nvCxnSpPr>
        <cdr:cNvPr id="2" name="Straight Connector 1">
          <a:extLst xmlns:a="http://schemas.openxmlformats.org/drawingml/2006/main">
            <a:ext uri="{FF2B5EF4-FFF2-40B4-BE49-F238E27FC236}">
              <a16:creationId xmlns:a16="http://schemas.microsoft.com/office/drawing/2014/main" id="{BF37D115-A2E9-2217-E674-BEF4C6B4AE2B}"/>
            </a:ext>
          </a:extLst>
        </cdr:cNvPr>
        <cdr:cNvCxnSpPr/>
      </cdr:nvCxnSpPr>
      <cdr:spPr>
        <a:xfrm xmlns:a="http://schemas.openxmlformats.org/drawingml/2006/main">
          <a:off x="6438067" y="205121"/>
          <a:ext cx="0" cy="4113436"/>
        </a:xfrm>
        <a:prstGeom xmlns:a="http://schemas.openxmlformats.org/drawingml/2006/main" prst="line">
          <a:avLst/>
        </a:prstGeom>
        <a:ln xmlns:a="http://schemas.openxmlformats.org/drawingml/2006/main" w="38100">
          <a:solidFill>
            <a:schemeClr val="tx1"/>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0.48606</cdr:x>
      <cdr:y>0.11891</cdr:y>
    </cdr:from>
    <cdr:to>
      <cdr:x>0.48929</cdr:x>
      <cdr:y>0.90932</cdr:y>
    </cdr:to>
    <cdr:cxnSp macro="">
      <cdr:nvCxnSpPr>
        <cdr:cNvPr id="3" name="Straight Connector 2">
          <a:extLst xmlns:a="http://schemas.openxmlformats.org/drawingml/2006/main">
            <a:ext uri="{FF2B5EF4-FFF2-40B4-BE49-F238E27FC236}">
              <a16:creationId xmlns:a16="http://schemas.microsoft.com/office/drawing/2014/main" id="{2D035362-63B3-DAC5-8E1E-8763F7487B6C}"/>
            </a:ext>
          </a:extLst>
        </cdr:cNvPr>
        <cdr:cNvCxnSpPr/>
      </cdr:nvCxnSpPr>
      <cdr:spPr>
        <a:xfrm xmlns:a="http://schemas.openxmlformats.org/drawingml/2006/main" flipH="1" flipV="1">
          <a:off x="3819526" y="441326"/>
          <a:ext cx="25400" cy="2933700"/>
        </a:xfrm>
        <a:prstGeom xmlns:a="http://schemas.openxmlformats.org/drawingml/2006/main" prst="line">
          <a:avLst/>
        </a:prstGeom>
        <a:ln xmlns:a="http://schemas.openxmlformats.org/drawingml/2006/main" w="19050" cap="flat" cmpd="sng" algn="ctr">
          <a:solidFill>
            <a:schemeClr val="accent5"/>
          </a:solidFill>
          <a:prstDash val="dash"/>
          <a:round/>
          <a:headEnd type="none" w="med" len="med"/>
          <a:tailEnd type="none" w="med" len="med"/>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cxnSp>
  </cdr:relSizeAnchor>
</c:userShapes>
</file>

<file path=ppt/drawings/drawing3.xml><?xml version="1.0" encoding="utf-8"?>
<c:userShapes xmlns:c="http://schemas.openxmlformats.org/drawingml/2006/chart">
  <cdr:relSizeAnchor xmlns:cdr="http://schemas.openxmlformats.org/drawingml/2006/chartDrawing">
    <cdr:from>
      <cdr:x>0.56694</cdr:x>
      <cdr:y>0.72359</cdr:y>
    </cdr:from>
    <cdr:to>
      <cdr:x>0.65972</cdr:x>
      <cdr:y>0.77815</cdr:y>
    </cdr:to>
    <cdr:sp macro="" textlink="">
      <cdr:nvSpPr>
        <cdr:cNvPr id="2" name="TextBox 8">
          <a:extLst xmlns:a="http://schemas.openxmlformats.org/drawingml/2006/main">
            <a:ext uri="{FF2B5EF4-FFF2-40B4-BE49-F238E27FC236}">
              <a16:creationId xmlns:a16="http://schemas.microsoft.com/office/drawing/2014/main" id="{09C0E10D-599E-324B-0245-8DA715E58D09}"/>
            </a:ext>
          </a:extLst>
        </cdr:cNvPr>
        <cdr:cNvSpPr txBox="1"/>
      </cdr:nvSpPr>
      <cdr:spPr>
        <a:xfrm xmlns:a="http://schemas.openxmlformats.org/drawingml/2006/main">
          <a:off x="3028936" y="4081847"/>
          <a:ext cx="495688" cy="307779"/>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400" dirty="0">
              <a:solidFill>
                <a:schemeClr val="bg1"/>
              </a:solidFill>
              <a:latin typeface="Aral"/>
            </a:rPr>
            <a:t>21%</a:t>
          </a:r>
        </a:p>
      </cdr:txBody>
    </cdr:sp>
  </cdr:relSizeAnchor>
  <cdr:relSizeAnchor xmlns:cdr="http://schemas.openxmlformats.org/drawingml/2006/chartDrawing">
    <cdr:from>
      <cdr:x>0.80278</cdr:x>
      <cdr:y>0.72915</cdr:y>
    </cdr:from>
    <cdr:to>
      <cdr:x>0.89556</cdr:x>
      <cdr:y>0.78371</cdr:y>
    </cdr:to>
    <cdr:sp macro="" textlink="">
      <cdr:nvSpPr>
        <cdr:cNvPr id="3" name="TextBox 8">
          <a:extLst xmlns:a="http://schemas.openxmlformats.org/drawingml/2006/main">
            <a:ext uri="{FF2B5EF4-FFF2-40B4-BE49-F238E27FC236}">
              <a16:creationId xmlns:a16="http://schemas.microsoft.com/office/drawing/2014/main" id="{09C0E10D-599E-324B-0245-8DA715E58D09}"/>
            </a:ext>
          </a:extLst>
        </cdr:cNvPr>
        <cdr:cNvSpPr txBox="1"/>
      </cdr:nvSpPr>
      <cdr:spPr>
        <a:xfrm xmlns:a="http://schemas.openxmlformats.org/drawingml/2006/main">
          <a:off x="4288954" y="4113219"/>
          <a:ext cx="495688" cy="307779"/>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400" dirty="0">
              <a:solidFill>
                <a:schemeClr val="bg1"/>
              </a:solidFill>
              <a:latin typeface="Aral"/>
            </a:rPr>
            <a:t>18%</a:t>
          </a:r>
        </a:p>
      </cdr:txBody>
    </cdr:sp>
  </cdr:relSizeAnchor>
  <cdr:relSizeAnchor xmlns:cdr="http://schemas.openxmlformats.org/drawingml/2006/chartDrawing">
    <cdr:from>
      <cdr:x>0.3208</cdr:x>
      <cdr:y>0.72915</cdr:y>
    </cdr:from>
    <cdr:to>
      <cdr:x>0.41358</cdr:x>
      <cdr:y>0.78371</cdr:y>
    </cdr:to>
    <cdr:sp macro="" textlink="">
      <cdr:nvSpPr>
        <cdr:cNvPr id="4" name="TextBox 8">
          <a:extLst xmlns:a="http://schemas.openxmlformats.org/drawingml/2006/main">
            <a:ext uri="{FF2B5EF4-FFF2-40B4-BE49-F238E27FC236}">
              <a16:creationId xmlns:a16="http://schemas.microsoft.com/office/drawing/2014/main" id="{09C0E10D-599E-324B-0245-8DA715E58D09}"/>
            </a:ext>
          </a:extLst>
        </cdr:cNvPr>
        <cdr:cNvSpPr txBox="1"/>
      </cdr:nvSpPr>
      <cdr:spPr>
        <a:xfrm xmlns:a="http://schemas.openxmlformats.org/drawingml/2006/main">
          <a:off x="1713892" y="4113219"/>
          <a:ext cx="495688" cy="307779"/>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400" dirty="0">
              <a:solidFill>
                <a:schemeClr val="bg1"/>
              </a:solidFill>
              <a:latin typeface="Aral"/>
            </a:rPr>
            <a:t>25%</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24C0FA-EA24-4595-AD42-5A24BD9B5E8C}" type="datetimeFigureOut">
              <a:rPr lang="en-US" smtClean="0"/>
              <a:t>8/11/2026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9FF1D0-0B79-4F93-B597-41ADA93CBDF6}" type="slidenum">
              <a:rPr lang="en-US" smtClean="0"/>
              <a:t>‹#›</a:t>
            </a:fld>
            <a:endParaRPr lang="en-US"/>
          </a:p>
        </p:txBody>
      </p:sp>
    </p:spTree>
    <p:extLst>
      <p:ext uri="{BB962C8B-B14F-4D97-AF65-F5344CB8AC3E}">
        <p14:creationId xmlns:p14="http://schemas.microsoft.com/office/powerpoint/2010/main" val="41974850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1F6CE1-8CF4-463E-A3C2-C0CA832DA307}" type="slidenum">
              <a:rPr lang="en-US" smtClean="0"/>
              <a:t>1</a:t>
            </a:fld>
            <a:endParaRPr lang="en-US"/>
          </a:p>
        </p:txBody>
      </p:sp>
    </p:spTree>
    <p:extLst>
      <p:ext uri="{BB962C8B-B14F-4D97-AF65-F5344CB8AC3E}">
        <p14:creationId xmlns:p14="http://schemas.microsoft.com/office/powerpoint/2010/main" val="11845907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FA40D411-1DE7-487A-A919-429821F3ABBE}" type="slidenum">
              <a:rPr lang="en-US" smtClean="0"/>
              <a:t>15</a:t>
            </a:fld>
            <a:endParaRPr lang="en-US"/>
          </a:p>
        </p:txBody>
      </p:sp>
    </p:spTree>
    <p:extLst>
      <p:ext uri="{BB962C8B-B14F-4D97-AF65-F5344CB8AC3E}">
        <p14:creationId xmlns:p14="http://schemas.microsoft.com/office/powerpoint/2010/main" val="41126512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D57CAD-8AD8-2C08-472F-4E3C291AF4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3CB154-99AB-1653-BCCC-E7A9F4874A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E7C9FC-A2B9-AE16-ADB8-5DC4E3FE787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67C7ED5-CF43-AEB0-46AB-A2445A116AC5}"/>
              </a:ext>
            </a:extLst>
          </p:cNvPr>
          <p:cNvSpPr>
            <a:spLocks noGrp="1"/>
          </p:cNvSpPr>
          <p:nvPr>
            <p:ph type="sldNum" sz="quarter" idx="5"/>
          </p:nvPr>
        </p:nvSpPr>
        <p:spPr/>
        <p:txBody>
          <a:bodyPr/>
          <a:lstStyle/>
          <a:p>
            <a:fld id="{0CF8684B-0B88-4CE1-BA06-9D0125EDA279}" type="slidenum">
              <a:rPr lang="en-US" smtClean="0"/>
              <a:t>17</a:t>
            </a:fld>
            <a:endParaRPr lang="en-US"/>
          </a:p>
        </p:txBody>
      </p:sp>
    </p:spTree>
    <p:extLst>
      <p:ext uri="{BB962C8B-B14F-4D97-AF65-F5344CB8AC3E}">
        <p14:creationId xmlns:p14="http://schemas.microsoft.com/office/powerpoint/2010/main" val="2642745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FF1D0-0B79-4F93-B597-41ADA93CBDF6}" type="slidenum">
              <a:rPr lang="en-US" smtClean="0"/>
              <a:t>18</a:t>
            </a:fld>
            <a:endParaRPr lang="en-US"/>
          </a:p>
        </p:txBody>
      </p:sp>
    </p:spTree>
    <p:extLst>
      <p:ext uri="{BB962C8B-B14F-4D97-AF65-F5344CB8AC3E}">
        <p14:creationId xmlns:p14="http://schemas.microsoft.com/office/powerpoint/2010/main" val="409562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go beyond the pure demographic numbers and look at some of the real-world impacts and implications of these population trends. This section connects demographics to the issues that many of you work on every day and that will be featured in conference sessions throughout the day — housing affordability, commuting and transportation, water resources, education, labor force participation, disability, rural population dynamics, and healthcare access.</a:t>
            </a:r>
          </a:p>
          <a:p>
            <a:r>
              <a:rPr lang="en-US" dirty="0"/>
              <a:t>The data here underscores why demographic analysis matters for policy and planning.</a:t>
            </a:r>
          </a:p>
        </p:txBody>
      </p:sp>
      <p:sp>
        <p:nvSpPr>
          <p:cNvPr id="4" name="Slide Number Placeholder 3"/>
          <p:cNvSpPr>
            <a:spLocks noGrp="1"/>
          </p:cNvSpPr>
          <p:nvPr>
            <p:ph type="sldNum" sz="quarter" idx="5"/>
          </p:nvPr>
        </p:nvSpPr>
        <p:spPr/>
        <p:txBody>
          <a:bodyPr/>
          <a:lstStyle/>
          <a:p>
            <a:fld id="{9213B633-CAE0-4343-8432-3AB4F28B3E64}" type="slidenum">
              <a:rPr lang="en-US" smtClean="0"/>
              <a:t>21</a:t>
            </a:fld>
            <a:endParaRPr lang="en-US"/>
          </a:p>
        </p:txBody>
      </p:sp>
    </p:spTree>
    <p:extLst>
      <p:ext uri="{BB962C8B-B14F-4D97-AF65-F5344CB8AC3E}">
        <p14:creationId xmlns:p14="http://schemas.microsoft.com/office/powerpoint/2010/main" val="32811739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4A1988-546C-3DE5-39D0-02AC53A079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EB04A1-5FBC-18EF-3589-D94FD30CE9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72C776-9C4B-092A-AF51-00598F549F4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650F8FC-CC90-77AD-F4CD-A8224E171470}"/>
              </a:ext>
            </a:extLst>
          </p:cNvPr>
          <p:cNvSpPr>
            <a:spLocks noGrp="1"/>
          </p:cNvSpPr>
          <p:nvPr>
            <p:ph type="sldNum" sz="quarter" idx="5"/>
          </p:nvPr>
        </p:nvSpPr>
        <p:spPr/>
        <p:txBody>
          <a:bodyPr/>
          <a:lstStyle/>
          <a:p>
            <a:fld id="{9DC1BD8B-D4E9-4DFA-A395-742BD8193243}" type="slidenum">
              <a:rPr lang="en-US" smtClean="0"/>
              <a:t>22</a:t>
            </a:fld>
            <a:endParaRPr lang="en-US"/>
          </a:p>
        </p:txBody>
      </p:sp>
    </p:spTree>
    <p:extLst>
      <p:ext uri="{BB962C8B-B14F-4D97-AF65-F5344CB8AC3E}">
        <p14:creationId xmlns:p14="http://schemas.microsoft.com/office/powerpoint/2010/main" val="6066220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4AB0731-AB94-4474-BCF2-B9BE40318122}" type="slidenum">
              <a:rPr lang="en-US" smtClean="0"/>
              <a:t>23</a:t>
            </a:fld>
            <a:endParaRPr lang="en-US"/>
          </a:p>
        </p:txBody>
      </p:sp>
    </p:spTree>
    <p:extLst>
      <p:ext uri="{BB962C8B-B14F-4D97-AF65-F5344CB8AC3E}">
        <p14:creationId xmlns:p14="http://schemas.microsoft.com/office/powerpoint/2010/main" val="31992985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40D411-1DE7-487A-A919-429821F3ABBE}" type="slidenum">
              <a:rPr lang="en-US" smtClean="0"/>
              <a:t>24</a:t>
            </a:fld>
            <a:endParaRPr lang="en-US"/>
          </a:p>
        </p:txBody>
      </p:sp>
    </p:spTree>
    <p:extLst>
      <p:ext uri="{BB962C8B-B14F-4D97-AF65-F5344CB8AC3E}">
        <p14:creationId xmlns:p14="http://schemas.microsoft.com/office/powerpoint/2010/main" val="11394610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C1BD8B-D4E9-4DFA-A395-742BD8193243}" type="slidenum">
              <a:rPr lang="en-US" smtClean="0"/>
              <a:t>25</a:t>
            </a:fld>
            <a:endParaRPr lang="en-US"/>
          </a:p>
        </p:txBody>
      </p:sp>
    </p:spTree>
    <p:extLst>
      <p:ext uri="{BB962C8B-B14F-4D97-AF65-F5344CB8AC3E}">
        <p14:creationId xmlns:p14="http://schemas.microsoft.com/office/powerpoint/2010/main" val="13249519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1085A-7BDC-89E8-C355-1D5B2457EE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CF44BD-D067-4B4C-EBA1-681752681C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C10F72-3AD7-3484-B494-519FD61E49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F749E15-462E-515E-3997-7738022C0BF2}"/>
              </a:ext>
            </a:extLst>
          </p:cNvPr>
          <p:cNvSpPr>
            <a:spLocks noGrp="1"/>
          </p:cNvSpPr>
          <p:nvPr>
            <p:ph type="sldNum" sz="quarter" idx="5"/>
          </p:nvPr>
        </p:nvSpPr>
        <p:spPr/>
        <p:txBody>
          <a:bodyPr/>
          <a:lstStyle/>
          <a:p>
            <a:fld id="{DA833310-3D76-46CE-8F26-A3C3EBD09D4D}" type="slidenum">
              <a:rPr lang="en-US" smtClean="0"/>
              <a:t>26</a:t>
            </a:fld>
            <a:endParaRPr lang="en-US"/>
          </a:p>
        </p:txBody>
      </p:sp>
    </p:spTree>
    <p:extLst>
      <p:ext uri="{BB962C8B-B14F-4D97-AF65-F5344CB8AC3E}">
        <p14:creationId xmlns:p14="http://schemas.microsoft.com/office/powerpoint/2010/main" val="22614264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1F6CE1-8CF4-463E-A3C2-C0CA832DA307}" type="slidenum">
              <a:rPr lang="en-US" smtClean="0"/>
              <a:t>27</a:t>
            </a:fld>
            <a:endParaRPr lang="en-US"/>
          </a:p>
        </p:txBody>
      </p:sp>
    </p:spTree>
    <p:extLst>
      <p:ext uri="{BB962C8B-B14F-4D97-AF65-F5344CB8AC3E}">
        <p14:creationId xmlns:p14="http://schemas.microsoft.com/office/powerpoint/2010/main" val="11845906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1B2C3D4-E5F6-7890-ABCD-EF1234567891}" type="slidenum">
              <a:rPr lang="en-US" smtClean="0"/>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A3CC129-A81E-4FF0-BF1E-4577D3368D3B}" type="slidenum">
              <a:rPr lang="en-US" smtClean="0"/>
              <a:t>28</a:t>
            </a:fld>
            <a:endParaRPr lang="en-US"/>
          </a:p>
        </p:txBody>
      </p:sp>
    </p:spTree>
    <p:extLst>
      <p:ext uri="{BB962C8B-B14F-4D97-AF65-F5344CB8AC3E}">
        <p14:creationId xmlns:p14="http://schemas.microsoft.com/office/powerpoint/2010/main" val="34394320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C74344B-62DB-4818-BF94-CBF896F2537E}" type="slidenum">
              <a:rPr lang="en-US" smtClean="0"/>
              <a:t>29</a:t>
            </a:fld>
            <a:endParaRPr lang="en-US"/>
          </a:p>
        </p:txBody>
      </p:sp>
    </p:spTree>
    <p:extLst>
      <p:ext uri="{BB962C8B-B14F-4D97-AF65-F5344CB8AC3E}">
        <p14:creationId xmlns:p14="http://schemas.microsoft.com/office/powerpoint/2010/main" val="42259897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A183C-8BE5-1A9E-4B19-EACFA4CE5B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9E085B-AE0E-C9BB-4491-DA0410D86B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82C2C9-1116-C12C-AD08-29C51A0347C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809C9BC-58EE-EAEC-4CC0-7C71FBC8D267}"/>
              </a:ext>
            </a:extLst>
          </p:cNvPr>
          <p:cNvSpPr>
            <a:spLocks noGrp="1"/>
          </p:cNvSpPr>
          <p:nvPr>
            <p:ph type="sldNum" sz="quarter" idx="5"/>
          </p:nvPr>
        </p:nvSpPr>
        <p:spPr/>
        <p:txBody>
          <a:bodyPr/>
          <a:lstStyle/>
          <a:p>
            <a:fld id="{FA40D411-1DE7-487A-A919-429821F3ABBE}" type="slidenum">
              <a:rPr lang="en-US" smtClean="0"/>
              <a:t>30</a:t>
            </a:fld>
            <a:endParaRPr lang="en-US"/>
          </a:p>
        </p:txBody>
      </p:sp>
    </p:spTree>
    <p:extLst>
      <p:ext uri="{BB962C8B-B14F-4D97-AF65-F5344CB8AC3E}">
        <p14:creationId xmlns:p14="http://schemas.microsoft.com/office/powerpoint/2010/main" val="5419422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7C9BBB7-FA40-445F-8F86-095E53E7190C}" type="slidenum">
              <a:rPr lang="en-US" smtClean="0"/>
              <a:t>33</a:t>
            </a:fld>
            <a:endParaRPr lang="en-US"/>
          </a:p>
        </p:txBody>
      </p:sp>
    </p:spTree>
    <p:extLst>
      <p:ext uri="{BB962C8B-B14F-4D97-AF65-F5344CB8AC3E}">
        <p14:creationId xmlns:p14="http://schemas.microsoft.com/office/powerpoint/2010/main" val="21945825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32C098-B1C4-4686-ABBD-79D5B4852085}" type="slidenum">
              <a:rPr lang="en-US" smtClean="0"/>
              <a:t>34</a:t>
            </a:fld>
            <a:endParaRPr lang="en-US"/>
          </a:p>
        </p:txBody>
      </p:sp>
    </p:spTree>
    <p:extLst>
      <p:ext uri="{BB962C8B-B14F-4D97-AF65-F5344CB8AC3E}">
        <p14:creationId xmlns:p14="http://schemas.microsoft.com/office/powerpoint/2010/main" val="18323448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E9DF70-A480-4F47-B147-D0A885582363}" type="slidenum">
              <a:rPr lang="en-US" smtClean="0"/>
              <a:t>35</a:t>
            </a:fld>
            <a:endParaRPr lang="en-US"/>
          </a:p>
        </p:txBody>
      </p:sp>
    </p:spTree>
    <p:extLst>
      <p:ext uri="{BB962C8B-B14F-4D97-AF65-F5344CB8AC3E}">
        <p14:creationId xmlns:p14="http://schemas.microsoft.com/office/powerpoint/2010/main" val="27768149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1CF407C-BB28-4756-BC36-6B1DA2C5EF4A}" type="slidenum">
              <a:rPr lang="en-US" smtClean="0"/>
              <a:t>36</a:t>
            </a:fld>
            <a:endParaRPr lang="en-US"/>
          </a:p>
        </p:txBody>
      </p:sp>
    </p:spTree>
    <p:extLst>
      <p:ext uri="{BB962C8B-B14F-4D97-AF65-F5344CB8AC3E}">
        <p14:creationId xmlns:p14="http://schemas.microsoft.com/office/powerpoint/2010/main" val="23128362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6A37FA-CDE7-4180-B0E2-F789B5F1AA72}" type="slidenum">
              <a:rPr lang="en-US" smtClean="0"/>
              <a:t>3</a:t>
            </a:fld>
            <a:endParaRPr lang="en-US"/>
          </a:p>
        </p:txBody>
      </p:sp>
    </p:spTree>
    <p:extLst>
      <p:ext uri="{BB962C8B-B14F-4D97-AF65-F5344CB8AC3E}">
        <p14:creationId xmlns:p14="http://schemas.microsoft.com/office/powerpoint/2010/main" val="34841244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start with the latest population estimates. This section covers newly released data from the Census Bureau's Vintage 2025 Population Estimates program.</a:t>
            </a:r>
          </a:p>
          <a:p>
            <a:r>
              <a:rPr lang="en-US" dirty="0"/>
              <a:t>These numbers give us the most current picture of how Texas's population is growing, where that growth is happening, and how Texas compares to other states.</a:t>
            </a:r>
          </a:p>
        </p:txBody>
      </p:sp>
      <p:sp>
        <p:nvSpPr>
          <p:cNvPr id="4" name="Slide Number Placeholder 3"/>
          <p:cNvSpPr>
            <a:spLocks noGrp="1"/>
          </p:cNvSpPr>
          <p:nvPr>
            <p:ph type="sldNum" sz="quarter" idx="5"/>
          </p:nvPr>
        </p:nvSpPr>
        <p:spPr/>
        <p:txBody>
          <a:bodyPr/>
          <a:lstStyle/>
          <a:p>
            <a:fld id="{40E4044E-91DC-4A92-B535-22978F212F2A}" type="slidenum">
              <a:rPr lang="en-US" smtClean="0"/>
              <a:t>4</a:t>
            </a:fld>
            <a:endParaRPr lang="en-US"/>
          </a:p>
        </p:txBody>
      </p:sp>
    </p:spTree>
    <p:extLst>
      <p:ext uri="{BB962C8B-B14F-4D97-AF65-F5344CB8AC3E}">
        <p14:creationId xmlns:p14="http://schemas.microsoft.com/office/powerpoint/2010/main" val="6098737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41838F-AE93-46C3-AA75-3E64C88F7A2B}" type="slidenum">
              <a:rPr lang="en-US" smtClean="0"/>
              <a:t>5</a:t>
            </a:fld>
            <a:endParaRPr lang="en-US"/>
          </a:p>
        </p:txBody>
      </p:sp>
    </p:spTree>
    <p:extLst>
      <p:ext uri="{BB962C8B-B14F-4D97-AF65-F5344CB8AC3E}">
        <p14:creationId xmlns:p14="http://schemas.microsoft.com/office/powerpoint/2010/main" val="9791891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1D5D8D0-9CCF-4EB3-B212-B618C624DE5A}" type="slidenum">
              <a:rPr lang="en-US" smtClean="0"/>
              <a:t>11</a:t>
            </a:fld>
            <a:endParaRPr lang="en-US"/>
          </a:p>
        </p:txBody>
      </p:sp>
    </p:spTree>
    <p:extLst>
      <p:ext uri="{BB962C8B-B14F-4D97-AF65-F5344CB8AC3E}">
        <p14:creationId xmlns:p14="http://schemas.microsoft.com/office/powerpoint/2010/main" val="36298655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3E3F4A9-050C-4AF6-B0C6-0D3826BDD7BD}" type="slidenum">
              <a:rPr lang="en-US" smtClean="0"/>
              <a:t>12</a:t>
            </a:fld>
            <a:endParaRPr lang="en-US"/>
          </a:p>
        </p:txBody>
      </p:sp>
    </p:spTree>
    <p:extLst>
      <p:ext uri="{BB962C8B-B14F-4D97-AF65-F5344CB8AC3E}">
        <p14:creationId xmlns:p14="http://schemas.microsoft.com/office/powerpoint/2010/main" val="8887563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157EDC-E72C-41BB-8854-19D888A025FF}" type="slidenum">
              <a:rPr lang="en-US" smtClean="0"/>
              <a:t>13</a:t>
            </a:fld>
            <a:endParaRPr lang="en-US"/>
          </a:p>
        </p:txBody>
      </p:sp>
    </p:spTree>
    <p:extLst>
      <p:ext uri="{BB962C8B-B14F-4D97-AF65-F5344CB8AC3E}">
        <p14:creationId xmlns:p14="http://schemas.microsoft.com/office/powerpoint/2010/main" val="18927181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shift to the drivers behind these population trends. This is a topic that I know many of you at this conference follow closely.</a:t>
            </a:r>
          </a:p>
          <a:p>
            <a:r>
              <a:rPr lang="en-US" dirty="0"/>
              <a:t>Understanding why Texas is growing — and why that growth is changing — requires looking at three components: natural increase, which is births minus deaths; domestic migration, which is people moving within the United States; and international migration. Each of these has shifted significantly in recent years, and the interplay between them tells a more nuanced story than the headline growth numbers alone.</a:t>
            </a:r>
          </a:p>
        </p:txBody>
      </p:sp>
      <p:sp>
        <p:nvSpPr>
          <p:cNvPr id="4" name="Slide Number Placeholder 3"/>
          <p:cNvSpPr>
            <a:spLocks noGrp="1"/>
          </p:cNvSpPr>
          <p:nvPr>
            <p:ph type="sldNum" sz="quarter" idx="5"/>
          </p:nvPr>
        </p:nvSpPr>
        <p:spPr/>
        <p:txBody>
          <a:bodyPr/>
          <a:lstStyle/>
          <a:p>
            <a:fld id="{2B0A9B51-0507-472D-B1AF-D0E14D13B394}" type="slidenum">
              <a:rPr lang="en-US" smtClean="0"/>
              <a:t>14</a:t>
            </a:fld>
            <a:endParaRPr lang="en-US"/>
          </a:p>
        </p:txBody>
      </p:sp>
    </p:spTree>
    <p:extLst>
      <p:ext uri="{BB962C8B-B14F-4D97-AF65-F5344CB8AC3E}">
        <p14:creationId xmlns:p14="http://schemas.microsoft.com/office/powerpoint/2010/main" val="40425146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6.jpeg"/><Relationship Id="rId4" Type="http://schemas.openxmlformats.org/officeDocument/2006/relationships/image" Target="../media/image5.jpe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Master" Target="../slideMasters/slideMaster2.xml"/><Relationship Id="rId6" Type="http://schemas.openxmlformats.org/officeDocument/2006/relationships/image" Target="../media/image2.png"/><Relationship Id="rId5" Type="http://schemas.openxmlformats.org/officeDocument/2006/relationships/image" Target="../media/image6.jpeg"/><Relationship Id="rId4" Type="http://schemas.openxmlformats.org/officeDocument/2006/relationships/image" Target="../media/image5.jpe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Master" Target="../slideMasters/slideMaster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8.png"/></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Master" Target="../slideMasters/slideMaster3.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8.png"/></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40215" y="1986280"/>
            <a:ext cx="8320114" cy="2236990"/>
          </a:xfrm>
        </p:spPr>
        <p:txBody>
          <a:bodyPr anchor="ctr">
            <a:normAutofit/>
          </a:bodyPr>
          <a:lstStyle>
            <a:lvl1pPr algn="l">
              <a:defRPr sz="4800" b="1">
                <a:latin typeface="Arial" panose="020B0604020202020204" pitchFamily="34" charset="0"/>
                <a:cs typeface="Arial" panose="020B0604020202020204" pitchFamily="34" charset="0"/>
              </a:defRPr>
            </a:lvl1pPr>
          </a:lstStyle>
          <a:p>
            <a:r>
              <a:rPr lang="en-US"/>
              <a:t>Click to edit Master title style</a:t>
            </a:r>
          </a:p>
        </p:txBody>
      </p:sp>
      <p:pic>
        <p:nvPicPr>
          <p:cNvPr id="7" name="Picture 6" descr="A white background with black and white clouds&#10;&#10;Description automatically generated">
            <a:extLst>
              <a:ext uri="{FF2B5EF4-FFF2-40B4-BE49-F238E27FC236}">
                <a16:creationId xmlns:a16="http://schemas.microsoft.com/office/drawing/2014/main" id="{EFECCD03-7F43-7C20-0872-8BBE92190629}"/>
              </a:ext>
            </a:extLst>
          </p:cNvPr>
          <p:cNvPicPr>
            <a:picLocks noChangeAspect="1"/>
          </p:cNvPicPr>
          <p:nvPr/>
        </p:nvPicPr>
        <p:blipFill rotWithShape="1">
          <a:blip r:embed="rId2">
            <a:extLst>
              <a:ext uri="{28A0092B-C50C-407E-A947-70E740481C1C}">
                <a14:useLocalDpi xmlns:a14="http://schemas.microsoft.com/office/drawing/2010/main" val="0"/>
              </a:ext>
            </a:extLst>
          </a:blip>
          <a:srcRect l="79342"/>
          <a:stretch/>
        </p:blipFill>
        <p:spPr>
          <a:xfrm>
            <a:off x="9673388" y="0"/>
            <a:ext cx="2518611" cy="6858000"/>
          </a:xfrm>
          <a:prstGeom prst="rect">
            <a:avLst/>
          </a:prstGeom>
        </p:spPr>
      </p:pic>
      <p:cxnSp>
        <p:nvCxnSpPr>
          <p:cNvPr id="8" name="Straight Connector 7">
            <a:extLst>
              <a:ext uri="{FF2B5EF4-FFF2-40B4-BE49-F238E27FC236}">
                <a16:creationId xmlns:a16="http://schemas.microsoft.com/office/drawing/2014/main" id="{9B280DEC-77E4-AC2E-34AE-001DCFC778D4}"/>
              </a:ext>
            </a:extLst>
          </p:cNvPr>
          <p:cNvCxnSpPr/>
          <p:nvPr/>
        </p:nvCxnSpPr>
        <p:spPr>
          <a:xfrm>
            <a:off x="840215" y="4373880"/>
            <a:ext cx="7189694"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pic>
        <p:nvPicPr>
          <p:cNvPr id="9" name="Picture 8" descr="A red and black screen&#10;&#10;Description automatically generated">
            <a:extLst>
              <a:ext uri="{FF2B5EF4-FFF2-40B4-BE49-F238E27FC236}">
                <a16:creationId xmlns:a16="http://schemas.microsoft.com/office/drawing/2014/main" id="{2882BB59-517B-787A-B89A-FE9A1012B8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952" y="538478"/>
            <a:ext cx="2836447" cy="1213999"/>
          </a:xfrm>
          <a:prstGeom prst="rect">
            <a:avLst/>
          </a:prstGeom>
        </p:spPr>
      </p:pic>
      <p:sp>
        <p:nvSpPr>
          <p:cNvPr id="17" name="Content Placeholder 16">
            <a:extLst>
              <a:ext uri="{FF2B5EF4-FFF2-40B4-BE49-F238E27FC236}">
                <a16:creationId xmlns:a16="http://schemas.microsoft.com/office/drawing/2014/main" id="{3394438B-748A-80C7-E676-5A3A814BE840}"/>
              </a:ext>
            </a:extLst>
          </p:cNvPr>
          <p:cNvSpPr>
            <a:spLocks noGrp="1"/>
          </p:cNvSpPr>
          <p:nvPr>
            <p:ph sz="quarter" idx="10" hasCustomPrompt="1"/>
          </p:nvPr>
        </p:nvSpPr>
        <p:spPr>
          <a:xfrm>
            <a:off x="826619" y="4562768"/>
            <a:ext cx="3440581" cy="398462"/>
          </a:xfrm>
        </p:spPr>
        <p:txBody>
          <a:bodyPr anchor="ctr"/>
          <a:lstStyle>
            <a:lvl1pPr marL="0" indent="0">
              <a:buNone/>
              <a:defRPr sz="1600">
                <a:latin typeface="Arial" panose="020B0604020202020204" pitchFamily="34" charset="0"/>
                <a:cs typeface="Arial" panose="020B0604020202020204" pitchFamily="34" charset="0"/>
              </a:defRPr>
            </a:lvl1pPr>
          </a:lstStyle>
          <a:p>
            <a:pPr lvl="0"/>
            <a:r>
              <a:rPr lang="en-US"/>
              <a:t>Date</a:t>
            </a:r>
          </a:p>
        </p:txBody>
      </p:sp>
      <p:sp>
        <p:nvSpPr>
          <p:cNvPr id="19" name="Content Placeholder 18">
            <a:extLst>
              <a:ext uri="{FF2B5EF4-FFF2-40B4-BE49-F238E27FC236}">
                <a16:creationId xmlns:a16="http://schemas.microsoft.com/office/drawing/2014/main" id="{4D2EB25D-0B17-6144-8D28-672D81430177}"/>
              </a:ext>
            </a:extLst>
          </p:cNvPr>
          <p:cNvSpPr>
            <a:spLocks noGrp="1"/>
          </p:cNvSpPr>
          <p:nvPr>
            <p:ph sz="quarter" idx="11" hasCustomPrompt="1"/>
          </p:nvPr>
        </p:nvSpPr>
        <p:spPr>
          <a:xfrm>
            <a:off x="4589328" y="4548480"/>
            <a:ext cx="3440581" cy="427038"/>
          </a:xfrm>
        </p:spPr>
        <p:txBody>
          <a:bodyPr anchor="ctr">
            <a:normAutofit/>
          </a:bodyPr>
          <a:lstStyle>
            <a:lvl1pPr marL="0" indent="0" algn="r">
              <a:buNone/>
              <a:defRPr sz="1600">
                <a:latin typeface="Arial" panose="020B0604020202020204" pitchFamily="34" charset="0"/>
                <a:cs typeface="Arial" panose="020B0604020202020204" pitchFamily="34" charset="0"/>
              </a:defRPr>
            </a:lvl1pPr>
          </a:lstStyle>
          <a:p>
            <a:pPr lvl="0"/>
            <a:r>
              <a:rPr lang="en-US"/>
              <a:t>Location</a:t>
            </a:r>
          </a:p>
        </p:txBody>
      </p:sp>
      <p:sp>
        <p:nvSpPr>
          <p:cNvPr id="4" name="Content Placeholder 18">
            <a:extLst>
              <a:ext uri="{FF2B5EF4-FFF2-40B4-BE49-F238E27FC236}">
                <a16:creationId xmlns:a16="http://schemas.microsoft.com/office/drawing/2014/main" id="{7715F650-A5CF-A833-B7E5-3A3A70230B8C}"/>
              </a:ext>
            </a:extLst>
          </p:cNvPr>
          <p:cNvSpPr>
            <a:spLocks noGrp="1"/>
          </p:cNvSpPr>
          <p:nvPr>
            <p:ph sz="quarter" idx="12" hasCustomPrompt="1"/>
          </p:nvPr>
        </p:nvSpPr>
        <p:spPr>
          <a:xfrm>
            <a:off x="840215" y="5592702"/>
            <a:ext cx="3440581" cy="427038"/>
          </a:xfrm>
        </p:spPr>
        <p:txBody>
          <a:bodyPr anchor="ctr">
            <a:normAutofit/>
          </a:bodyPr>
          <a:lstStyle>
            <a:lvl1pPr marL="0" indent="0" algn="l">
              <a:buNone/>
              <a:defRPr sz="1600">
                <a:latin typeface="Arial" panose="020B0604020202020204" pitchFamily="34" charset="0"/>
                <a:cs typeface="Arial" panose="020B0604020202020204" pitchFamily="34" charset="0"/>
              </a:defRPr>
            </a:lvl1pPr>
          </a:lstStyle>
          <a:p>
            <a:pPr lvl="0"/>
            <a:r>
              <a:rPr lang="en-US"/>
              <a:t>Presented to</a:t>
            </a:r>
          </a:p>
        </p:txBody>
      </p:sp>
    </p:spTree>
    <p:extLst>
      <p:ext uri="{BB962C8B-B14F-4D97-AF65-F5344CB8AC3E}">
        <p14:creationId xmlns:p14="http://schemas.microsoft.com/office/powerpoint/2010/main" val="6896476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For Map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C724566-1753-4CEC-8DDF-C39DF84D8BD0}"/>
              </a:ext>
            </a:extLst>
          </p:cNvPr>
          <p:cNvSpPr/>
          <p:nvPr/>
        </p:nvSpPr>
        <p:spPr>
          <a:xfrm>
            <a:off x="0" y="6385099"/>
            <a:ext cx="12192000" cy="47290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5">
            <a:extLst>
              <a:ext uri="{FF2B5EF4-FFF2-40B4-BE49-F238E27FC236}">
                <a16:creationId xmlns:a16="http://schemas.microsoft.com/office/drawing/2014/main" id="{C520C1EA-09F2-620A-4BC4-23E0CDC1AF70}"/>
              </a:ext>
            </a:extLst>
          </p:cNvPr>
          <p:cNvSpPr>
            <a:spLocks noGrp="1"/>
          </p:cNvSpPr>
          <p:nvPr>
            <p:ph type="sldNum" sz="quarter" idx="12"/>
          </p:nvPr>
        </p:nvSpPr>
        <p:spPr>
          <a:xfrm>
            <a:off x="9878786" y="6481081"/>
            <a:ext cx="560614" cy="365125"/>
          </a:xfrm>
        </p:spPr>
        <p:txBody>
          <a:bodyPr/>
          <a:lstStyle/>
          <a:p>
            <a:fld id="{6967C6AC-1FBE-422C-8DAC-79020C929FB4}" type="slidenum">
              <a:rPr lang="en-US" smtClean="0"/>
              <a:t>‹#›</a:t>
            </a:fld>
            <a:endParaRPr lang="en-US"/>
          </a:p>
        </p:txBody>
      </p:sp>
      <p:pic>
        <p:nvPicPr>
          <p:cNvPr id="11" name="Picture 10" descr="A red and black screen&#10;&#10;Description automatically generated">
            <a:extLst>
              <a:ext uri="{FF2B5EF4-FFF2-40B4-BE49-F238E27FC236}">
                <a16:creationId xmlns:a16="http://schemas.microsoft.com/office/drawing/2014/main" id="{B5DE2CFD-369A-41C7-4BAC-78A5CF4DBF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06784" y="6391901"/>
            <a:ext cx="1104909" cy="472901"/>
          </a:xfrm>
          <a:prstGeom prst="rect">
            <a:avLst/>
          </a:prstGeom>
        </p:spPr>
      </p:pic>
      <p:sp>
        <p:nvSpPr>
          <p:cNvPr id="12" name="Title 11">
            <a:extLst>
              <a:ext uri="{FF2B5EF4-FFF2-40B4-BE49-F238E27FC236}">
                <a16:creationId xmlns:a16="http://schemas.microsoft.com/office/drawing/2014/main" id="{DB4A58DA-AC0A-5FCE-97CF-B97AF83D97E2}"/>
              </a:ext>
            </a:extLst>
          </p:cNvPr>
          <p:cNvSpPr>
            <a:spLocks noGrp="1"/>
          </p:cNvSpPr>
          <p:nvPr>
            <p:ph type="title"/>
          </p:nvPr>
        </p:nvSpPr>
        <p:spPr>
          <a:xfrm>
            <a:off x="425695" y="373639"/>
            <a:ext cx="3566641" cy="1928690"/>
          </a:xfrm>
        </p:spPr>
        <p:txBody>
          <a:bodyPr>
            <a:normAutofit/>
          </a:bodyPr>
          <a:lstStyle>
            <a:lvl1pP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16" name="Content Placeholder 11">
            <a:extLst>
              <a:ext uri="{FF2B5EF4-FFF2-40B4-BE49-F238E27FC236}">
                <a16:creationId xmlns:a16="http://schemas.microsoft.com/office/drawing/2014/main" id="{5D97DB4E-EF5B-C160-7B8F-0FF446FAE8E4}"/>
              </a:ext>
            </a:extLst>
          </p:cNvPr>
          <p:cNvSpPr>
            <a:spLocks noGrp="1"/>
          </p:cNvSpPr>
          <p:nvPr>
            <p:ph sz="quarter" idx="13" hasCustomPrompt="1"/>
          </p:nvPr>
        </p:nvSpPr>
        <p:spPr>
          <a:xfrm>
            <a:off x="209437" y="6481081"/>
            <a:ext cx="9459912" cy="365125"/>
          </a:xfrm>
        </p:spPr>
        <p:txBody>
          <a:bodyPr anchor="ctr">
            <a:normAutofit/>
          </a:bodyPr>
          <a:lstStyle>
            <a:lvl1pPr marL="0" indent="0">
              <a:buNone/>
              <a:defRPr sz="11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Tree>
    <p:extLst>
      <p:ext uri="{BB962C8B-B14F-4D97-AF65-F5344CB8AC3E}">
        <p14:creationId xmlns:p14="http://schemas.microsoft.com/office/powerpoint/2010/main" val="41725182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normAutofit/>
          </a:bodyPr>
          <a:lstStyle>
            <a:lvl1pP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80935520-79A1-69C1-3BEA-5B369ADB9C31}"/>
              </a:ext>
            </a:extLst>
          </p:cNvPr>
          <p:cNvSpPr/>
          <p:nvPr/>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5">
            <a:extLst>
              <a:ext uri="{FF2B5EF4-FFF2-40B4-BE49-F238E27FC236}">
                <a16:creationId xmlns:a16="http://schemas.microsoft.com/office/drawing/2014/main" id="{359A50C3-4F63-EF8E-54E9-F6148A274FA1}"/>
              </a:ext>
            </a:extLst>
          </p:cNvPr>
          <p:cNvSpPr>
            <a:spLocks noGrp="1"/>
          </p:cNvSpPr>
          <p:nvPr>
            <p:ph type="sldNum" sz="quarter" idx="12"/>
          </p:nvPr>
        </p:nvSpPr>
        <p:spPr>
          <a:xfrm>
            <a:off x="9878786" y="6356350"/>
            <a:ext cx="560614" cy="365125"/>
          </a:xfrm>
        </p:spPr>
        <p:txBody>
          <a:bodyPr/>
          <a:lstStyle/>
          <a:p>
            <a:fld id="{6967C6AC-1FBE-422C-8DAC-79020C929FB4}" type="slidenum">
              <a:rPr lang="en-US" smtClean="0"/>
              <a:t>‹#›</a:t>
            </a:fld>
            <a:endParaRPr lang="en-US"/>
          </a:p>
        </p:txBody>
      </p:sp>
      <p:pic>
        <p:nvPicPr>
          <p:cNvPr id="11" name="Picture 10" descr="A red and black screen&#10;&#10;Description automatically generated">
            <a:extLst>
              <a:ext uri="{FF2B5EF4-FFF2-40B4-BE49-F238E27FC236}">
                <a16:creationId xmlns:a16="http://schemas.microsoft.com/office/drawing/2014/main" id="{C1D34EB7-6398-82A1-2FD1-29144BC36B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3" name="Content Placeholder 11">
            <a:extLst>
              <a:ext uri="{FF2B5EF4-FFF2-40B4-BE49-F238E27FC236}">
                <a16:creationId xmlns:a16="http://schemas.microsoft.com/office/drawing/2014/main" id="{0EE4E234-E343-7B85-A51A-F699450EF5B2}"/>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1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Tree>
    <p:extLst>
      <p:ext uri="{BB962C8B-B14F-4D97-AF65-F5344CB8AC3E}">
        <p14:creationId xmlns:p14="http://schemas.microsoft.com/office/powerpoint/2010/main" val="41059043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normAutofit/>
          </a:bodyPr>
          <a:lstStyle>
            <a:lvl1pP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10744200" y="6356350"/>
            <a:ext cx="609600" cy="365125"/>
          </a:xfrm>
        </p:spPr>
        <p:txBody>
          <a:bodyPr/>
          <a:lstStyle/>
          <a:p>
            <a:fld id="{6967C6AC-1FBE-422C-8DAC-79020C929FB4}" type="slidenum">
              <a:rPr lang="en-US" smtClean="0"/>
              <a:t>‹#›</a:t>
            </a:fld>
            <a:endParaRPr lang="en-US"/>
          </a:p>
        </p:txBody>
      </p:sp>
      <p:sp>
        <p:nvSpPr>
          <p:cNvPr id="8" name="Rectangle 7">
            <a:extLst>
              <a:ext uri="{FF2B5EF4-FFF2-40B4-BE49-F238E27FC236}">
                <a16:creationId xmlns:a16="http://schemas.microsoft.com/office/drawing/2014/main" id="{0A57CF5C-4452-6AF8-6C94-8AD3D6EBFAFB}"/>
              </a:ext>
            </a:extLst>
          </p:cNvPr>
          <p:cNvSpPr/>
          <p:nvPr/>
        </p:nvSpPr>
        <p:spPr>
          <a:xfrm rot="5400000">
            <a:off x="-3088482" y="3088481"/>
            <a:ext cx="6858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ue and white state with a white star&#10;&#10;Description automatically generated">
            <a:extLst>
              <a:ext uri="{FF2B5EF4-FFF2-40B4-BE49-F238E27FC236}">
                <a16:creationId xmlns:a16="http://schemas.microsoft.com/office/drawing/2014/main" id="{BCC0FCB2-D3C6-F9BC-68FD-3BEF37C327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779" y="6262434"/>
            <a:ext cx="463720" cy="459041"/>
          </a:xfrm>
          <a:prstGeom prst="rect">
            <a:avLst/>
          </a:prstGeom>
        </p:spPr>
      </p:pic>
      <p:sp>
        <p:nvSpPr>
          <p:cNvPr id="13" name="Content Placeholder 11">
            <a:extLst>
              <a:ext uri="{FF2B5EF4-FFF2-40B4-BE49-F238E27FC236}">
                <a16:creationId xmlns:a16="http://schemas.microsoft.com/office/drawing/2014/main" id="{F2527929-019A-1596-2A8C-8D1F60EF6B6D}"/>
              </a:ext>
            </a:extLst>
          </p:cNvPr>
          <p:cNvSpPr>
            <a:spLocks noGrp="1"/>
          </p:cNvSpPr>
          <p:nvPr>
            <p:ph sz="quarter" idx="13" hasCustomPrompt="1"/>
          </p:nvPr>
        </p:nvSpPr>
        <p:spPr>
          <a:xfrm>
            <a:off x="838200" y="6356350"/>
            <a:ext cx="8801100" cy="365125"/>
          </a:xfrm>
        </p:spPr>
        <p:txBody>
          <a:bodyPr anchor="ctr">
            <a:normAutofit/>
          </a:bodyPr>
          <a:lstStyle>
            <a:lvl1pPr marL="0" indent="0">
              <a:buNone/>
              <a:defRPr sz="11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Tree>
    <p:extLst>
      <p:ext uri="{BB962C8B-B14F-4D97-AF65-F5344CB8AC3E}">
        <p14:creationId xmlns:p14="http://schemas.microsoft.com/office/powerpoint/2010/main" val="27206657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_Picture with Caption">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a:xfrm>
            <a:off x="10744200" y="6356350"/>
            <a:ext cx="609600" cy="365125"/>
          </a:xfrm>
        </p:spPr>
        <p:txBody>
          <a:bodyPr/>
          <a:lstStyle/>
          <a:p>
            <a:fld id="{6967C6AC-1FBE-422C-8DAC-79020C929FB4}" type="slidenum">
              <a:rPr lang="en-US" smtClean="0"/>
              <a:t>‹#›</a:t>
            </a:fld>
            <a:endParaRPr lang="en-US"/>
          </a:p>
        </p:txBody>
      </p:sp>
      <p:sp>
        <p:nvSpPr>
          <p:cNvPr id="8" name="Rectangle 7">
            <a:extLst>
              <a:ext uri="{FF2B5EF4-FFF2-40B4-BE49-F238E27FC236}">
                <a16:creationId xmlns:a16="http://schemas.microsoft.com/office/drawing/2014/main" id="{0A57CF5C-4452-6AF8-6C94-8AD3D6EBFAFB}"/>
              </a:ext>
            </a:extLst>
          </p:cNvPr>
          <p:cNvSpPr/>
          <p:nvPr/>
        </p:nvSpPr>
        <p:spPr>
          <a:xfrm rot="5400000">
            <a:off x="-3088482" y="3088481"/>
            <a:ext cx="6858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ue and white state with a white star&#10;&#10;Description automatically generated">
            <a:extLst>
              <a:ext uri="{FF2B5EF4-FFF2-40B4-BE49-F238E27FC236}">
                <a16:creationId xmlns:a16="http://schemas.microsoft.com/office/drawing/2014/main" id="{BCC0FCB2-D3C6-F9BC-68FD-3BEF37C327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779" y="6262434"/>
            <a:ext cx="463720" cy="459041"/>
          </a:xfrm>
          <a:prstGeom prst="rect">
            <a:avLst/>
          </a:prstGeom>
        </p:spPr>
      </p:pic>
      <p:sp>
        <p:nvSpPr>
          <p:cNvPr id="5" name="Title 11">
            <a:extLst>
              <a:ext uri="{FF2B5EF4-FFF2-40B4-BE49-F238E27FC236}">
                <a16:creationId xmlns:a16="http://schemas.microsoft.com/office/drawing/2014/main" id="{5AB8A1DC-F078-2227-C29D-0291078E11C2}"/>
              </a:ext>
            </a:extLst>
          </p:cNvPr>
          <p:cNvSpPr>
            <a:spLocks noGrp="1"/>
          </p:cNvSpPr>
          <p:nvPr>
            <p:ph type="title"/>
          </p:nvPr>
        </p:nvSpPr>
        <p:spPr>
          <a:xfrm>
            <a:off x="838200" y="373639"/>
            <a:ext cx="3566641" cy="1928690"/>
          </a:xfrm>
        </p:spPr>
        <p:txBody>
          <a:bodyPr>
            <a:normAutofit/>
          </a:bodyPr>
          <a:lstStyle>
            <a:lvl1pP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9" name="Content Placeholder 11">
            <a:extLst>
              <a:ext uri="{FF2B5EF4-FFF2-40B4-BE49-F238E27FC236}">
                <a16:creationId xmlns:a16="http://schemas.microsoft.com/office/drawing/2014/main" id="{325A7D1F-39E9-331D-D2D0-F784552D5182}"/>
              </a:ext>
            </a:extLst>
          </p:cNvPr>
          <p:cNvSpPr>
            <a:spLocks noGrp="1"/>
          </p:cNvSpPr>
          <p:nvPr>
            <p:ph sz="quarter" idx="13" hasCustomPrompt="1"/>
          </p:nvPr>
        </p:nvSpPr>
        <p:spPr>
          <a:xfrm>
            <a:off x="838200" y="6356350"/>
            <a:ext cx="8801100" cy="365125"/>
          </a:xfrm>
        </p:spPr>
        <p:txBody>
          <a:bodyPr anchor="ctr">
            <a:normAutofit/>
          </a:bodyPr>
          <a:lstStyle>
            <a:lvl1pPr marL="0" indent="0">
              <a:buNone/>
              <a:defRPr sz="11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Tree>
    <p:extLst>
      <p:ext uri="{BB962C8B-B14F-4D97-AF65-F5344CB8AC3E}">
        <p14:creationId xmlns:p14="http://schemas.microsoft.com/office/powerpoint/2010/main" val="15284663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2_Picture with Caption">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a:xfrm>
            <a:off x="10744200" y="6356350"/>
            <a:ext cx="609600" cy="365125"/>
          </a:xfrm>
        </p:spPr>
        <p:txBody>
          <a:bodyPr/>
          <a:lstStyle/>
          <a:p>
            <a:fld id="{6967C6AC-1FBE-422C-8DAC-79020C929FB4}" type="slidenum">
              <a:rPr lang="en-US" smtClean="0"/>
              <a:t>‹#›</a:t>
            </a:fld>
            <a:endParaRPr lang="en-US"/>
          </a:p>
        </p:txBody>
      </p:sp>
      <p:sp>
        <p:nvSpPr>
          <p:cNvPr id="8" name="Rectangle 7">
            <a:extLst>
              <a:ext uri="{FF2B5EF4-FFF2-40B4-BE49-F238E27FC236}">
                <a16:creationId xmlns:a16="http://schemas.microsoft.com/office/drawing/2014/main" id="{0A57CF5C-4452-6AF8-6C94-8AD3D6EBFAFB}"/>
              </a:ext>
            </a:extLst>
          </p:cNvPr>
          <p:cNvSpPr/>
          <p:nvPr/>
        </p:nvSpPr>
        <p:spPr>
          <a:xfrm rot="5400000">
            <a:off x="-3088482" y="3088481"/>
            <a:ext cx="6858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ue and white state with a white star&#10;&#10;Description automatically generated">
            <a:extLst>
              <a:ext uri="{FF2B5EF4-FFF2-40B4-BE49-F238E27FC236}">
                <a16:creationId xmlns:a16="http://schemas.microsoft.com/office/drawing/2014/main" id="{BCC0FCB2-D3C6-F9BC-68FD-3BEF37C327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779" y="6262434"/>
            <a:ext cx="463720" cy="459041"/>
          </a:xfrm>
          <a:prstGeom prst="rect">
            <a:avLst/>
          </a:prstGeom>
        </p:spPr>
      </p:pic>
      <p:sp>
        <p:nvSpPr>
          <p:cNvPr id="4" name="Content Placeholder 11">
            <a:extLst>
              <a:ext uri="{FF2B5EF4-FFF2-40B4-BE49-F238E27FC236}">
                <a16:creationId xmlns:a16="http://schemas.microsoft.com/office/drawing/2014/main" id="{FEBF9598-C2B1-FEAD-26CF-12F15B905DBF}"/>
              </a:ext>
            </a:extLst>
          </p:cNvPr>
          <p:cNvSpPr>
            <a:spLocks noGrp="1"/>
          </p:cNvSpPr>
          <p:nvPr>
            <p:ph sz="quarter" idx="14" hasCustomPrompt="1"/>
          </p:nvPr>
        </p:nvSpPr>
        <p:spPr>
          <a:xfrm>
            <a:off x="838198" y="6356350"/>
            <a:ext cx="8801101" cy="365125"/>
          </a:xfrm>
        </p:spPr>
        <p:txBody>
          <a:bodyPr anchor="ctr">
            <a:normAutofit/>
          </a:bodyPr>
          <a:lstStyle>
            <a:lvl1pPr marL="0" indent="0">
              <a:buNone/>
              <a:defRPr sz="11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
        <p:nvSpPr>
          <p:cNvPr id="3" name="Title 1">
            <a:extLst>
              <a:ext uri="{FF2B5EF4-FFF2-40B4-BE49-F238E27FC236}">
                <a16:creationId xmlns:a16="http://schemas.microsoft.com/office/drawing/2014/main" id="{E9F42ECA-F0DD-A56E-1D82-1E89CE376A40}"/>
              </a:ext>
            </a:extLst>
          </p:cNvPr>
          <p:cNvSpPr>
            <a:spLocks noGrp="1"/>
          </p:cNvSpPr>
          <p:nvPr>
            <p:ph type="title"/>
          </p:nvPr>
        </p:nvSpPr>
        <p:spPr>
          <a:xfrm>
            <a:off x="681036" y="129851"/>
            <a:ext cx="11510963" cy="1061357"/>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9999877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_Picture with Caption">
    <p:spTree>
      <p:nvGrpSpPr>
        <p:cNvPr id="1" name=""/>
        <p:cNvGrpSpPr/>
        <p:nvPr/>
      </p:nvGrpSpPr>
      <p:grpSpPr>
        <a:xfrm>
          <a:off x="0" y="0"/>
          <a:ext cx="0" cy="0"/>
          <a:chOff x="0" y="0"/>
          <a:chExt cx="0" cy="0"/>
        </a:xfrm>
      </p:grpSpPr>
      <p:pic>
        <p:nvPicPr>
          <p:cNvPr id="3" name="Picture 2" descr="A white background with black and white clouds&#10;&#10;Description automatically generated">
            <a:extLst>
              <a:ext uri="{FF2B5EF4-FFF2-40B4-BE49-F238E27FC236}">
                <a16:creationId xmlns:a16="http://schemas.microsoft.com/office/drawing/2014/main" id="{D75C156D-F010-83D1-6FBC-93B636E4B6E6}"/>
              </a:ext>
            </a:extLst>
          </p:cNvPr>
          <p:cNvPicPr>
            <a:picLocks noChangeAspect="1"/>
          </p:cNvPicPr>
          <p:nvPr/>
        </p:nvPicPr>
        <p:blipFill rotWithShape="1">
          <a:blip r:embed="rId2">
            <a:extLst>
              <a:ext uri="{28A0092B-C50C-407E-A947-70E740481C1C}">
                <a14:useLocalDpi xmlns:a14="http://schemas.microsoft.com/office/drawing/2010/main" val="0"/>
              </a:ext>
            </a:extLst>
          </a:blip>
          <a:srcRect l="79342"/>
          <a:stretch/>
        </p:blipFill>
        <p:spPr>
          <a:xfrm>
            <a:off x="9673388" y="0"/>
            <a:ext cx="2518611" cy="6858000"/>
          </a:xfrm>
          <a:prstGeom prst="rect">
            <a:avLst/>
          </a:prstGeom>
        </p:spPr>
      </p:pic>
      <p:pic>
        <p:nvPicPr>
          <p:cNvPr id="4" name="Picture 3" descr="A black and white globe with a cursor&#10;&#10;Description automatically generated with low confidence">
            <a:extLst>
              <a:ext uri="{FF2B5EF4-FFF2-40B4-BE49-F238E27FC236}">
                <a16:creationId xmlns:a16="http://schemas.microsoft.com/office/drawing/2014/main" id="{AD82B877-2B6A-11F3-2186-BF3CB53A78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1351" y="3233228"/>
            <a:ext cx="419100" cy="419100"/>
          </a:xfrm>
          <a:prstGeom prst="rect">
            <a:avLst/>
          </a:prstGeom>
        </p:spPr>
      </p:pic>
      <p:pic>
        <p:nvPicPr>
          <p:cNvPr id="5" name="Picture 4" descr="A black and white envelope&#10;&#10;Description automatically generated">
            <a:extLst>
              <a:ext uri="{FF2B5EF4-FFF2-40B4-BE49-F238E27FC236}">
                <a16:creationId xmlns:a16="http://schemas.microsoft.com/office/drawing/2014/main" id="{557DB40C-0F27-46F1-4011-9AA0FD738B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70114" y="2593974"/>
            <a:ext cx="596900" cy="596900"/>
          </a:xfrm>
          <a:prstGeom prst="rect">
            <a:avLst/>
          </a:prstGeom>
        </p:spPr>
      </p:pic>
      <p:pic>
        <p:nvPicPr>
          <p:cNvPr id="6" name="Picture 5" descr="A black telephone symbol&#10;&#10;Description automatically generated">
            <a:extLst>
              <a:ext uri="{FF2B5EF4-FFF2-40B4-BE49-F238E27FC236}">
                <a16:creationId xmlns:a16="http://schemas.microsoft.com/office/drawing/2014/main" id="{D5B65DF5-FF5A-39EA-AE15-3E3971A8A66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81239" y="2168709"/>
            <a:ext cx="374650" cy="374650"/>
          </a:xfrm>
          <a:prstGeom prst="rect">
            <a:avLst/>
          </a:prstGeom>
        </p:spPr>
      </p:pic>
      <p:sp>
        <p:nvSpPr>
          <p:cNvPr id="9" name="Content Placeholder 3">
            <a:extLst>
              <a:ext uri="{FF2B5EF4-FFF2-40B4-BE49-F238E27FC236}">
                <a16:creationId xmlns:a16="http://schemas.microsoft.com/office/drawing/2014/main" id="{EAE38295-8C89-D221-EB72-E92663C2E5C5}"/>
              </a:ext>
            </a:extLst>
          </p:cNvPr>
          <p:cNvSpPr>
            <a:spLocks noGrp="1"/>
          </p:cNvSpPr>
          <p:nvPr>
            <p:ph sz="half" idx="2"/>
          </p:nvPr>
        </p:nvSpPr>
        <p:spPr>
          <a:xfrm>
            <a:off x="1963234" y="2168710"/>
            <a:ext cx="4333292" cy="374650"/>
          </a:xfrm>
        </p:spPr>
        <p:txBody>
          <a:bodyPr anchor="ctr">
            <a:normAutofit/>
          </a:bodyPr>
          <a:lstStyle>
            <a:lvl1pPr marL="0" indent="0">
              <a:buNone/>
              <a:defRPr sz="1600">
                <a:latin typeface="Arial" panose="020B0604020202020204" pitchFamily="34" charset="0"/>
                <a:cs typeface="Arial" panose="020B0604020202020204" pitchFamily="34" charset="0"/>
              </a:defRPr>
            </a:lvl1pPr>
            <a:lvl2pPr marL="457200" indent="0">
              <a:buNone/>
              <a:defRPr/>
            </a:lvl2pPr>
            <a:lvl5pPr>
              <a:defRPr/>
            </a:lvl5pPr>
          </a:lstStyle>
          <a:p>
            <a:pPr lvl="0"/>
            <a:r>
              <a:rPr lang="en-US"/>
              <a:t>Click to edit Master text styles</a:t>
            </a:r>
          </a:p>
        </p:txBody>
      </p:sp>
      <p:sp>
        <p:nvSpPr>
          <p:cNvPr id="12" name="Content Placeholder 3">
            <a:extLst>
              <a:ext uri="{FF2B5EF4-FFF2-40B4-BE49-F238E27FC236}">
                <a16:creationId xmlns:a16="http://schemas.microsoft.com/office/drawing/2014/main" id="{A64E67F4-8BE4-1B8F-675A-F20D8FB431FB}"/>
              </a:ext>
            </a:extLst>
          </p:cNvPr>
          <p:cNvSpPr>
            <a:spLocks noGrp="1"/>
          </p:cNvSpPr>
          <p:nvPr>
            <p:ph sz="half" idx="10"/>
          </p:nvPr>
        </p:nvSpPr>
        <p:spPr>
          <a:xfrm>
            <a:off x="1963234" y="2705099"/>
            <a:ext cx="4333292" cy="374650"/>
          </a:xfrm>
        </p:spPr>
        <p:txBody>
          <a:bodyPr anchor="ctr">
            <a:normAutofit/>
          </a:bodyPr>
          <a:lstStyle>
            <a:lvl1pPr marL="0" indent="0">
              <a:buNone/>
              <a:defRPr sz="1600">
                <a:latin typeface="Arial" panose="020B0604020202020204" pitchFamily="34" charset="0"/>
                <a:cs typeface="Arial" panose="020B0604020202020204" pitchFamily="34" charset="0"/>
              </a:defRPr>
            </a:lvl1pPr>
            <a:lvl2pPr marL="457200" indent="0">
              <a:buNone/>
              <a:defRPr/>
            </a:lvl2pPr>
            <a:lvl5pPr>
              <a:defRPr/>
            </a:lvl5pPr>
          </a:lstStyle>
          <a:p>
            <a:pPr lvl="0"/>
            <a:r>
              <a:rPr lang="en-US"/>
              <a:t>Click to edit Master text styles</a:t>
            </a:r>
          </a:p>
        </p:txBody>
      </p:sp>
      <p:sp>
        <p:nvSpPr>
          <p:cNvPr id="13" name="Content Placeholder 3">
            <a:extLst>
              <a:ext uri="{FF2B5EF4-FFF2-40B4-BE49-F238E27FC236}">
                <a16:creationId xmlns:a16="http://schemas.microsoft.com/office/drawing/2014/main" id="{7B9FAA3E-8D4C-ACD5-DB17-1DD5DCE5ED24}"/>
              </a:ext>
            </a:extLst>
          </p:cNvPr>
          <p:cNvSpPr>
            <a:spLocks noGrp="1"/>
          </p:cNvSpPr>
          <p:nvPr>
            <p:ph sz="half" idx="11"/>
          </p:nvPr>
        </p:nvSpPr>
        <p:spPr>
          <a:xfrm>
            <a:off x="1963234" y="3242274"/>
            <a:ext cx="4333292" cy="374650"/>
          </a:xfrm>
        </p:spPr>
        <p:txBody>
          <a:bodyPr anchor="ctr">
            <a:normAutofit/>
          </a:bodyPr>
          <a:lstStyle>
            <a:lvl1pPr marL="0" indent="0">
              <a:buNone/>
              <a:defRPr sz="1600">
                <a:latin typeface="Arial" panose="020B0604020202020204" pitchFamily="34" charset="0"/>
                <a:cs typeface="Arial" panose="020B0604020202020204" pitchFamily="34" charset="0"/>
              </a:defRPr>
            </a:lvl1pPr>
            <a:lvl2pPr marL="457200" indent="0">
              <a:buNone/>
              <a:defRPr/>
            </a:lvl2pPr>
            <a:lvl5pPr>
              <a:defRPr/>
            </a:lvl5pPr>
          </a:lstStyle>
          <a:p>
            <a:pPr lvl="0"/>
            <a:r>
              <a:rPr lang="en-US"/>
              <a:t>Click to edit Master text styles</a:t>
            </a:r>
          </a:p>
        </p:txBody>
      </p:sp>
      <p:sp>
        <p:nvSpPr>
          <p:cNvPr id="14" name="Text Placeholder 25">
            <a:extLst>
              <a:ext uri="{FF2B5EF4-FFF2-40B4-BE49-F238E27FC236}">
                <a16:creationId xmlns:a16="http://schemas.microsoft.com/office/drawing/2014/main" id="{DF46734D-AD62-AD5E-08C7-78B15A626C3D}"/>
              </a:ext>
            </a:extLst>
          </p:cNvPr>
          <p:cNvSpPr>
            <a:spLocks noGrp="1"/>
          </p:cNvSpPr>
          <p:nvPr>
            <p:ph type="body" sz="quarter" idx="13"/>
          </p:nvPr>
        </p:nvSpPr>
        <p:spPr>
          <a:xfrm>
            <a:off x="1481138" y="1355725"/>
            <a:ext cx="7385276" cy="596900"/>
          </a:xfrm>
        </p:spPr>
        <p:txBody>
          <a:bodyPr anchor="ctr"/>
          <a:lstStyle>
            <a:lvl1pPr marL="0" indent="0">
              <a:buNone/>
              <a:defRPr b="1">
                <a:latin typeface="Arial" panose="020B0604020202020204" pitchFamily="34" charset="0"/>
                <a:cs typeface="Arial" panose="020B0604020202020204" pitchFamily="34" charset="0"/>
              </a:defRPr>
            </a:lvl1pPr>
          </a:lstStyle>
          <a:p>
            <a:pPr lvl="0"/>
            <a:r>
              <a:rPr lang="en-US"/>
              <a:t>Click to edit Master text styles</a:t>
            </a:r>
          </a:p>
        </p:txBody>
      </p:sp>
      <p:pic>
        <p:nvPicPr>
          <p:cNvPr id="15" name="Picture 14" descr="A red and black screen&#10;&#10;Description automatically generated">
            <a:extLst>
              <a:ext uri="{FF2B5EF4-FFF2-40B4-BE49-F238E27FC236}">
                <a16:creationId xmlns:a16="http://schemas.microsoft.com/office/drawing/2014/main" id="{C6D746BF-81D3-D97B-FC0F-0C224178472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61351" y="4288276"/>
            <a:ext cx="2836447" cy="1213999"/>
          </a:xfrm>
          <a:prstGeom prst="rect">
            <a:avLst/>
          </a:prstGeom>
        </p:spPr>
      </p:pic>
    </p:spTree>
    <p:extLst>
      <p:ext uri="{BB962C8B-B14F-4D97-AF65-F5344CB8AC3E}">
        <p14:creationId xmlns:p14="http://schemas.microsoft.com/office/powerpoint/2010/main" val="6612064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2_Two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19993A0F-5C2D-D4F2-6971-60DDB2E88A37}"/>
              </a:ext>
            </a:extLst>
          </p:cNvPr>
          <p:cNvSpPr>
            <a:spLocks noGrp="1"/>
          </p:cNvSpPr>
          <p:nvPr>
            <p:ph type="sldNum" sz="quarter" idx="12"/>
          </p:nvPr>
        </p:nvSpPr>
        <p:spPr/>
        <p:txBody>
          <a:bodyPr/>
          <a:lstStyle/>
          <a:p>
            <a:fld id="{6967C6AC-1FBE-422C-8DAC-79020C929FB4}" type="slidenum">
              <a:rPr lang="en-US" smtClean="0"/>
              <a:t>‹#›</a:t>
            </a:fld>
            <a:endParaRPr lang="en-US"/>
          </a:p>
        </p:txBody>
      </p:sp>
      <p:pic>
        <p:nvPicPr>
          <p:cNvPr id="5" name="Picture 4" descr="A blue and white state with a white star&#10;&#10;Description automatically generated">
            <a:extLst>
              <a:ext uri="{FF2B5EF4-FFF2-40B4-BE49-F238E27FC236}">
                <a16:creationId xmlns:a16="http://schemas.microsoft.com/office/drawing/2014/main" id="{550681BA-BDB8-CDB7-F5A9-A86274AA2D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33142" y="286612"/>
            <a:ext cx="626719" cy="620396"/>
          </a:xfrm>
          <a:prstGeom prst="rect">
            <a:avLst/>
          </a:prstGeom>
        </p:spPr>
      </p:pic>
      <p:sp>
        <p:nvSpPr>
          <p:cNvPr id="6" name="Content Placeholder 13">
            <a:extLst>
              <a:ext uri="{FF2B5EF4-FFF2-40B4-BE49-F238E27FC236}">
                <a16:creationId xmlns:a16="http://schemas.microsoft.com/office/drawing/2014/main" id="{0C3EFB34-9902-9438-496E-AE03717414E0}"/>
              </a:ext>
            </a:extLst>
          </p:cNvPr>
          <p:cNvSpPr>
            <a:spLocks noGrp="1"/>
          </p:cNvSpPr>
          <p:nvPr>
            <p:ph sz="quarter" idx="15" hasCustomPrompt="1"/>
          </p:nvPr>
        </p:nvSpPr>
        <p:spPr>
          <a:xfrm>
            <a:off x="0" y="6492875"/>
            <a:ext cx="2874963" cy="365125"/>
          </a:xfrm>
        </p:spPr>
        <p:txBody>
          <a:bodyPr anchor="ctr">
            <a:noAutofit/>
          </a:bodyPr>
          <a:lstStyle>
            <a:lvl5pPr algn="l">
              <a:defRPr sz="900">
                <a:solidFill>
                  <a:schemeClr val="bg1">
                    <a:lumMod val="50000"/>
                  </a:schemeClr>
                </a:solidFill>
              </a:defRPr>
            </a:lvl5pPr>
          </a:lstStyle>
          <a:p>
            <a:pPr lvl="4"/>
            <a:r>
              <a:rPr lang="en-US"/>
              <a:t>Source</a:t>
            </a:r>
          </a:p>
        </p:txBody>
      </p:sp>
    </p:spTree>
    <p:extLst>
      <p:ext uri="{BB962C8B-B14F-4D97-AF65-F5344CB8AC3E}">
        <p14:creationId xmlns:p14="http://schemas.microsoft.com/office/powerpoint/2010/main" val="16849544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95A46F-3409-40F2-B229-4659448F5036}"/>
              </a:ext>
            </a:extLst>
          </p:cNvPr>
          <p:cNvSpPr>
            <a:spLocks noGrp="1"/>
          </p:cNvSpPr>
          <p:nvPr>
            <p:ph type="title"/>
          </p:nvPr>
        </p:nvSpPr>
        <p:spPr/>
        <p:txBody>
          <a:bodyPr>
            <a:normAutofit/>
          </a:bodyPr>
          <a:lstStyle>
            <a:lvl1pPr>
              <a:defRPr sz="3200">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0E031F0B-DCBF-412D-9CFA-A69776C174D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7506BC-84A2-419B-8D8B-8577D63B2CCA}"/>
              </a:ext>
            </a:extLst>
          </p:cNvPr>
          <p:cNvSpPr>
            <a:spLocks noGrp="1"/>
          </p:cNvSpPr>
          <p:nvPr>
            <p:ph type="dt" sz="half" idx="10"/>
          </p:nvPr>
        </p:nvSpPr>
        <p:spPr>
          <a:xfrm>
            <a:off x="183439" y="6311900"/>
            <a:ext cx="2743200" cy="365125"/>
          </a:xfrm>
        </p:spPr>
        <p:txBody>
          <a:bodyPr/>
          <a:lstStyle/>
          <a:p>
            <a:fld id="{2BA41D99-E1C2-45DE-9256-3313297A1320}" type="datetimeFigureOut">
              <a:rPr lang="en-US" smtClean="0"/>
              <a:t>8/11/2026</a:t>
            </a:fld>
            <a:endParaRPr lang="en-US"/>
          </a:p>
        </p:txBody>
      </p:sp>
    </p:spTree>
    <p:extLst>
      <p:ext uri="{BB962C8B-B14F-4D97-AF65-F5344CB8AC3E}">
        <p14:creationId xmlns:p14="http://schemas.microsoft.com/office/powerpoint/2010/main" val="33787722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 Content + Foot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842B22B-7FA6-02EF-F489-E88C9EFAC1D1}"/>
              </a:ext>
            </a:extLst>
          </p:cNvPr>
          <p:cNvSpPr/>
          <p:nvPr userDrawn="1"/>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838200" y="1443491"/>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9878786" y="6356350"/>
            <a:ext cx="560614" cy="365125"/>
          </a:xfrm>
        </p:spPr>
        <p:txBody>
          <a:bodyPr/>
          <a:lstStyle/>
          <a:p>
            <a:fld id="{AB041240-ECAE-4494-9DAC-38E9F7D3A8CC}" type="slidenum">
              <a:rPr lang="en-US" smtClean="0"/>
              <a:t>‹#›</a:t>
            </a:fld>
            <a:endParaRPr lang="en-US"/>
          </a:p>
        </p:txBody>
      </p:sp>
      <p:pic>
        <p:nvPicPr>
          <p:cNvPr id="8" name="Picture 7" descr="A red and black screen&#10;&#10;Description automatically generated">
            <a:extLst>
              <a:ext uri="{FF2B5EF4-FFF2-40B4-BE49-F238E27FC236}">
                <a16:creationId xmlns:a16="http://schemas.microsoft.com/office/drawing/2014/main" id="{880FC582-497B-8291-A236-D3CD437D19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20096" y="6176963"/>
            <a:ext cx="1591208" cy="681037"/>
          </a:xfrm>
          <a:prstGeom prst="rect">
            <a:avLst/>
          </a:prstGeom>
        </p:spPr>
      </p:pic>
      <p:sp>
        <p:nvSpPr>
          <p:cNvPr id="12" name="Content Placeholder 11">
            <a:extLst>
              <a:ext uri="{FF2B5EF4-FFF2-40B4-BE49-F238E27FC236}">
                <a16:creationId xmlns:a16="http://schemas.microsoft.com/office/drawing/2014/main" id="{16CEB89A-E86D-35BB-A592-9C7EBF45498B}"/>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
        <p:nvSpPr>
          <p:cNvPr id="4" name="Title 1">
            <a:extLst>
              <a:ext uri="{FF2B5EF4-FFF2-40B4-BE49-F238E27FC236}">
                <a16:creationId xmlns:a16="http://schemas.microsoft.com/office/drawing/2014/main" id="{CBE584E1-9151-7696-4240-8BFFC763D42C}"/>
              </a:ext>
            </a:extLst>
          </p:cNvPr>
          <p:cNvSpPr>
            <a:spLocks noGrp="1"/>
          </p:cNvSpPr>
          <p:nvPr>
            <p:ph type="title"/>
          </p:nvPr>
        </p:nvSpPr>
        <p:spPr>
          <a:xfrm>
            <a:off x="0" y="116114"/>
            <a:ext cx="12192000" cy="995153"/>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8043162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842B22B-7FA6-02EF-F489-E88C9EFAC1D1}"/>
              </a:ext>
            </a:extLst>
          </p:cNvPr>
          <p:cNvSpPr/>
          <p:nvPr userDrawn="1"/>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838200" y="1443491"/>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9878786" y="6356350"/>
            <a:ext cx="560614" cy="365125"/>
          </a:xfrm>
        </p:spPr>
        <p:txBody>
          <a:bodyPr/>
          <a:lstStyle/>
          <a:p>
            <a:fld id="{AB041240-ECAE-4494-9DAC-38E9F7D3A8CC}" type="slidenum">
              <a:rPr lang="en-US" smtClean="0"/>
              <a:t>‹#›</a:t>
            </a:fld>
            <a:endParaRPr lang="en-US"/>
          </a:p>
        </p:txBody>
      </p:sp>
      <p:pic>
        <p:nvPicPr>
          <p:cNvPr id="8" name="Picture 7" descr="A red and black screen&#10;&#10;Description automatically generated">
            <a:extLst>
              <a:ext uri="{FF2B5EF4-FFF2-40B4-BE49-F238E27FC236}">
                <a16:creationId xmlns:a16="http://schemas.microsoft.com/office/drawing/2014/main" id="{880FC582-497B-8291-A236-D3CD437D19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2" name="Content Placeholder 11">
            <a:extLst>
              <a:ext uri="{FF2B5EF4-FFF2-40B4-BE49-F238E27FC236}">
                <a16:creationId xmlns:a16="http://schemas.microsoft.com/office/drawing/2014/main" id="{16CEB89A-E86D-35BB-A592-9C7EBF45498B}"/>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
        <p:nvSpPr>
          <p:cNvPr id="4" name="Title 1">
            <a:extLst>
              <a:ext uri="{FF2B5EF4-FFF2-40B4-BE49-F238E27FC236}">
                <a16:creationId xmlns:a16="http://schemas.microsoft.com/office/drawing/2014/main" id="{CBE584E1-9151-7696-4240-8BFFC763D42C}"/>
              </a:ext>
            </a:extLst>
          </p:cNvPr>
          <p:cNvSpPr>
            <a:spLocks noGrp="1"/>
          </p:cNvSpPr>
          <p:nvPr>
            <p:ph type="title"/>
          </p:nvPr>
        </p:nvSpPr>
        <p:spPr>
          <a:xfrm>
            <a:off x="0" y="101600"/>
            <a:ext cx="12192000" cy="995153"/>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2125832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8200" y="520360"/>
            <a:ext cx="10515600" cy="2852737"/>
          </a:xfrm>
        </p:spPr>
        <p:txBody>
          <a:bodyPr anchor="ctr">
            <a:normAutofit/>
          </a:bodyPr>
          <a:lstStyle>
            <a:lvl1pPr algn="ctr">
              <a:defRPr sz="4800" b="1">
                <a:latin typeface="Arial" panose="020B0604020202020204" pitchFamily="34" charset="0"/>
                <a:cs typeface="Arial" panose="020B0604020202020204" pitchFamily="34"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74BFD455-12CE-EC73-CDEA-8613D67DDC22}"/>
              </a:ext>
            </a:extLst>
          </p:cNvPr>
          <p:cNvCxnSpPr>
            <a:cxnSpLocks/>
          </p:cNvCxnSpPr>
          <p:nvPr/>
        </p:nvCxnSpPr>
        <p:spPr>
          <a:xfrm>
            <a:off x="782952" y="6337640"/>
            <a:ext cx="10687869"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pic>
        <p:nvPicPr>
          <p:cNvPr id="8" name="Picture 7" descr="A red and black screen&#10;&#10;Description automatically generated">
            <a:extLst>
              <a:ext uri="{FF2B5EF4-FFF2-40B4-BE49-F238E27FC236}">
                <a16:creationId xmlns:a16="http://schemas.microsoft.com/office/drawing/2014/main" id="{6C7EC2C4-9A1D-90CF-A221-861BD9CD87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5123641"/>
            <a:ext cx="2836447" cy="1213999"/>
          </a:xfrm>
          <a:prstGeom prst="rect">
            <a:avLst/>
          </a:prstGeom>
        </p:spPr>
      </p:pic>
      <p:sp>
        <p:nvSpPr>
          <p:cNvPr id="10" name="Content Placeholder 16">
            <a:extLst>
              <a:ext uri="{FF2B5EF4-FFF2-40B4-BE49-F238E27FC236}">
                <a16:creationId xmlns:a16="http://schemas.microsoft.com/office/drawing/2014/main" id="{98098395-7B41-FE2F-139C-F374638DF934}"/>
              </a:ext>
            </a:extLst>
          </p:cNvPr>
          <p:cNvSpPr>
            <a:spLocks noGrp="1"/>
          </p:cNvSpPr>
          <p:nvPr>
            <p:ph sz="quarter" idx="12" hasCustomPrompt="1"/>
          </p:nvPr>
        </p:nvSpPr>
        <p:spPr>
          <a:xfrm>
            <a:off x="7590971" y="5217001"/>
            <a:ext cx="3879850" cy="398462"/>
          </a:xfrm>
        </p:spPr>
        <p:txBody>
          <a:bodyPr anchor="ctr"/>
          <a:lstStyle>
            <a:lvl1pPr marL="0" indent="0" algn="r">
              <a:buNone/>
              <a:defRPr sz="1600">
                <a:latin typeface="Arial" panose="020B0604020202020204" pitchFamily="34" charset="0"/>
                <a:cs typeface="Arial" panose="020B0604020202020204" pitchFamily="34" charset="0"/>
              </a:defRPr>
            </a:lvl1pPr>
          </a:lstStyle>
          <a:p>
            <a:pPr lvl="0"/>
            <a:r>
              <a:rPr lang="en-US"/>
              <a:t>Date</a:t>
            </a:r>
          </a:p>
        </p:txBody>
      </p:sp>
      <p:sp>
        <p:nvSpPr>
          <p:cNvPr id="11" name="Content Placeholder 18">
            <a:extLst>
              <a:ext uri="{FF2B5EF4-FFF2-40B4-BE49-F238E27FC236}">
                <a16:creationId xmlns:a16="http://schemas.microsoft.com/office/drawing/2014/main" id="{71D97847-9401-7A9B-61B7-26011AAA1095}"/>
              </a:ext>
            </a:extLst>
          </p:cNvPr>
          <p:cNvSpPr>
            <a:spLocks noGrp="1"/>
          </p:cNvSpPr>
          <p:nvPr>
            <p:ph sz="quarter" idx="13" hasCustomPrompt="1"/>
          </p:nvPr>
        </p:nvSpPr>
        <p:spPr>
          <a:xfrm>
            <a:off x="7590971" y="5780472"/>
            <a:ext cx="3879850" cy="427038"/>
          </a:xfrm>
        </p:spPr>
        <p:txBody>
          <a:bodyPr anchor="ctr">
            <a:normAutofit/>
          </a:bodyPr>
          <a:lstStyle>
            <a:lvl1pPr marL="0" indent="0" algn="r">
              <a:buNone/>
              <a:defRPr sz="1600">
                <a:latin typeface="Arial" panose="020B0604020202020204" pitchFamily="34" charset="0"/>
                <a:cs typeface="Arial" panose="020B0604020202020204" pitchFamily="34" charset="0"/>
              </a:defRPr>
            </a:lvl1pPr>
          </a:lstStyle>
          <a:p>
            <a:pPr lvl="0"/>
            <a:r>
              <a:rPr lang="en-US"/>
              <a:t>Location</a:t>
            </a:r>
          </a:p>
        </p:txBody>
      </p:sp>
    </p:spTree>
    <p:extLst>
      <p:ext uri="{BB962C8B-B14F-4D97-AF65-F5344CB8AC3E}">
        <p14:creationId xmlns:p14="http://schemas.microsoft.com/office/powerpoint/2010/main" val="41251857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995BAA-DB96-CE9B-83FB-0114F5281099}"/>
              </a:ext>
            </a:extLst>
          </p:cNvPr>
          <p:cNvSpPr>
            <a:spLocks noGrp="1"/>
          </p:cNvSpPr>
          <p:nvPr>
            <p:ph type="dt" sz="half" idx="10"/>
          </p:nvPr>
        </p:nvSpPr>
        <p:spPr/>
        <p:txBody>
          <a:bodyPr/>
          <a:lstStyle/>
          <a:p>
            <a:fld id="{210D1EAB-9B33-4D57-88A2-49C4615DDC2D}" type="datetimeFigureOut">
              <a:rPr lang="en-US" smtClean="0"/>
              <a:t>8/11/2026</a:t>
            </a:fld>
            <a:endParaRPr lang="en-US"/>
          </a:p>
        </p:txBody>
      </p:sp>
      <p:sp>
        <p:nvSpPr>
          <p:cNvPr id="3" name="Footer Placeholder 2">
            <a:extLst>
              <a:ext uri="{FF2B5EF4-FFF2-40B4-BE49-F238E27FC236}">
                <a16:creationId xmlns:a16="http://schemas.microsoft.com/office/drawing/2014/main" id="{DE1F0E0C-C6FA-26AC-B61D-109CB1A4612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8ECD66F-B519-DBF0-BC4A-75180C0FA31A}"/>
              </a:ext>
            </a:extLst>
          </p:cNvPr>
          <p:cNvSpPr>
            <a:spLocks noGrp="1"/>
          </p:cNvSpPr>
          <p:nvPr>
            <p:ph type="sldNum" sz="quarter" idx="12"/>
          </p:nvPr>
        </p:nvSpPr>
        <p:spPr/>
        <p:txBody>
          <a:bodyPr/>
          <a:lstStyle/>
          <a:p>
            <a:fld id="{F388A195-02FE-4BFA-9F68-5387B1A3A54F}" type="slidenum">
              <a:rPr lang="en-US" smtClean="0"/>
              <a:t>‹#›</a:t>
            </a:fld>
            <a:endParaRPr lang="en-US"/>
          </a:p>
        </p:txBody>
      </p:sp>
    </p:spTree>
    <p:extLst>
      <p:ext uri="{BB962C8B-B14F-4D97-AF65-F5344CB8AC3E}">
        <p14:creationId xmlns:p14="http://schemas.microsoft.com/office/powerpoint/2010/main" val="37339627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116114"/>
            <a:ext cx="12192000" cy="995153"/>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6" name="Rectangle 5">
            <a:extLst>
              <a:ext uri="{FF2B5EF4-FFF2-40B4-BE49-F238E27FC236}">
                <a16:creationId xmlns:a16="http://schemas.microsoft.com/office/drawing/2014/main" id="{F85505F4-CE14-3E25-C9E2-34C2188B0070}"/>
              </a:ext>
            </a:extLst>
          </p:cNvPr>
          <p:cNvSpPr/>
          <p:nvPr userDrawn="1"/>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0BB8A18B-4CFB-5CAA-30DE-A3ECA01D7E67}"/>
              </a:ext>
            </a:extLst>
          </p:cNvPr>
          <p:cNvSpPr>
            <a:spLocks noGrp="1"/>
          </p:cNvSpPr>
          <p:nvPr>
            <p:ph type="sldNum" sz="quarter" idx="12"/>
          </p:nvPr>
        </p:nvSpPr>
        <p:spPr>
          <a:xfrm>
            <a:off x="9878786" y="6356350"/>
            <a:ext cx="560614" cy="365125"/>
          </a:xfrm>
        </p:spPr>
        <p:txBody>
          <a:bodyPr/>
          <a:lstStyle/>
          <a:p>
            <a:fld id="{AB041240-ECAE-4494-9DAC-38E9F7D3A8CC}" type="slidenum">
              <a:rPr lang="en-US" smtClean="0"/>
              <a:t>‹#›</a:t>
            </a:fld>
            <a:endParaRPr lang="en-US"/>
          </a:p>
        </p:txBody>
      </p:sp>
      <p:sp>
        <p:nvSpPr>
          <p:cNvPr id="12" name="Content Placeholder 11">
            <a:extLst>
              <a:ext uri="{FF2B5EF4-FFF2-40B4-BE49-F238E27FC236}">
                <a16:creationId xmlns:a16="http://schemas.microsoft.com/office/drawing/2014/main" id="{F83C215F-D5DF-1FCF-DBCB-C2413C4BBDD6}"/>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pic>
        <p:nvPicPr>
          <p:cNvPr id="3" name="Picture 2" descr="A red and black screen&#10;&#10;Description automatically generated">
            <a:extLst>
              <a:ext uri="{FF2B5EF4-FFF2-40B4-BE49-F238E27FC236}">
                <a16:creationId xmlns:a16="http://schemas.microsoft.com/office/drawing/2014/main" id="{83EBD9CC-482C-9E38-0801-9C4179BA5F4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20096" y="6176963"/>
            <a:ext cx="1591208" cy="681037"/>
          </a:xfrm>
          <a:prstGeom prst="rect">
            <a:avLst/>
          </a:prstGeom>
        </p:spPr>
      </p:pic>
    </p:spTree>
    <p:extLst>
      <p:ext uri="{BB962C8B-B14F-4D97-AF65-F5344CB8AC3E}">
        <p14:creationId xmlns:p14="http://schemas.microsoft.com/office/powerpoint/2010/main" val="15986682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40215" y="2187133"/>
            <a:ext cx="8320114" cy="1772295"/>
          </a:xfrm>
        </p:spPr>
        <p:txBody>
          <a:bodyPr anchor="ctr">
            <a:normAutofit/>
          </a:bodyPr>
          <a:lstStyle>
            <a:lvl1pPr algn="l">
              <a:defRPr sz="4800" b="1">
                <a:latin typeface="Arial" panose="020B0604020202020204" pitchFamily="34" charset="0"/>
                <a:cs typeface="Arial" panose="020B0604020202020204" pitchFamily="34" charset="0"/>
              </a:defRPr>
            </a:lvl1pPr>
          </a:lstStyle>
          <a:p>
            <a:r>
              <a:rPr lang="en-US"/>
              <a:t>Click to edit Master title style</a:t>
            </a:r>
          </a:p>
        </p:txBody>
      </p:sp>
      <p:pic>
        <p:nvPicPr>
          <p:cNvPr id="7" name="Picture 6" descr="A white background with black and white clouds&#10;&#10;Description automatically generated">
            <a:extLst>
              <a:ext uri="{FF2B5EF4-FFF2-40B4-BE49-F238E27FC236}">
                <a16:creationId xmlns:a16="http://schemas.microsoft.com/office/drawing/2014/main" id="{EFECCD03-7F43-7C20-0872-8BBE9219062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9342"/>
          <a:stretch/>
        </p:blipFill>
        <p:spPr>
          <a:xfrm>
            <a:off x="9673388" y="0"/>
            <a:ext cx="2518611" cy="6858000"/>
          </a:xfrm>
          <a:prstGeom prst="rect">
            <a:avLst/>
          </a:prstGeom>
        </p:spPr>
      </p:pic>
      <p:cxnSp>
        <p:nvCxnSpPr>
          <p:cNvPr id="8" name="Straight Connector 7">
            <a:extLst>
              <a:ext uri="{FF2B5EF4-FFF2-40B4-BE49-F238E27FC236}">
                <a16:creationId xmlns:a16="http://schemas.microsoft.com/office/drawing/2014/main" id="{9B280DEC-77E4-AC2E-34AE-001DCFC778D4}"/>
              </a:ext>
            </a:extLst>
          </p:cNvPr>
          <p:cNvCxnSpPr/>
          <p:nvPr userDrawn="1"/>
        </p:nvCxnSpPr>
        <p:spPr>
          <a:xfrm>
            <a:off x="840215" y="3973830"/>
            <a:ext cx="7189694"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pic>
        <p:nvPicPr>
          <p:cNvPr id="9" name="Picture 8" descr="A red and black screen&#10;&#10;Description automatically generated">
            <a:extLst>
              <a:ext uri="{FF2B5EF4-FFF2-40B4-BE49-F238E27FC236}">
                <a16:creationId xmlns:a16="http://schemas.microsoft.com/office/drawing/2014/main" id="{2882BB59-517B-787A-B89A-FE9A1012B8C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2952" y="538478"/>
            <a:ext cx="2836447" cy="1213999"/>
          </a:xfrm>
          <a:prstGeom prst="rect">
            <a:avLst/>
          </a:prstGeom>
        </p:spPr>
      </p:pic>
      <p:sp>
        <p:nvSpPr>
          <p:cNvPr id="17" name="Content Placeholder 16">
            <a:extLst>
              <a:ext uri="{FF2B5EF4-FFF2-40B4-BE49-F238E27FC236}">
                <a16:creationId xmlns:a16="http://schemas.microsoft.com/office/drawing/2014/main" id="{3394438B-748A-80C7-E676-5A3A814BE840}"/>
              </a:ext>
            </a:extLst>
          </p:cNvPr>
          <p:cNvSpPr>
            <a:spLocks noGrp="1"/>
          </p:cNvSpPr>
          <p:nvPr>
            <p:ph sz="quarter" idx="10" hasCustomPrompt="1"/>
          </p:nvPr>
        </p:nvSpPr>
        <p:spPr>
          <a:xfrm>
            <a:off x="840215" y="4125175"/>
            <a:ext cx="2512585" cy="398462"/>
          </a:xfrm>
        </p:spPr>
        <p:txBody>
          <a:bodyPr anchor="ctr"/>
          <a:lstStyle>
            <a:lvl1pPr marL="0" indent="0">
              <a:buNone/>
              <a:defRPr sz="1600">
                <a:latin typeface="Arial" panose="020B0604020202020204" pitchFamily="34" charset="0"/>
                <a:cs typeface="Arial" panose="020B0604020202020204" pitchFamily="34" charset="0"/>
              </a:defRPr>
            </a:lvl1pPr>
          </a:lstStyle>
          <a:p>
            <a:pPr lvl="0"/>
            <a:r>
              <a:rPr lang="en-US"/>
              <a:t>Date</a:t>
            </a:r>
          </a:p>
        </p:txBody>
      </p:sp>
      <p:sp>
        <p:nvSpPr>
          <p:cNvPr id="19" name="Content Placeholder 18">
            <a:extLst>
              <a:ext uri="{FF2B5EF4-FFF2-40B4-BE49-F238E27FC236}">
                <a16:creationId xmlns:a16="http://schemas.microsoft.com/office/drawing/2014/main" id="{4D2EB25D-0B17-6144-8D28-672D81430177}"/>
              </a:ext>
            </a:extLst>
          </p:cNvPr>
          <p:cNvSpPr>
            <a:spLocks noGrp="1"/>
          </p:cNvSpPr>
          <p:nvPr>
            <p:ph sz="quarter" idx="11" hasCustomPrompt="1"/>
          </p:nvPr>
        </p:nvSpPr>
        <p:spPr>
          <a:xfrm>
            <a:off x="5233123" y="4125175"/>
            <a:ext cx="2802801" cy="427038"/>
          </a:xfrm>
        </p:spPr>
        <p:txBody>
          <a:bodyPr anchor="ctr">
            <a:normAutofit/>
          </a:bodyPr>
          <a:lstStyle>
            <a:lvl1pPr marL="0" indent="0" algn="r">
              <a:buNone/>
              <a:defRPr sz="1600">
                <a:latin typeface="Arial" panose="020B0604020202020204" pitchFamily="34" charset="0"/>
                <a:cs typeface="Arial" panose="020B0604020202020204" pitchFamily="34" charset="0"/>
              </a:defRPr>
            </a:lvl1pPr>
          </a:lstStyle>
          <a:p>
            <a:pPr lvl="0"/>
            <a:r>
              <a:rPr lang="en-US"/>
              <a:t>Location</a:t>
            </a:r>
          </a:p>
        </p:txBody>
      </p:sp>
      <p:sp>
        <p:nvSpPr>
          <p:cNvPr id="4" name="Content Placeholder 16">
            <a:extLst>
              <a:ext uri="{FF2B5EF4-FFF2-40B4-BE49-F238E27FC236}">
                <a16:creationId xmlns:a16="http://schemas.microsoft.com/office/drawing/2014/main" id="{C0D0753B-6866-136E-930F-1AA9FD3A9C72}"/>
              </a:ext>
            </a:extLst>
          </p:cNvPr>
          <p:cNvSpPr>
            <a:spLocks noGrp="1"/>
          </p:cNvSpPr>
          <p:nvPr>
            <p:ph sz="quarter" idx="12" hasCustomPrompt="1"/>
          </p:nvPr>
        </p:nvSpPr>
        <p:spPr>
          <a:xfrm>
            <a:off x="840214" y="5493285"/>
            <a:ext cx="2512585" cy="398462"/>
          </a:xfrm>
        </p:spPr>
        <p:txBody>
          <a:bodyPr anchor="ctr"/>
          <a:lstStyle>
            <a:lvl1pPr marL="0" indent="0">
              <a:buNone/>
              <a:defRPr sz="1600">
                <a:latin typeface="Arial" panose="020B0604020202020204" pitchFamily="34" charset="0"/>
                <a:cs typeface="Arial" panose="020B0604020202020204" pitchFamily="34" charset="0"/>
              </a:defRPr>
            </a:lvl1pPr>
          </a:lstStyle>
          <a:p>
            <a:pPr lvl="0"/>
            <a:r>
              <a:rPr lang="en-US"/>
              <a:t>Presented to</a:t>
            </a:r>
          </a:p>
        </p:txBody>
      </p:sp>
    </p:spTree>
    <p:extLst>
      <p:ext uri="{BB962C8B-B14F-4D97-AF65-F5344CB8AC3E}">
        <p14:creationId xmlns:p14="http://schemas.microsoft.com/office/powerpoint/2010/main" val="8128376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82952" y="3382740"/>
            <a:ext cx="8320114" cy="2236990"/>
          </a:xfrm>
        </p:spPr>
        <p:txBody>
          <a:bodyPr anchor="ctr">
            <a:normAutofit/>
          </a:bodyPr>
          <a:lstStyle>
            <a:lvl1pPr algn="l">
              <a:defRPr sz="4800" b="1">
                <a:latin typeface="Arial" panose="020B0604020202020204" pitchFamily="34" charset="0"/>
                <a:cs typeface="Arial" panose="020B0604020202020204" pitchFamily="34" charset="0"/>
              </a:defRPr>
            </a:lvl1pPr>
          </a:lstStyle>
          <a:p>
            <a:r>
              <a:rPr lang="en-US"/>
              <a:t>Click to edit Master title style</a:t>
            </a:r>
          </a:p>
        </p:txBody>
      </p:sp>
      <p:pic>
        <p:nvPicPr>
          <p:cNvPr id="7" name="Picture 6" descr="A white background with black and white clouds&#10;&#10;Description automatically generated">
            <a:extLst>
              <a:ext uri="{FF2B5EF4-FFF2-40B4-BE49-F238E27FC236}">
                <a16:creationId xmlns:a16="http://schemas.microsoft.com/office/drawing/2014/main" id="{EFECCD03-7F43-7C20-0872-8BBE9219062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9342"/>
          <a:stretch/>
        </p:blipFill>
        <p:spPr>
          <a:xfrm>
            <a:off x="9673388" y="0"/>
            <a:ext cx="2518611" cy="6858000"/>
          </a:xfrm>
          <a:prstGeom prst="rect">
            <a:avLst/>
          </a:prstGeom>
        </p:spPr>
      </p:pic>
      <p:cxnSp>
        <p:nvCxnSpPr>
          <p:cNvPr id="8" name="Straight Connector 7">
            <a:extLst>
              <a:ext uri="{FF2B5EF4-FFF2-40B4-BE49-F238E27FC236}">
                <a16:creationId xmlns:a16="http://schemas.microsoft.com/office/drawing/2014/main" id="{9B280DEC-77E4-AC2E-34AE-001DCFC778D4}"/>
              </a:ext>
            </a:extLst>
          </p:cNvPr>
          <p:cNvCxnSpPr/>
          <p:nvPr userDrawn="1"/>
        </p:nvCxnSpPr>
        <p:spPr>
          <a:xfrm>
            <a:off x="782952" y="5770340"/>
            <a:ext cx="7189694"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pic>
        <p:nvPicPr>
          <p:cNvPr id="9" name="Picture 8" descr="A red and black screen&#10;&#10;Description automatically generated">
            <a:extLst>
              <a:ext uri="{FF2B5EF4-FFF2-40B4-BE49-F238E27FC236}">
                <a16:creationId xmlns:a16="http://schemas.microsoft.com/office/drawing/2014/main" id="{2882BB59-517B-787A-B89A-FE9A1012B8C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2952" y="844062"/>
            <a:ext cx="3554592" cy="1521365"/>
          </a:xfrm>
          <a:prstGeom prst="rect">
            <a:avLst/>
          </a:prstGeom>
        </p:spPr>
      </p:pic>
    </p:spTree>
    <p:extLst>
      <p:ext uri="{BB962C8B-B14F-4D97-AF65-F5344CB8AC3E}">
        <p14:creationId xmlns:p14="http://schemas.microsoft.com/office/powerpoint/2010/main" val="23120058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8200" y="520360"/>
            <a:ext cx="10515600" cy="2852737"/>
          </a:xfrm>
        </p:spPr>
        <p:txBody>
          <a:bodyPr anchor="ctr">
            <a:normAutofit/>
          </a:bodyPr>
          <a:lstStyle>
            <a:lvl1pPr algn="ctr">
              <a:defRPr sz="4800" b="1">
                <a:latin typeface="Arial" panose="020B0604020202020204" pitchFamily="34" charset="0"/>
                <a:cs typeface="Arial" panose="020B0604020202020204" pitchFamily="34"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74BFD455-12CE-EC73-CDEA-8613D67DDC22}"/>
              </a:ext>
            </a:extLst>
          </p:cNvPr>
          <p:cNvCxnSpPr>
            <a:cxnSpLocks/>
          </p:cNvCxnSpPr>
          <p:nvPr userDrawn="1"/>
        </p:nvCxnSpPr>
        <p:spPr>
          <a:xfrm>
            <a:off x="782952" y="6337640"/>
            <a:ext cx="10687869"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pic>
        <p:nvPicPr>
          <p:cNvPr id="8" name="Picture 7" descr="A red and black screen&#10;&#10;Description automatically generated">
            <a:extLst>
              <a:ext uri="{FF2B5EF4-FFF2-40B4-BE49-F238E27FC236}">
                <a16:creationId xmlns:a16="http://schemas.microsoft.com/office/drawing/2014/main" id="{6C7EC2C4-9A1D-90CF-A221-861BD9CD874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200" y="5123641"/>
            <a:ext cx="2836447" cy="1213999"/>
          </a:xfrm>
          <a:prstGeom prst="rect">
            <a:avLst/>
          </a:prstGeom>
        </p:spPr>
      </p:pic>
      <p:sp>
        <p:nvSpPr>
          <p:cNvPr id="10" name="Content Placeholder 16">
            <a:extLst>
              <a:ext uri="{FF2B5EF4-FFF2-40B4-BE49-F238E27FC236}">
                <a16:creationId xmlns:a16="http://schemas.microsoft.com/office/drawing/2014/main" id="{98098395-7B41-FE2F-139C-F374638DF934}"/>
              </a:ext>
            </a:extLst>
          </p:cNvPr>
          <p:cNvSpPr>
            <a:spLocks noGrp="1"/>
          </p:cNvSpPr>
          <p:nvPr>
            <p:ph sz="quarter" idx="12" hasCustomPrompt="1"/>
          </p:nvPr>
        </p:nvSpPr>
        <p:spPr>
          <a:xfrm>
            <a:off x="7590971" y="5217001"/>
            <a:ext cx="3879850" cy="398462"/>
          </a:xfrm>
        </p:spPr>
        <p:txBody>
          <a:bodyPr anchor="ctr"/>
          <a:lstStyle>
            <a:lvl1pPr marL="0" indent="0" algn="r">
              <a:buNone/>
              <a:defRPr sz="1600">
                <a:latin typeface="Arial" panose="020B0604020202020204" pitchFamily="34" charset="0"/>
                <a:cs typeface="Arial" panose="020B0604020202020204" pitchFamily="34" charset="0"/>
              </a:defRPr>
            </a:lvl1pPr>
          </a:lstStyle>
          <a:p>
            <a:pPr lvl="0"/>
            <a:r>
              <a:rPr lang="en-US"/>
              <a:t>Date</a:t>
            </a:r>
          </a:p>
        </p:txBody>
      </p:sp>
      <p:sp>
        <p:nvSpPr>
          <p:cNvPr id="11" name="Content Placeholder 18">
            <a:extLst>
              <a:ext uri="{FF2B5EF4-FFF2-40B4-BE49-F238E27FC236}">
                <a16:creationId xmlns:a16="http://schemas.microsoft.com/office/drawing/2014/main" id="{71D97847-9401-7A9B-61B7-26011AAA1095}"/>
              </a:ext>
            </a:extLst>
          </p:cNvPr>
          <p:cNvSpPr>
            <a:spLocks noGrp="1"/>
          </p:cNvSpPr>
          <p:nvPr>
            <p:ph sz="quarter" idx="13" hasCustomPrompt="1"/>
          </p:nvPr>
        </p:nvSpPr>
        <p:spPr>
          <a:xfrm>
            <a:off x="7590971" y="5780472"/>
            <a:ext cx="3879850" cy="427038"/>
          </a:xfrm>
        </p:spPr>
        <p:txBody>
          <a:bodyPr anchor="ctr">
            <a:normAutofit/>
          </a:bodyPr>
          <a:lstStyle>
            <a:lvl1pPr marL="0" indent="0" algn="r">
              <a:buNone/>
              <a:defRPr sz="1600">
                <a:latin typeface="Arial" panose="020B0604020202020204" pitchFamily="34" charset="0"/>
                <a:cs typeface="Arial" panose="020B0604020202020204" pitchFamily="34" charset="0"/>
              </a:defRPr>
            </a:lvl1pPr>
          </a:lstStyle>
          <a:p>
            <a:pPr lvl="0"/>
            <a:r>
              <a:rPr lang="en-US"/>
              <a:t>Location</a:t>
            </a:r>
          </a:p>
        </p:txBody>
      </p:sp>
    </p:spTree>
    <p:extLst>
      <p:ext uri="{BB962C8B-B14F-4D97-AF65-F5344CB8AC3E}">
        <p14:creationId xmlns:p14="http://schemas.microsoft.com/office/powerpoint/2010/main" val="2231861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able of Content">
    <p:spTree>
      <p:nvGrpSpPr>
        <p:cNvPr id="1" name=""/>
        <p:cNvGrpSpPr/>
        <p:nvPr/>
      </p:nvGrpSpPr>
      <p:grpSpPr>
        <a:xfrm>
          <a:off x="0" y="0"/>
          <a:ext cx="0" cy="0"/>
          <a:chOff x="0" y="0"/>
          <a:chExt cx="0" cy="0"/>
        </a:xfrm>
      </p:grpSpPr>
      <p:pic>
        <p:nvPicPr>
          <p:cNvPr id="6" name="Picture 5" descr="A red and black screen&#10;&#10;Description automatically generated">
            <a:extLst>
              <a:ext uri="{FF2B5EF4-FFF2-40B4-BE49-F238E27FC236}">
                <a16:creationId xmlns:a16="http://schemas.microsoft.com/office/drawing/2014/main" id="{7F3DE781-92C8-A330-4C24-F643E9771CC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3" name="Title 1">
            <a:extLst>
              <a:ext uri="{FF2B5EF4-FFF2-40B4-BE49-F238E27FC236}">
                <a16:creationId xmlns:a16="http://schemas.microsoft.com/office/drawing/2014/main" id="{4E665A25-A399-A9BA-4373-276991B57E72}"/>
              </a:ext>
            </a:extLst>
          </p:cNvPr>
          <p:cNvSpPr>
            <a:spLocks noGrp="1"/>
          </p:cNvSpPr>
          <p:nvPr>
            <p:ph type="title"/>
          </p:nvPr>
        </p:nvSpPr>
        <p:spPr>
          <a:xfrm>
            <a:off x="0" y="101600"/>
            <a:ext cx="12192000" cy="995153"/>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4" name="Content Placeholder 11">
            <a:extLst>
              <a:ext uri="{FF2B5EF4-FFF2-40B4-BE49-F238E27FC236}">
                <a16:creationId xmlns:a16="http://schemas.microsoft.com/office/drawing/2014/main" id="{A298A82F-69FF-BC0F-90E4-E8E3538DEE0E}"/>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Tree>
    <p:extLst>
      <p:ext uri="{BB962C8B-B14F-4D97-AF65-F5344CB8AC3E}">
        <p14:creationId xmlns:p14="http://schemas.microsoft.com/office/powerpoint/2010/main" val="6333420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842B22B-7FA6-02EF-F489-E88C9EFAC1D1}"/>
              </a:ext>
            </a:extLst>
          </p:cNvPr>
          <p:cNvSpPr/>
          <p:nvPr userDrawn="1"/>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838200" y="1443491"/>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9878786" y="6356350"/>
            <a:ext cx="560614" cy="365125"/>
          </a:xfrm>
        </p:spPr>
        <p:txBody>
          <a:bodyPr/>
          <a:lstStyle/>
          <a:p>
            <a:fld id="{AB041240-ECAE-4494-9DAC-38E9F7D3A8CC}" type="slidenum">
              <a:rPr lang="en-US" smtClean="0"/>
              <a:t>‹#›</a:t>
            </a:fld>
            <a:endParaRPr lang="en-US"/>
          </a:p>
        </p:txBody>
      </p:sp>
      <p:pic>
        <p:nvPicPr>
          <p:cNvPr id="8" name="Picture 7" descr="A red and black screen&#10;&#10;Description automatically generated">
            <a:extLst>
              <a:ext uri="{FF2B5EF4-FFF2-40B4-BE49-F238E27FC236}">
                <a16:creationId xmlns:a16="http://schemas.microsoft.com/office/drawing/2014/main" id="{880FC582-497B-8291-A236-D3CD437D19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2" name="Content Placeholder 11">
            <a:extLst>
              <a:ext uri="{FF2B5EF4-FFF2-40B4-BE49-F238E27FC236}">
                <a16:creationId xmlns:a16="http://schemas.microsoft.com/office/drawing/2014/main" id="{16CEB89A-E86D-35BB-A592-9C7EBF45498B}"/>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
        <p:nvSpPr>
          <p:cNvPr id="4" name="Title 1">
            <a:extLst>
              <a:ext uri="{FF2B5EF4-FFF2-40B4-BE49-F238E27FC236}">
                <a16:creationId xmlns:a16="http://schemas.microsoft.com/office/drawing/2014/main" id="{CBE584E1-9151-7696-4240-8BFFC763D42C}"/>
              </a:ext>
            </a:extLst>
          </p:cNvPr>
          <p:cNvSpPr>
            <a:spLocks noGrp="1"/>
          </p:cNvSpPr>
          <p:nvPr>
            <p:ph type="title"/>
          </p:nvPr>
        </p:nvSpPr>
        <p:spPr>
          <a:xfrm>
            <a:off x="0" y="101600"/>
            <a:ext cx="12192000" cy="995153"/>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4346258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wo Graphs - No Title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343025"/>
            <a:ext cx="5181600" cy="45839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343025"/>
            <a:ext cx="5181600" cy="45839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8BC8E5A4-E344-9DAA-0FF2-E0C94B04BE07}"/>
              </a:ext>
            </a:extLst>
          </p:cNvPr>
          <p:cNvSpPr/>
          <p:nvPr userDrawn="1"/>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D433B8C2-D23C-C480-7872-264EDF30786D}"/>
              </a:ext>
            </a:extLst>
          </p:cNvPr>
          <p:cNvSpPr>
            <a:spLocks noGrp="1"/>
          </p:cNvSpPr>
          <p:nvPr>
            <p:ph type="sldNum" sz="quarter" idx="12"/>
          </p:nvPr>
        </p:nvSpPr>
        <p:spPr>
          <a:xfrm>
            <a:off x="9878786" y="6356350"/>
            <a:ext cx="560614" cy="365125"/>
          </a:xfrm>
        </p:spPr>
        <p:txBody>
          <a:bodyPr/>
          <a:lstStyle/>
          <a:p>
            <a:fld id="{AB041240-ECAE-4494-9DAC-38E9F7D3A8CC}" type="slidenum">
              <a:rPr lang="en-US" smtClean="0"/>
              <a:t>‹#›</a:t>
            </a:fld>
            <a:endParaRPr lang="en-US"/>
          </a:p>
        </p:txBody>
      </p:sp>
      <p:pic>
        <p:nvPicPr>
          <p:cNvPr id="12" name="Picture 11" descr="A red and black screen&#10;&#10;Description automatically generated">
            <a:extLst>
              <a:ext uri="{FF2B5EF4-FFF2-40B4-BE49-F238E27FC236}">
                <a16:creationId xmlns:a16="http://schemas.microsoft.com/office/drawing/2014/main" id="{487D6F19-0921-0216-45E6-8FF87B7A572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4" name="Content Placeholder 11">
            <a:extLst>
              <a:ext uri="{FF2B5EF4-FFF2-40B4-BE49-F238E27FC236}">
                <a16:creationId xmlns:a16="http://schemas.microsoft.com/office/drawing/2014/main" id="{571DB394-7C17-9E3F-26DC-FD96C917E278}"/>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
        <p:nvSpPr>
          <p:cNvPr id="5" name="Title 1">
            <a:extLst>
              <a:ext uri="{FF2B5EF4-FFF2-40B4-BE49-F238E27FC236}">
                <a16:creationId xmlns:a16="http://schemas.microsoft.com/office/drawing/2014/main" id="{2901A731-E0FD-332B-FE41-19378A3B770A}"/>
              </a:ext>
            </a:extLst>
          </p:cNvPr>
          <p:cNvSpPr>
            <a:spLocks noGrp="1"/>
          </p:cNvSpPr>
          <p:nvPr>
            <p:ph type="title"/>
          </p:nvPr>
        </p:nvSpPr>
        <p:spPr>
          <a:xfrm>
            <a:off x="0" y="101600"/>
            <a:ext cx="12192000" cy="995153"/>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4083408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Graphs with Title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8200" y="1263667"/>
            <a:ext cx="5157787" cy="636020"/>
          </a:xfrm>
        </p:spPr>
        <p:txBody>
          <a:bodyPr anchor="ctr">
            <a:normAutofit/>
          </a:bodyPr>
          <a:lstStyle>
            <a:lvl1pPr marL="0" indent="0">
              <a:buNone/>
              <a:defRPr sz="1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8200" y="2047875"/>
            <a:ext cx="5157787" cy="39621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0612" y="1263667"/>
            <a:ext cx="5183188" cy="636020"/>
          </a:xfrm>
        </p:spPr>
        <p:txBody>
          <a:bodyPr anchor="ctr">
            <a:normAutofit/>
          </a:bodyPr>
          <a:lstStyle>
            <a:lvl1pPr marL="0" indent="0">
              <a:buNone/>
              <a:defRPr sz="1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0612" y="2047875"/>
            <a:ext cx="5183188" cy="39621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D8C02174-DDA2-89DE-22E7-A7D32797641E}"/>
              </a:ext>
            </a:extLst>
          </p:cNvPr>
          <p:cNvSpPr/>
          <p:nvPr userDrawn="1"/>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33BAEC58-C607-1133-9390-10C4AD562301}"/>
              </a:ext>
            </a:extLst>
          </p:cNvPr>
          <p:cNvSpPr>
            <a:spLocks noGrp="1"/>
          </p:cNvSpPr>
          <p:nvPr>
            <p:ph type="sldNum" sz="quarter" idx="12"/>
          </p:nvPr>
        </p:nvSpPr>
        <p:spPr>
          <a:xfrm>
            <a:off x="9878786" y="6356350"/>
            <a:ext cx="560614" cy="365125"/>
          </a:xfrm>
        </p:spPr>
        <p:txBody>
          <a:bodyPr/>
          <a:lstStyle/>
          <a:p>
            <a:fld id="{AB041240-ECAE-4494-9DAC-38E9F7D3A8CC}" type="slidenum">
              <a:rPr lang="en-US" smtClean="0"/>
              <a:t>‹#›</a:t>
            </a:fld>
            <a:endParaRPr lang="en-US"/>
          </a:p>
        </p:txBody>
      </p:sp>
      <p:pic>
        <p:nvPicPr>
          <p:cNvPr id="13" name="Picture 12" descr="A red and black screen&#10;&#10;Description automatically generated">
            <a:extLst>
              <a:ext uri="{FF2B5EF4-FFF2-40B4-BE49-F238E27FC236}">
                <a16:creationId xmlns:a16="http://schemas.microsoft.com/office/drawing/2014/main" id="{AF7DE81B-4219-171A-2A70-23BF6436815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5" name="Content Placeholder 11">
            <a:extLst>
              <a:ext uri="{FF2B5EF4-FFF2-40B4-BE49-F238E27FC236}">
                <a16:creationId xmlns:a16="http://schemas.microsoft.com/office/drawing/2014/main" id="{4BF04886-7D38-52E9-ED5A-654EF4737A55}"/>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
        <p:nvSpPr>
          <p:cNvPr id="7" name="Title 1">
            <a:extLst>
              <a:ext uri="{FF2B5EF4-FFF2-40B4-BE49-F238E27FC236}">
                <a16:creationId xmlns:a16="http://schemas.microsoft.com/office/drawing/2014/main" id="{9389BB7D-C5C8-B076-111C-61C64E35AC76}"/>
              </a:ext>
            </a:extLst>
          </p:cNvPr>
          <p:cNvSpPr>
            <a:spLocks noGrp="1"/>
          </p:cNvSpPr>
          <p:nvPr>
            <p:ph type="title"/>
          </p:nvPr>
        </p:nvSpPr>
        <p:spPr>
          <a:xfrm>
            <a:off x="0" y="101600"/>
            <a:ext cx="12192000" cy="995153"/>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0279852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101600"/>
            <a:ext cx="12192000" cy="995153"/>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6" name="Rectangle 5">
            <a:extLst>
              <a:ext uri="{FF2B5EF4-FFF2-40B4-BE49-F238E27FC236}">
                <a16:creationId xmlns:a16="http://schemas.microsoft.com/office/drawing/2014/main" id="{F85505F4-CE14-3E25-C9E2-34C2188B0070}"/>
              </a:ext>
            </a:extLst>
          </p:cNvPr>
          <p:cNvSpPr/>
          <p:nvPr userDrawn="1"/>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0BB8A18B-4CFB-5CAA-30DE-A3ECA01D7E67}"/>
              </a:ext>
            </a:extLst>
          </p:cNvPr>
          <p:cNvSpPr>
            <a:spLocks noGrp="1"/>
          </p:cNvSpPr>
          <p:nvPr>
            <p:ph type="sldNum" sz="quarter" idx="12"/>
          </p:nvPr>
        </p:nvSpPr>
        <p:spPr>
          <a:xfrm>
            <a:off x="9878786" y="6356350"/>
            <a:ext cx="560614" cy="365125"/>
          </a:xfrm>
        </p:spPr>
        <p:txBody>
          <a:bodyPr/>
          <a:lstStyle/>
          <a:p>
            <a:fld id="{AB041240-ECAE-4494-9DAC-38E9F7D3A8CC}" type="slidenum">
              <a:rPr lang="en-US" smtClean="0"/>
              <a:t>‹#›</a:t>
            </a:fld>
            <a:endParaRPr lang="en-US"/>
          </a:p>
        </p:txBody>
      </p:sp>
      <p:pic>
        <p:nvPicPr>
          <p:cNvPr id="9" name="Picture 8" descr="A red and black screen&#10;&#10;Description automatically generated">
            <a:extLst>
              <a:ext uri="{FF2B5EF4-FFF2-40B4-BE49-F238E27FC236}">
                <a16:creationId xmlns:a16="http://schemas.microsoft.com/office/drawing/2014/main" id="{CC1D363B-7346-A9DC-E2E0-1B714C169F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2" name="Content Placeholder 11">
            <a:extLst>
              <a:ext uri="{FF2B5EF4-FFF2-40B4-BE49-F238E27FC236}">
                <a16:creationId xmlns:a16="http://schemas.microsoft.com/office/drawing/2014/main" id="{F83C215F-D5DF-1FCF-DBCB-C2413C4BBDD6}"/>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Tree>
    <p:extLst>
      <p:ext uri="{BB962C8B-B14F-4D97-AF65-F5344CB8AC3E}">
        <p14:creationId xmlns:p14="http://schemas.microsoft.com/office/powerpoint/2010/main" val="2823205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able of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74294-B957-7789-F518-05CADB1288C0}"/>
              </a:ext>
            </a:extLst>
          </p:cNvPr>
          <p:cNvSpPr>
            <a:spLocks noGrp="1"/>
          </p:cNvSpPr>
          <p:nvPr>
            <p:ph type="title"/>
          </p:nvPr>
        </p:nvSpPr>
        <p:spPr>
          <a:xfrm>
            <a:off x="0" y="0"/>
            <a:ext cx="12192000" cy="1325563"/>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pic>
        <p:nvPicPr>
          <p:cNvPr id="6" name="Picture 5" descr="A red and black screen&#10;&#10;Description automatically generated">
            <a:extLst>
              <a:ext uri="{FF2B5EF4-FFF2-40B4-BE49-F238E27FC236}">
                <a16:creationId xmlns:a16="http://schemas.microsoft.com/office/drawing/2014/main" id="{7F3DE781-92C8-A330-4C24-F643E9771C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Tree>
    <p:extLst>
      <p:ext uri="{BB962C8B-B14F-4D97-AF65-F5344CB8AC3E}">
        <p14:creationId xmlns:p14="http://schemas.microsoft.com/office/powerpoint/2010/main" val="116706419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0BB8A18B-4CFB-5CAA-30DE-A3ECA01D7E67}"/>
              </a:ext>
            </a:extLst>
          </p:cNvPr>
          <p:cNvSpPr>
            <a:spLocks noGrp="1"/>
          </p:cNvSpPr>
          <p:nvPr>
            <p:ph type="sldNum" sz="quarter" idx="12"/>
          </p:nvPr>
        </p:nvSpPr>
        <p:spPr>
          <a:xfrm>
            <a:off x="9878786" y="6356350"/>
            <a:ext cx="560614" cy="365125"/>
          </a:xfrm>
        </p:spPr>
        <p:txBody>
          <a:bodyPr/>
          <a:lstStyle/>
          <a:p>
            <a:fld id="{AB041240-ECAE-4494-9DAC-38E9F7D3A8CC}" type="slidenum">
              <a:rPr lang="en-US" smtClean="0"/>
              <a:t>‹#›</a:t>
            </a:fld>
            <a:endParaRPr lang="en-US"/>
          </a:p>
        </p:txBody>
      </p:sp>
      <p:pic>
        <p:nvPicPr>
          <p:cNvPr id="9" name="Picture 8" descr="A red and black screen&#10;&#10;Description automatically generated">
            <a:extLst>
              <a:ext uri="{FF2B5EF4-FFF2-40B4-BE49-F238E27FC236}">
                <a16:creationId xmlns:a16="http://schemas.microsoft.com/office/drawing/2014/main" id="{CC1D363B-7346-A9DC-E2E0-1B714C169F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2" name="Content Placeholder 11">
            <a:extLst>
              <a:ext uri="{FF2B5EF4-FFF2-40B4-BE49-F238E27FC236}">
                <a16:creationId xmlns:a16="http://schemas.microsoft.com/office/drawing/2014/main" id="{F83C215F-D5DF-1FCF-DBCB-C2413C4BBDD6}"/>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
        <p:nvSpPr>
          <p:cNvPr id="3" name="Title 1">
            <a:extLst>
              <a:ext uri="{FF2B5EF4-FFF2-40B4-BE49-F238E27FC236}">
                <a16:creationId xmlns:a16="http://schemas.microsoft.com/office/drawing/2014/main" id="{EF2302B3-F6F2-1511-D575-DBFA8A6DB20F}"/>
              </a:ext>
            </a:extLst>
          </p:cNvPr>
          <p:cNvSpPr>
            <a:spLocks noGrp="1"/>
          </p:cNvSpPr>
          <p:nvPr>
            <p:ph type="title"/>
          </p:nvPr>
        </p:nvSpPr>
        <p:spPr>
          <a:xfrm>
            <a:off x="0" y="101600"/>
            <a:ext cx="12192000" cy="995153"/>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00456022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66EA9-8CA0-080E-64A5-DBC44B5BCB0A}"/>
              </a:ext>
            </a:extLst>
          </p:cNvPr>
          <p:cNvSpPr>
            <a:spLocks noGrp="1"/>
          </p:cNvSpPr>
          <p:nvPr>
            <p:ph type="title"/>
          </p:nvPr>
        </p:nvSpPr>
        <p:spPr>
          <a:xfrm>
            <a:off x="266700" y="365125"/>
            <a:ext cx="4114800" cy="1806575"/>
          </a:xfrm>
        </p:spPr>
        <p:txBody>
          <a:bodyPr>
            <a:normAutofit/>
          </a:bodyPr>
          <a:lstStyle>
            <a:lvl1pP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6" name="Rectangle 5">
            <a:extLst>
              <a:ext uri="{FF2B5EF4-FFF2-40B4-BE49-F238E27FC236}">
                <a16:creationId xmlns:a16="http://schemas.microsoft.com/office/drawing/2014/main" id="{C4AD61FD-56B5-2540-DD88-E2342E526A61}"/>
              </a:ext>
            </a:extLst>
          </p:cNvPr>
          <p:cNvSpPr/>
          <p:nvPr userDrawn="1"/>
        </p:nvSpPr>
        <p:spPr>
          <a:xfrm>
            <a:off x="4555671" y="0"/>
            <a:ext cx="7636329"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F7D0CE23-0773-0F75-28AB-48CB31F2D024}"/>
              </a:ext>
            </a:extLst>
          </p:cNvPr>
          <p:cNvSpPr>
            <a:spLocks noGrp="1"/>
          </p:cNvSpPr>
          <p:nvPr>
            <p:ph type="sldNum" sz="quarter" idx="12"/>
          </p:nvPr>
        </p:nvSpPr>
        <p:spPr>
          <a:xfrm>
            <a:off x="9941875" y="6344330"/>
            <a:ext cx="1969807" cy="365125"/>
          </a:xfrm>
        </p:spPr>
        <p:txBody>
          <a:bodyPr/>
          <a:lstStyle/>
          <a:p>
            <a:fld id="{AB041240-ECAE-4494-9DAC-38E9F7D3A8CC}" type="slidenum">
              <a:rPr lang="en-US" smtClean="0"/>
              <a:t>‹#›</a:t>
            </a:fld>
            <a:endParaRPr lang="en-US"/>
          </a:p>
        </p:txBody>
      </p:sp>
      <p:sp>
        <p:nvSpPr>
          <p:cNvPr id="8" name="Content Placeholder 7">
            <a:extLst>
              <a:ext uri="{FF2B5EF4-FFF2-40B4-BE49-F238E27FC236}">
                <a16:creationId xmlns:a16="http://schemas.microsoft.com/office/drawing/2014/main" id="{58312C99-4FB2-EEFF-2D17-14A7F54E9D47}"/>
              </a:ext>
            </a:extLst>
          </p:cNvPr>
          <p:cNvSpPr>
            <a:spLocks noGrp="1"/>
          </p:cNvSpPr>
          <p:nvPr>
            <p:ph sz="quarter" idx="13"/>
          </p:nvPr>
        </p:nvSpPr>
        <p:spPr>
          <a:xfrm>
            <a:off x="266700" y="2441575"/>
            <a:ext cx="4114800" cy="36401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11">
            <a:extLst>
              <a:ext uri="{FF2B5EF4-FFF2-40B4-BE49-F238E27FC236}">
                <a16:creationId xmlns:a16="http://schemas.microsoft.com/office/drawing/2014/main" id="{2D9D78D9-8D71-F735-93F4-626F74757A46}"/>
              </a:ext>
            </a:extLst>
          </p:cNvPr>
          <p:cNvSpPr>
            <a:spLocks noGrp="1"/>
          </p:cNvSpPr>
          <p:nvPr>
            <p:ph sz="quarter" idx="14" hasCustomPrompt="1"/>
          </p:nvPr>
        </p:nvSpPr>
        <p:spPr>
          <a:xfrm>
            <a:off x="4822258" y="6347959"/>
            <a:ext cx="4839299"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pic>
        <p:nvPicPr>
          <p:cNvPr id="10" name="Picture 9" descr="A red and black screen&#10;&#10;Description automatically generated">
            <a:extLst>
              <a:ext uri="{FF2B5EF4-FFF2-40B4-BE49-F238E27FC236}">
                <a16:creationId xmlns:a16="http://schemas.microsoft.com/office/drawing/2014/main" id="{AF0A146E-2564-CE73-FA76-58EA342358A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6700" y="6236996"/>
            <a:ext cx="1371610" cy="587049"/>
          </a:xfrm>
          <a:prstGeom prst="rect">
            <a:avLst/>
          </a:prstGeom>
        </p:spPr>
      </p:pic>
    </p:spTree>
    <p:extLst>
      <p:ext uri="{BB962C8B-B14F-4D97-AF65-F5344CB8AC3E}">
        <p14:creationId xmlns:p14="http://schemas.microsoft.com/office/powerpoint/2010/main" val="58346734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4BA933D-3D8D-FE37-9DF6-5A1FFD189391}"/>
              </a:ext>
            </a:extLst>
          </p:cNvPr>
          <p:cNvSpPr/>
          <p:nvPr userDrawn="1"/>
        </p:nvSpPr>
        <p:spPr>
          <a:xfrm>
            <a:off x="4610100" y="-2"/>
            <a:ext cx="7581900" cy="6858001"/>
          </a:xfrm>
          <a:prstGeom prst="rect">
            <a:avLst/>
          </a:prstGeom>
          <a:solidFill>
            <a:srgbClr val="202C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B2340"/>
              </a:solidFill>
            </a:endParaRPr>
          </a:p>
        </p:txBody>
      </p:sp>
      <p:sp>
        <p:nvSpPr>
          <p:cNvPr id="2" name="Title 1">
            <a:extLst>
              <a:ext uri="{FF2B5EF4-FFF2-40B4-BE49-F238E27FC236}">
                <a16:creationId xmlns:a16="http://schemas.microsoft.com/office/drawing/2014/main" id="{10B66EA9-8CA0-080E-64A5-DBC44B5BCB0A}"/>
              </a:ext>
            </a:extLst>
          </p:cNvPr>
          <p:cNvSpPr>
            <a:spLocks noGrp="1"/>
          </p:cNvSpPr>
          <p:nvPr>
            <p:ph type="title"/>
          </p:nvPr>
        </p:nvSpPr>
        <p:spPr>
          <a:xfrm>
            <a:off x="266700" y="365125"/>
            <a:ext cx="4114800" cy="1806575"/>
          </a:xfrm>
        </p:spPr>
        <p:txBody>
          <a:bodyPr>
            <a:normAutofit/>
          </a:bodyPr>
          <a:lstStyle>
            <a:lvl1pP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8" name="Content Placeholder 7">
            <a:extLst>
              <a:ext uri="{FF2B5EF4-FFF2-40B4-BE49-F238E27FC236}">
                <a16:creationId xmlns:a16="http://schemas.microsoft.com/office/drawing/2014/main" id="{58312C99-4FB2-EEFF-2D17-14A7F54E9D47}"/>
              </a:ext>
            </a:extLst>
          </p:cNvPr>
          <p:cNvSpPr>
            <a:spLocks noGrp="1"/>
          </p:cNvSpPr>
          <p:nvPr>
            <p:ph sz="quarter" idx="13"/>
          </p:nvPr>
        </p:nvSpPr>
        <p:spPr>
          <a:xfrm>
            <a:off x="266700" y="2441575"/>
            <a:ext cx="4114800" cy="36401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Slide Number Placeholder 4">
            <a:extLst>
              <a:ext uri="{FF2B5EF4-FFF2-40B4-BE49-F238E27FC236}">
                <a16:creationId xmlns:a16="http://schemas.microsoft.com/office/drawing/2014/main" id="{48D25DD4-F2AF-E7C3-E652-335AF2F8D7CB}"/>
              </a:ext>
            </a:extLst>
          </p:cNvPr>
          <p:cNvSpPr>
            <a:spLocks noGrp="1"/>
          </p:cNvSpPr>
          <p:nvPr>
            <p:ph type="sldNum" sz="quarter" idx="12"/>
          </p:nvPr>
        </p:nvSpPr>
        <p:spPr>
          <a:xfrm>
            <a:off x="9941875" y="6344330"/>
            <a:ext cx="1969807" cy="365125"/>
          </a:xfrm>
        </p:spPr>
        <p:txBody>
          <a:bodyPr/>
          <a:lstStyle>
            <a:lvl1pPr>
              <a:defRPr>
                <a:solidFill>
                  <a:schemeClr val="bg1"/>
                </a:solidFill>
              </a:defRPr>
            </a:lvl1pPr>
          </a:lstStyle>
          <a:p>
            <a:fld id="{AB041240-ECAE-4494-9DAC-38E9F7D3A8CC}" type="slidenum">
              <a:rPr lang="en-US" smtClean="0"/>
              <a:pPr/>
              <a:t>‹#›</a:t>
            </a:fld>
            <a:endParaRPr lang="en-US"/>
          </a:p>
        </p:txBody>
      </p:sp>
      <p:sp>
        <p:nvSpPr>
          <p:cNvPr id="12" name="Content Placeholder 11">
            <a:extLst>
              <a:ext uri="{FF2B5EF4-FFF2-40B4-BE49-F238E27FC236}">
                <a16:creationId xmlns:a16="http://schemas.microsoft.com/office/drawing/2014/main" id="{E3563381-989F-0D94-917D-5C392A7C15FC}"/>
              </a:ext>
            </a:extLst>
          </p:cNvPr>
          <p:cNvSpPr>
            <a:spLocks noGrp="1"/>
          </p:cNvSpPr>
          <p:nvPr>
            <p:ph sz="quarter" idx="14" hasCustomPrompt="1"/>
          </p:nvPr>
        </p:nvSpPr>
        <p:spPr>
          <a:xfrm>
            <a:off x="4822258" y="6347959"/>
            <a:ext cx="4839299" cy="365125"/>
          </a:xfrm>
        </p:spPr>
        <p:txBody>
          <a:bodyPr anchor="ctr">
            <a:normAutofit/>
          </a:bodyPr>
          <a:lstStyle>
            <a:lvl1pPr marL="0" indent="0">
              <a:buNone/>
              <a:defRPr sz="1000">
                <a:solidFill>
                  <a:schemeClr val="bg1"/>
                </a:solidFill>
                <a:latin typeface="Arial" panose="020B0604020202020204" pitchFamily="34" charset="0"/>
                <a:cs typeface="Arial" panose="020B0604020202020204" pitchFamily="34" charset="0"/>
              </a:defRPr>
            </a:lvl1pPr>
          </a:lstStyle>
          <a:p>
            <a:pPr lvl="0"/>
            <a:r>
              <a:rPr lang="en-US"/>
              <a:t>Source</a:t>
            </a:r>
          </a:p>
        </p:txBody>
      </p:sp>
      <p:pic>
        <p:nvPicPr>
          <p:cNvPr id="13" name="Picture 12" descr="A red and black screen&#10;&#10;Description automatically generated">
            <a:extLst>
              <a:ext uri="{FF2B5EF4-FFF2-40B4-BE49-F238E27FC236}">
                <a16:creationId xmlns:a16="http://schemas.microsoft.com/office/drawing/2014/main" id="{84D26C60-B76F-3F14-4DE3-7A71DF965D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6700" y="6236996"/>
            <a:ext cx="1371610" cy="587049"/>
          </a:xfrm>
          <a:prstGeom prst="rect">
            <a:avLst/>
          </a:prstGeom>
        </p:spPr>
      </p:pic>
    </p:spTree>
    <p:extLst>
      <p:ext uri="{BB962C8B-B14F-4D97-AF65-F5344CB8AC3E}">
        <p14:creationId xmlns:p14="http://schemas.microsoft.com/office/powerpoint/2010/main" val="6709706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4BA933D-3D8D-FE37-9DF6-5A1FFD189391}"/>
              </a:ext>
            </a:extLst>
          </p:cNvPr>
          <p:cNvSpPr/>
          <p:nvPr userDrawn="1"/>
        </p:nvSpPr>
        <p:spPr>
          <a:xfrm>
            <a:off x="0" y="-2"/>
            <a:ext cx="5895975" cy="6858001"/>
          </a:xfrm>
          <a:prstGeom prst="rect">
            <a:avLst/>
          </a:prstGeom>
          <a:solidFill>
            <a:srgbClr val="202C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B2340"/>
              </a:solidFill>
            </a:endParaRPr>
          </a:p>
        </p:txBody>
      </p:sp>
      <p:sp>
        <p:nvSpPr>
          <p:cNvPr id="11" name="Slide Number Placeholder 4">
            <a:extLst>
              <a:ext uri="{FF2B5EF4-FFF2-40B4-BE49-F238E27FC236}">
                <a16:creationId xmlns:a16="http://schemas.microsoft.com/office/drawing/2014/main" id="{48D25DD4-F2AF-E7C3-E652-335AF2F8D7CB}"/>
              </a:ext>
            </a:extLst>
          </p:cNvPr>
          <p:cNvSpPr>
            <a:spLocks noGrp="1"/>
          </p:cNvSpPr>
          <p:nvPr>
            <p:ph type="sldNum" sz="quarter" idx="12"/>
          </p:nvPr>
        </p:nvSpPr>
        <p:spPr>
          <a:xfrm>
            <a:off x="9941875" y="6344330"/>
            <a:ext cx="1969807" cy="365125"/>
          </a:xfrm>
        </p:spPr>
        <p:txBody>
          <a:bodyPr/>
          <a:lstStyle>
            <a:lvl1pPr>
              <a:defRPr>
                <a:solidFill>
                  <a:schemeClr val="bg1"/>
                </a:solidFill>
              </a:defRPr>
            </a:lvl1pPr>
          </a:lstStyle>
          <a:p>
            <a:fld id="{AB041240-ECAE-4494-9DAC-38E9F7D3A8CC}" type="slidenum">
              <a:rPr lang="en-US" smtClean="0"/>
              <a:pPr/>
              <a:t>‹#›</a:t>
            </a:fld>
            <a:endParaRPr lang="en-US"/>
          </a:p>
        </p:txBody>
      </p:sp>
      <p:sp>
        <p:nvSpPr>
          <p:cNvPr id="12" name="Content Placeholder 11">
            <a:extLst>
              <a:ext uri="{FF2B5EF4-FFF2-40B4-BE49-F238E27FC236}">
                <a16:creationId xmlns:a16="http://schemas.microsoft.com/office/drawing/2014/main" id="{E3563381-989F-0D94-917D-5C392A7C15FC}"/>
              </a:ext>
            </a:extLst>
          </p:cNvPr>
          <p:cNvSpPr>
            <a:spLocks noGrp="1"/>
          </p:cNvSpPr>
          <p:nvPr>
            <p:ph sz="quarter" idx="14" hasCustomPrompt="1"/>
          </p:nvPr>
        </p:nvSpPr>
        <p:spPr>
          <a:xfrm>
            <a:off x="1744193" y="6335485"/>
            <a:ext cx="4045900" cy="365125"/>
          </a:xfrm>
        </p:spPr>
        <p:txBody>
          <a:bodyPr anchor="ctr">
            <a:normAutofit/>
          </a:bodyPr>
          <a:lstStyle>
            <a:lvl1pPr marL="0" indent="0">
              <a:buNone/>
              <a:defRPr sz="1000">
                <a:solidFill>
                  <a:schemeClr val="bg1"/>
                </a:solidFill>
                <a:latin typeface="Arial" panose="020B0604020202020204" pitchFamily="34" charset="0"/>
                <a:cs typeface="Arial" panose="020B0604020202020204" pitchFamily="34" charset="0"/>
              </a:defRPr>
            </a:lvl1pPr>
          </a:lstStyle>
          <a:p>
            <a:pPr lvl="0"/>
            <a:r>
              <a:rPr lang="en-US"/>
              <a:t>Source</a:t>
            </a:r>
          </a:p>
        </p:txBody>
      </p:sp>
      <p:pic>
        <p:nvPicPr>
          <p:cNvPr id="5" name="Picture 4" descr="A black and white logo&#10;&#10;Description automatically generated">
            <a:extLst>
              <a:ext uri="{FF2B5EF4-FFF2-40B4-BE49-F238E27FC236}">
                <a16:creationId xmlns:a16="http://schemas.microsoft.com/office/drawing/2014/main" id="{856B3E12-DC09-1535-36F5-4467F8686F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6701" y="6230970"/>
            <a:ext cx="1371610" cy="587049"/>
          </a:xfrm>
          <a:prstGeom prst="rect">
            <a:avLst/>
          </a:prstGeom>
        </p:spPr>
      </p:pic>
      <p:sp>
        <p:nvSpPr>
          <p:cNvPr id="2" name="Title 1">
            <a:extLst>
              <a:ext uri="{FF2B5EF4-FFF2-40B4-BE49-F238E27FC236}">
                <a16:creationId xmlns:a16="http://schemas.microsoft.com/office/drawing/2014/main" id="{4BC28A1B-7C85-FA86-A83D-1ADEC69FE6D7}"/>
              </a:ext>
            </a:extLst>
          </p:cNvPr>
          <p:cNvSpPr>
            <a:spLocks noGrp="1"/>
          </p:cNvSpPr>
          <p:nvPr>
            <p:ph type="title"/>
          </p:nvPr>
        </p:nvSpPr>
        <p:spPr>
          <a:xfrm>
            <a:off x="840703" y="356993"/>
            <a:ext cx="4114800" cy="1806575"/>
          </a:xfrm>
        </p:spPr>
        <p:txBody>
          <a:bodyPr>
            <a:normAutofit/>
          </a:bodyPr>
          <a:lstStyle>
            <a:lvl1pPr>
              <a:defRPr sz="2800" b="1">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4" name="Content Placeholder 7">
            <a:extLst>
              <a:ext uri="{FF2B5EF4-FFF2-40B4-BE49-F238E27FC236}">
                <a16:creationId xmlns:a16="http://schemas.microsoft.com/office/drawing/2014/main" id="{95747FB3-B4F8-0A2D-098B-62D7B68BE3AB}"/>
              </a:ext>
            </a:extLst>
          </p:cNvPr>
          <p:cNvSpPr>
            <a:spLocks noGrp="1"/>
          </p:cNvSpPr>
          <p:nvPr>
            <p:ph sz="quarter" idx="13"/>
          </p:nvPr>
        </p:nvSpPr>
        <p:spPr>
          <a:xfrm>
            <a:off x="840703" y="2433443"/>
            <a:ext cx="4114800" cy="36401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388297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For Map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C724566-1753-4CEC-8DDF-C39DF84D8BD0}"/>
              </a:ext>
            </a:extLst>
          </p:cNvPr>
          <p:cNvSpPr/>
          <p:nvPr userDrawn="1"/>
        </p:nvSpPr>
        <p:spPr>
          <a:xfrm>
            <a:off x="0" y="6385099"/>
            <a:ext cx="12192000" cy="47290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5">
            <a:extLst>
              <a:ext uri="{FF2B5EF4-FFF2-40B4-BE49-F238E27FC236}">
                <a16:creationId xmlns:a16="http://schemas.microsoft.com/office/drawing/2014/main" id="{C520C1EA-09F2-620A-4BC4-23E0CDC1AF70}"/>
              </a:ext>
            </a:extLst>
          </p:cNvPr>
          <p:cNvSpPr>
            <a:spLocks noGrp="1"/>
          </p:cNvSpPr>
          <p:nvPr>
            <p:ph type="sldNum" sz="quarter" idx="12"/>
          </p:nvPr>
        </p:nvSpPr>
        <p:spPr>
          <a:xfrm>
            <a:off x="9878786" y="6481081"/>
            <a:ext cx="560614" cy="365125"/>
          </a:xfrm>
        </p:spPr>
        <p:txBody>
          <a:bodyPr/>
          <a:lstStyle/>
          <a:p>
            <a:fld id="{AB041240-ECAE-4494-9DAC-38E9F7D3A8CC}" type="slidenum">
              <a:rPr lang="en-US" smtClean="0"/>
              <a:t>‹#›</a:t>
            </a:fld>
            <a:endParaRPr lang="en-US"/>
          </a:p>
        </p:txBody>
      </p:sp>
      <p:pic>
        <p:nvPicPr>
          <p:cNvPr id="11" name="Picture 10" descr="A red and black screen&#10;&#10;Description automatically generated">
            <a:extLst>
              <a:ext uri="{FF2B5EF4-FFF2-40B4-BE49-F238E27FC236}">
                <a16:creationId xmlns:a16="http://schemas.microsoft.com/office/drawing/2014/main" id="{B5DE2CFD-369A-41C7-4BAC-78A5CF4DBFC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06784" y="6391901"/>
            <a:ext cx="1104909" cy="472901"/>
          </a:xfrm>
          <a:prstGeom prst="rect">
            <a:avLst/>
          </a:prstGeom>
        </p:spPr>
      </p:pic>
      <p:sp>
        <p:nvSpPr>
          <p:cNvPr id="12" name="Title 11">
            <a:extLst>
              <a:ext uri="{FF2B5EF4-FFF2-40B4-BE49-F238E27FC236}">
                <a16:creationId xmlns:a16="http://schemas.microsoft.com/office/drawing/2014/main" id="{DB4A58DA-AC0A-5FCE-97CF-B97AF83D97E2}"/>
              </a:ext>
            </a:extLst>
          </p:cNvPr>
          <p:cNvSpPr>
            <a:spLocks noGrp="1"/>
          </p:cNvSpPr>
          <p:nvPr>
            <p:ph type="title"/>
          </p:nvPr>
        </p:nvSpPr>
        <p:spPr>
          <a:xfrm>
            <a:off x="330445" y="383164"/>
            <a:ext cx="3566641" cy="1928690"/>
          </a:xfrm>
        </p:spPr>
        <p:txBody>
          <a:bodyPr>
            <a:normAutofit/>
          </a:bodyPr>
          <a:lstStyle>
            <a:lvl1pP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16" name="Content Placeholder 11">
            <a:extLst>
              <a:ext uri="{FF2B5EF4-FFF2-40B4-BE49-F238E27FC236}">
                <a16:creationId xmlns:a16="http://schemas.microsoft.com/office/drawing/2014/main" id="{5D97DB4E-EF5B-C160-7B8F-0FF446FAE8E4}"/>
              </a:ext>
            </a:extLst>
          </p:cNvPr>
          <p:cNvSpPr>
            <a:spLocks noGrp="1"/>
          </p:cNvSpPr>
          <p:nvPr>
            <p:ph sz="quarter" idx="13" hasCustomPrompt="1"/>
          </p:nvPr>
        </p:nvSpPr>
        <p:spPr>
          <a:xfrm>
            <a:off x="209437" y="6481081"/>
            <a:ext cx="9459912"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Tree>
    <p:extLst>
      <p:ext uri="{BB962C8B-B14F-4D97-AF65-F5344CB8AC3E}">
        <p14:creationId xmlns:p14="http://schemas.microsoft.com/office/powerpoint/2010/main" val="197364178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4038" y="457200"/>
            <a:ext cx="3932237" cy="1600200"/>
          </a:xfrm>
        </p:spPr>
        <p:txBody>
          <a:bodyPr anchor="b">
            <a:normAutofit/>
          </a:bodyPr>
          <a:lstStyle>
            <a:lvl1pP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5183188" y="457201"/>
            <a:ext cx="6646862" cy="5403850"/>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54038" y="2057400"/>
            <a:ext cx="3932237" cy="3811588"/>
          </a:xfr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Rectangle 7">
            <a:extLst>
              <a:ext uri="{FF2B5EF4-FFF2-40B4-BE49-F238E27FC236}">
                <a16:creationId xmlns:a16="http://schemas.microsoft.com/office/drawing/2014/main" id="{80935520-79A1-69C1-3BEA-5B369ADB9C31}"/>
              </a:ext>
            </a:extLst>
          </p:cNvPr>
          <p:cNvSpPr/>
          <p:nvPr userDrawn="1"/>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5">
            <a:extLst>
              <a:ext uri="{FF2B5EF4-FFF2-40B4-BE49-F238E27FC236}">
                <a16:creationId xmlns:a16="http://schemas.microsoft.com/office/drawing/2014/main" id="{359A50C3-4F63-EF8E-54E9-F6148A274FA1}"/>
              </a:ext>
            </a:extLst>
          </p:cNvPr>
          <p:cNvSpPr>
            <a:spLocks noGrp="1"/>
          </p:cNvSpPr>
          <p:nvPr>
            <p:ph type="sldNum" sz="quarter" idx="12"/>
          </p:nvPr>
        </p:nvSpPr>
        <p:spPr>
          <a:xfrm>
            <a:off x="9878786" y="6356350"/>
            <a:ext cx="560614" cy="365125"/>
          </a:xfrm>
        </p:spPr>
        <p:txBody>
          <a:bodyPr/>
          <a:lstStyle/>
          <a:p>
            <a:fld id="{AB041240-ECAE-4494-9DAC-38E9F7D3A8CC}" type="slidenum">
              <a:rPr lang="en-US" smtClean="0"/>
              <a:t>‹#›</a:t>
            </a:fld>
            <a:endParaRPr lang="en-US"/>
          </a:p>
        </p:txBody>
      </p:sp>
      <p:pic>
        <p:nvPicPr>
          <p:cNvPr id="11" name="Picture 10" descr="A red and black screen&#10;&#10;Description automatically generated">
            <a:extLst>
              <a:ext uri="{FF2B5EF4-FFF2-40B4-BE49-F238E27FC236}">
                <a16:creationId xmlns:a16="http://schemas.microsoft.com/office/drawing/2014/main" id="{C1D34EB7-6398-82A1-2FD1-29144BC36B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3" name="Content Placeholder 11">
            <a:extLst>
              <a:ext uri="{FF2B5EF4-FFF2-40B4-BE49-F238E27FC236}">
                <a16:creationId xmlns:a16="http://schemas.microsoft.com/office/drawing/2014/main" id="{0EE4E234-E343-7B85-A51A-F699450EF5B2}"/>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Tree>
    <p:extLst>
      <p:ext uri="{BB962C8B-B14F-4D97-AF65-F5344CB8AC3E}">
        <p14:creationId xmlns:p14="http://schemas.microsoft.com/office/powerpoint/2010/main" val="264246643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normAutofit/>
          </a:bodyPr>
          <a:lstStyle>
            <a:lvl1pP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10744200" y="6356350"/>
            <a:ext cx="609600" cy="365125"/>
          </a:xfrm>
        </p:spPr>
        <p:txBody>
          <a:bodyPr/>
          <a:lstStyle/>
          <a:p>
            <a:fld id="{AB041240-ECAE-4494-9DAC-38E9F7D3A8CC}" type="slidenum">
              <a:rPr lang="en-US" smtClean="0"/>
              <a:t>‹#›</a:t>
            </a:fld>
            <a:endParaRPr lang="en-US"/>
          </a:p>
        </p:txBody>
      </p:sp>
      <p:sp>
        <p:nvSpPr>
          <p:cNvPr id="8" name="Rectangle 7">
            <a:extLst>
              <a:ext uri="{FF2B5EF4-FFF2-40B4-BE49-F238E27FC236}">
                <a16:creationId xmlns:a16="http://schemas.microsoft.com/office/drawing/2014/main" id="{0A57CF5C-4452-6AF8-6C94-8AD3D6EBFAFB}"/>
              </a:ext>
            </a:extLst>
          </p:cNvPr>
          <p:cNvSpPr/>
          <p:nvPr userDrawn="1"/>
        </p:nvSpPr>
        <p:spPr>
          <a:xfrm rot="5400000">
            <a:off x="-3088482" y="3088481"/>
            <a:ext cx="6858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ue and white state with a white star&#10;&#10;Description automatically generated">
            <a:extLst>
              <a:ext uri="{FF2B5EF4-FFF2-40B4-BE49-F238E27FC236}">
                <a16:creationId xmlns:a16="http://schemas.microsoft.com/office/drawing/2014/main" id="{BCC0FCB2-D3C6-F9BC-68FD-3BEF37C3273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779" y="6262434"/>
            <a:ext cx="463720" cy="459041"/>
          </a:xfrm>
          <a:prstGeom prst="rect">
            <a:avLst/>
          </a:prstGeom>
        </p:spPr>
      </p:pic>
      <p:sp>
        <p:nvSpPr>
          <p:cNvPr id="13" name="Content Placeholder 11">
            <a:extLst>
              <a:ext uri="{FF2B5EF4-FFF2-40B4-BE49-F238E27FC236}">
                <a16:creationId xmlns:a16="http://schemas.microsoft.com/office/drawing/2014/main" id="{F2527929-019A-1596-2A8C-8D1F60EF6B6D}"/>
              </a:ext>
            </a:extLst>
          </p:cNvPr>
          <p:cNvSpPr>
            <a:spLocks noGrp="1"/>
          </p:cNvSpPr>
          <p:nvPr>
            <p:ph sz="quarter" idx="13" hasCustomPrompt="1"/>
          </p:nvPr>
        </p:nvSpPr>
        <p:spPr>
          <a:xfrm>
            <a:off x="838200" y="6356350"/>
            <a:ext cx="8801100"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Tree>
    <p:extLst>
      <p:ext uri="{BB962C8B-B14F-4D97-AF65-F5344CB8AC3E}">
        <p14:creationId xmlns:p14="http://schemas.microsoft.com/office/powerpoint/2010/main" val="202064603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a:xfrm>
            <a:off x="10744200" y="6356350"/>
            <a:ext cx="609600" cy="365125"/>
          </a:xfrm>
        </p:spPr>
        <p:txBody>
          <a:bodyPr/>
          <a:lstStyle/>
          <a:p>
            <a:fld id="{AB041240-ECAE-4494-9DAC-38E9F7D3A8CC}" type="slidenum">
              <a:rPr lang="en-US" smtClean="0"/>
              <a:t>‹#›</a:t>
            </a:fld>
            <a:endParaRPr lang="en-US"/>
          </a:p>
        </p:txBody>
      </p:sp>
      <p:sp>
        <p:nvSpPr>
          <p:cNvPr id="8" name="Rectangle 7">
            <a:extLst>
              <a:ext uri="{FF2B5EF4-FFF2-40B4-BE49-F238E27FC236}">
                <a16:creationId xmlns:a16="http://schemas.microsoft.com/office/drawing/2014/main" id="{0A57CF5C-4452-6AF8-6C94-8AD3D6EBFAFB}"/>
              </a:ext>
            </a:extLst>
          </p:cNvPr>
          <p:cNvSpPr/>
          <p:nvPr userDrawn="1"/>
        </p:nvSpPr>
        <p:spPr>
          <a:xfrm rot="5400000">
            <a:off x="-3088482" y="3088481"/>
            <a:ext cx="6858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ue and white state with a white star&#10;&#10;Description automatically generated">
            <a:extLst>
              <a:ext uri="{FF2B5EF4-FFF2-40B4-BE49-F238E27FC236}">
                <a16:creationId xmlns:a16="http://schemas.microsoft.com/office/drawing/2014/main" id="{BCC0FCB2-D3C6-F9BC-68FD-3BEF37C3273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779" y="6262434"/>
            <a:ext cx="463720" cy="459041"/>
          </a:xfrm>
          <a:prstGeom prst="rect">
            <a:avLst/>
          </a:prstGeom>
        </p:spPr>
      </p:pic>
      <p:sp>
        <p:nvSpPr>
          <p:cNvPr id="5" name="Title 11">
            <a:extLst>
              <a:ext uri="{FF2B5EF4-FFF2-40B4-BE49-F238E27FC236}">
                <a16:creationId xmlns:a16="http://schemas.microsoft.com/office/drawing/2014/main" id="{5AB8A1DC-F078-2227-C29D-0291078E11C2}"/>
              </a:ext>
            </a:extLst>
          </p:cNvPr>
          <p:cNvSpPr>
            <a:spLocks noGrp="1"/>
          </p:cNvSpPr>
          <p:nvPr>
            <p:ph type="title"/>
          </p:nvPr>
        </p:nvSpPr>
        <p:spPr>
          <a:xfrm>
            <a:off x="838200" y="373639"/>
            <a:ext cx="3566641" cy="1928690"/>
          </a:xfrm>
        </p:spPr>
        <p:txBody>
          <a:bodyPr>
            <a:normAutofit/>
          </a:bodyPr>
          <a:lstStyle>
            <a:lvl1pP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9" name="Content Placeholder 11">
            <a:extLst>
              <a:ext uri="{FF2B5EF4-FFF2-40B4-BE49-F238E27FC236}">
                <a16:creationId xmlns:a16="http://schemas.microsoft.com/office/drawing/2014/main" id="{325A7D1F-39E9-331D-D2D0-F784552D5182}"/>
              </a:ext>
            </a:extLst>
          </p:cNvPr>
          <p:cNvSpPr>
            <a:spLocks noGrp="1"/>
          </p:cNvSpPr>
          <p:nvPr>
            <p:ph sz="quarter" idx="13" hasCustomPrompt="1"/>
          </p:nvPr>
        </p:nvSpPr>
        <p:spPr>
          <a:xfrm>
            <a:off x="838200" y="6356350"/>
            <a:ext cx="8801100"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Tree>
    <p:extLst>
      <p:ext uri="{BB962C8B-B14F-4D97-AF65-F5344CB8AC3E}">
        <p14:creationId xmlns:p14="http://schemas.microsoft.com/office/powerpoint/2010/main" val="149113324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Picture with Caption">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a:xfrm>
            <a:off x="10744200" y="6356350"/>
            <a:ext cx="609600" cy="365125"/>
          </a:xfrm>
        </p:spPr>
        <p:txBody>
          <a:bodyPr/>
          <a:lstStyle/>
          <a:p>
            <a:fld id="{AB041240-ECAE-4494-9DAC-38E9F7D3A8CC}" type="slidenum">
              <a:rPr lang="en-US" smtClean="0"/>
              <a:t>‹#›</a:t>
            </a:fld>
            <a:endParaRPr lang="en-US"/>
          </a:p>
        </p:txBody>
      </p:sp>
      <p:sp>
        <p:nvSpPr>
          <p:cNvPr id="8" name="Rectangle 7">
            <a:extLst>
              <a:ext uri="{FF2B5EF4-FFF2-40B4-BE49-F238E27FC236}">
                <a16:creationId xmlns:a16="http://schemas.microsoft.com/office/drawing/2014/main" id="{0A57CF5C-4452-6AF8-6C94-8AD3D6EBFAFB}"/>
              </a:ext>
            </a:extLst>
          </p:cNvPr>
          <p:cNvSpPr/>
          <p:nvPr userDrawn="1"/>
        </p:nvSpPr>
        <p:spPr>
          <a:xfrm rot="5400000">
            <a:off x="-3088482" y="3088481"/>
            <a:ext cx="6858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blue and white state with a white star&#10;&#10;Description automatically generated">
            <a:extLst>
              <a:ext uri="{FF2B5EF4-FFF2-40B4-BE49-F238E27FC236}">
                <a16:creationId xmlns:a16="http://schemas.microsoft.com/office/drawing/2014/main" id="{BCC0FCB2-D3C6-F9BC-68FD-3BEF37C3273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779" y="6262434"/>
            <a:ext cx="463720" cy="459041"/>
          </a:xfrm>
          <a:prstGeom prst="rect">
            <a:avLst/>
          </a:prstGeom>
        </p:spPr>
      </p:pic>
      <p:sp>
        <p:nvSpPr>
          <p:cNvPr id="4" name="Content Placeholder 11">
            <a:extLst>
              <a:ext uri="{FF2B5EF4-FFF2-40B4-BE49-F238E27FC236}">
                <a16:creationId xmlns:a16="http://schemas.microsoft.com/office/drawing/2014/main" id="{FEBF9598-C2B1-FEAD-26CF-12F15B905DBF}"/>
              </a:ext>
            </a:extLst>
          </p:cNvPr>
          <p:cNvSpPr>
            <a:spLocks noGrp="1"/>
          </p:cNvSpPr>
          <p:nvPr>
            <p:ph sz="quarter" idx="14" hasCustomPrompt="1"/>
          </p:nvPr>
        </p:nvSpPr>
        <p:spPr>
          <a:xfrm>
            <a:off x="838198" y="6356350"/>
            <a:ext cx="8801101"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
        <p:nvSpPr>
          <p:cNvPr id="3" name="Title 1">
            <a:extLst>
              <a:ext uri="{FF2B5EF4-FFF2-40B4-BE49-F238E27FC236}">
                <a16:creationId xmlns:a16="http://schemas.microsoft.com/office/drawing/2014/main" id="{223B86E6-7C88-4EE6-9F20-83CAB56441DE}"/>
              </a:ext>
            </a:extLst>
          </p:cNvPr>
          <p:cNvSpPr>
            <a:spLocks noGrp="1"/>
          </p:cNvSpPr>
          <p:nvPr>
            <p:ph type="title"/>
          </p:nvPr>
        </p:nvSpPr>
        <p:spPr>
          <a:xfrm>
            <a:off x="681036" y="101600"/>
            <a:ext cx="11510963" cy="995153"/>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99278341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Picture with Caption">
    <p:spTree>
      <p:nvGrpSpPr>
        <p:cNvPr id="1" name=""/>
        <p:cNvGrpSpPr/>
        <p:nvPr/>
      </p:nvGrpSpPr>
      <p:grpSpPr>
        <a:xfrm>
          <a:off x="0" y="0"/>
          <a:ext cx="0" cy="0"/>
          <a:chOff x="0" y="0"/>
          <a:chExt cx="0" cy="0"/>
        </a:xfrm>
      </p:grpSpPr>
      <p:pic>
        <p:nvPicPr>
          <p:cNvPr id="3" name="Picture 2" descr="A white background with black and white clouds&#10;&#10;Description automatically generated">
            <a:extLst>
              <a:ext uri="{FF2B5EF4-FFF2-40B4-BE49-F238E27FC236}">
                <a16:creationId xmlns:a16="http://schemas.microsoft.com/office/drawing/2014/main" id="{D75C156D-F010-83D1-6FBC-93B636E4B6E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9342"/>
          <a:stretch/>
        </p:blipFill>
        <p:spPr>
          <a:xfrm>
            <a:off x="9673388" y="0"/>
            <a:ext cx="2518611" cy="6858000"/>
          </a:xfrm>
          <a:prstGeom prst="rect">
            <a:avLst/>
          </a:prstGeom>
        </p:spPr>
      </p:pic>
      <p:pic>
        <p:nvPicPr>
          <p:cNvPr id="4" name="Picture 3" descr="A black and white globe with a cursor&#10;&#10;Description automatically generated with low confidence">
            <a:extLst>
              <a:ext uri="{FF2B5EF4-FFF2-40B4-BE49-F238E27FC236}">
                <a16:creationId xmlns:a16="http://schemas.microsoft.com/office/drawing/2014/main" id="{AD82B877-2B6A-11F3-2186-BF3CB53A78F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61351" y="3233228"/>
            <a:ext cx="419100" cy="419100"/>
          </a:xfrm>
          <a:prstGeom prst="rect">
            <a:avLst/>
          </a:prstGeom>
        </p:spPr>
      </p:pic>
      <p:pic>
        <p:nvPicPr>
          <p:cNvPr id="5" name="Picture 4" descr="A black and white envelope&#10;&#10;Description automatically generated">
            <a:extLst>
              <a:ext uri="{FF2B5EF4-FFF2-40B4-BE49-F238E27FC236}">
                <a16:creationId xmlns:a16="http://schemas.microsoft.com/office/drawing/2014/main" id="{557DB40C-0F27-46F1-4011-9AA0FD738BC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370114" y="2593974"/>
            <a:ext cx="596900" cy="596900"/>
          </a:xfrm>
          <a:prstGeom prst="rect">
            <a:avLst/>
          </a:prstGeom>
        </p:spPr>
      </p:pic>
      <p:pic>
        <p:nvPicPr>
          <p:cNvPr id="6" name="Picture 5" descr="A black telephone symbol&#10;&#10;Description automatically generated">
            <a:extLst>
              <a:ext uri="{FF2B5EF4-FFF2-40B4-BE49-F238E27FC236}">
                <a16:creationId xmlns:a16="http://schemas.microsoft.com/office/drawing/2014/main" id="{D5B65DF5-FF5A-39EA-AE15-3E3971A8A66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481239" y="2168709"/>
            <a:ext cx="374650" cy="374650"/>
          </a:xfrm>
          <a:prstGeom prst="rect">
            <a:avLst/>
          </a:prstGeom>
        </p:spPr>
      </p:pic>
      <p:sp>
        <p:nvSpPr>
          <p:cNvPr id="9" name="Content Placeholder 3">
            <a:extLst>
              <a:ext uri="{FF2B5EF4-FFF2-40B4-BE49-F238E27FC236}">
                <a16:creationId xmlns:a16="http://schemas.microsoft.com/office/drawing/2014/main" id="{EAE38295-8C89-D221-EB72-E92663C2E5C5}"/>
              </a:ext>
            </a:extLst>
          </p:cNvPr>
          <p:cNvSpPr>
            <a:spLocks noGrp="1"/>
          </p:cNvSpPr>
          <p:nvPr>
            <p:ph sz="half" idx="2"/>
          </p:nvPr>
        </p:nvSpPr>
        <p:spPr>
          <a:xfrm>
            <a:off x="1963234" y="2168710"/>
            <a:ext cx="4333292" cy="374650"/>
          </a:xfrm>
        </p:spPr>
        <p:txBody>
          <a:bodyPr anchor="ctr">
            <a:normAutofit/>
          </a:bodyPr>
          <a:lstStyle>
            <a:lvl1pPr marL="0" indent="0">
              <a:buNone/>
              <a:defRPr sz="1600">
                <a:latin typeface="Arial" panose="020B0604020202020204" pitchFamily="34" charset="0"/>
                <a:cs typeface="Arial" panose="020B0604020202020204" pitchFamily="34" charset="0"/>
              </a:defRPr>
            </a:lvl1pPr>
            <a:lvl2pPr marL="457200" indent="0">
              <a:buNone/>
              <a:defRPr/>
            </a:lvl2pPr>
            <a:lvl5pPr>
              <a:defRPr/>
            </a:lvl5pPr>
          </a:lstStyle>
          <a:p>
            <a:pPr lvl="0"/>
            <a:r>
              <a:rPr lang="en-US"/>
              <a:t>Click to edit Master text styles</a:t>
            </a:r>
          </a:p>
        </p:txBody>
      </p:sp>
      <p:sp>
        <p:nvSpPr>
          <p:cNvPr id="12" name="Content Placeholder 3">
            <a:extLst>
              <a:ext uri="{FF2B5EF4-FFF2-40B4-BE49-F238E27FC236}">
                <a16:creationId xmlns:a16="http://schemas.microsoft.com/office/drawing/2014/main" id="{A64E67F4-8BE4-1B8F-675A-F20D8FB431FB}"/>
              </a:ext>
            </a:extLst>
          </p:cNvPr>
          <p:cNvSpPr>
            <a:spLocks noGrp="1"/>
          </p:cNvSpPr>
          <p:nvPr>
            <p:ph sz="half" idx="10"/>
          </p:nvPr>
        </p:nvSpPr>
        <p:spPr>
          <a:xfrm>
            <a:off x="1963234" y="2705099"/>
            <a:ext cx="4333292" cy="374650"/>
          </a:xfrm>
        </p:spPr>
        <p:txBody>
          <a:bodyPr anchor="ctr">
            <a:normAutofit/>
          </a:bodyPr>
          <a:lstStyle>
            <a:lvl1pPr marL="0" indent="0">
              <a:buNone/>
              <a:defRPr sz="1600">
                <a:latin typeface="Arial" panose="020B0604020202020204" pitchFamily="34" charset="0"/>
                <a:cs typeface="Arial" panose="020B0604020202020204" pitchFamily="34" charset="0"/>
              </a:defRPr>
            </a:lvl1pPr>
            <a:lvl2pPr marL="457200" indent="0">
              <a:buNone/>
              <a:defRPr/>
            </a:lvl2pPr>
            <a:lvl5pPr>
              <a:defRPr/>
            </a:lvl5pPr>
          </a:lstStyle>
          <a:p>
            <a:pPr lvl="0"/>
            <a:r>
              <a:rPr lang="en-US"/>
              <a:t>Click to edit Master text styles</a:t>
            </a:r>
          </a:p>
        </p:txBody>
      </p:sp>
      <p:sp>
        <p:nvSpPr>
          <p:cNvPr id="13" name="Content Placeholder 3">
            <a:extLst>
              <a:ext uri="{FF2B5EF4-FFF2-40B4-BE49-F238E27FC236}">
                <a16:creationId xmlns:a16="http://schemas.microsoft.com/office/drawing/2014/main" id="{7B9FAA3E-8D4C-ACD5-DB17-1DD5DCE5ED24}"/>
              </a:ext>
            </a:extLst>
          </p:cNvPr>
          <p:cNvSpPr>
            <a:spLocks noGrp="1"/>
          </p:cNvSpPr>
          <p:nvPr>
            <p:ph sz="half" idx="11"/>
          </p:nvPr>
        </p:nvSpPr>
        <p:spPr>
          <a:xfrm>
            <a:off x="1963234" y="3242274"/>
            <a:ext cx="4333292" cy="374650"/>
          </a:xfrm>
        </p:spPr>
        <p:txBody>
          <a:bodyPr anchor="ctr">
            <a:normAutofit/>
          </a:bodyPr>
          <a:lstStyle>
            <a:lvl1pPr marL="0" indent="0">
              <a:buNone/>
              <a:defRPr sz="1600">
                <a:latin typeface="Arial" panose="020B0604020202020204" pitchFamily="34" charset="0"/>
                <a:cs typeface="Arial" panose="020B0604020202020204" pitchFamily="34" charset="0"/>
              </a:defRPr>
            </a:lvl1pPr>
            <a:lvl2pPr marL="457200" indent="0">
              <a:buNone/>
              <a:defRPr/>
            </a:lvl2pPr>
            <a:lvl5pPr>
              <a:defRPr/>
            </a:lvl5pPr>
          </a:lstStyle>
          <a:p>
            <a:pPr lvl="0"/>
            <a:r>
              <a:rPr lang="en-US"/>
              <a:t>Click to edit Master text styles</a:t>
            </a:r>
          </a:p>
        </p:txBody>
      </p:sp>
      <p:sp>
        <p:nvSpPr>
          <p:cNvPr id="14" name="Text Placeholder 25">
            <a:extLst>
              <a:ext uri="{FF2B5EF4-FFF2-40B4-BE49-F238E27FC236}">
                <a16:creationId xmlns:a16="http://schemas.microsoft.com/office/drawing/2014/main" id="{DF46734D-AD62-AD5E-08C7-78B15A626C3D}"/>
              </a:ext>
            </a:extLst>
          </p:cNvPr>
          <p:cNvSpPr>
            <a:spLocks noGrp="1"/>
          </p:cNvSpPr>
          <p:nvPr>
            <p:ph type="body" sz="quarter" idx="13"/>
          </p:nvPr>
        </p:nvSpPr>
        <p:spPr>
          <a:xfrm>
            <a:off x="1481138" y="1355725"/>
            <a:ext cx="7385276" cy="596900"/>
          </a:xfrm>
        </p:spPr>
        <p:txBody>
          <a:bodyPr anchor="ctr"/>
          <a:lstStyle>
            <a:lvl1pPr marL="0" indent="0">
              <a:buNone/>
              <a:defRPr b="1">
                <a:latin typeface="Arial" panose="020B0604020202020204" pitchFamily="34" charset="0"/>
                <a:cs typeface="Arial" panose="020B0604020202020204" pitchFamily="34" charset="0"/>
              </a:defRPr>
            </a:lvl1pPr>
          </a:lstStyle>
          <a:p>
            <a:pPr lvl="0"/>
            <a:r>
              <a:rPr lang="en-US"/>
              <a:t>Click to edit Master text styles</a:t>
            </a:r>
          </a:p>
        </p:txBody>
      </p:sp>
      <p:pic>
        <p:nvPicPr>
          <p:cNvPr id="15" name="Picture 14" descr="A red and black screen&#10;&#10;Description automatically generated">
            <a:extLst>
              <a:ext uri="{FF2B5EF4-FFF2-40B4-BE49-F238E27FC236}">
                <a16:creationId xmlns:a16="http://schemas.microsoft.com/office/drawing/2014/main" id="{C6D746BF-81D3-D97B-FC0F-0C2241784724}"/>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461351" y="4288276"/>
            <a:ext cx="2836447" cy="1213999"/>
          </a:xfrm>
          <a:prstGeom prst="rect">
            <a:avLst/>
          </a:prstGeom>
        </p:spPr>
      </p:pic>
    </p:spTree>
    <p:extLst>
      <p:ext uri="{BB962C8B-B14F-4D97-AF65-F5344CB8AC3E}">
        <p14:creationId xmlns:p14="http://schemas.microsoft.com/office/powerpoint/2010/main" val="3983305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842B22B-7FA6-02EF-F489-E88C9EFAC1D1}"/>
              </a:ext>
            </a:extLst>
          </p:cNvPr>
          <p:cNvSpPr/>
          <p:nvPr/>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0" y="129851"/>
            <a:ext cx="12192000" cy="1061357"/>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838200" y="1443491"/>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9878786" y="6356350"/>
            <a:ext cx="560614" cy="365125"/>
          </a:xfrm>
        </p:spPr>
        <p:txBody>
          <a:bodyPr/>
          <a:lstStyle/>
          <a:p>
            <a:fld id="{6967C6AC-1FBE-422C-8DAC-79020C929FB4}" type="slidenum">
              <a:rPr lang="en-US" smtClean="0"/>
              <a:t>‹#›</a:t>
            </a:fld>
            <a:endParaRPr lang="en-US"/>
          </a:p>
        </p:txBody>
      </p:sp>
      <p:pic>
        <p:nvPicPr>
          <p:cNvPr id="8" name="Picture 7" descr="A red and black screen&#10;&#10;Description automatically generated">
            <a:extLst>
              <a:ext uri="{FF2B5EF4-FFF2-40B4-BE49-F238E27FC236}">
                <a16:creationId xmlns:a16="http://schemas.microsoft.com/office/drawing/2014/main" id="{880FC582-497B-8291-A236-D3CD437D19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2" name="Content Placeholder 11">
            <a:extLst>
              <a:ext uri="{FF2B5EF4-FFF2-40B4-BE49-F238E27FC236}">
                <a16:creationId xmlns:a16="http://schemas.microsoft.com/office/drawing/2014/main" id="{16CEB89A-E86D-35BB-A592-9C7EBF45498B}"/>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1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Tree>
    <p:extLst>
      <p:ext uri="{BB962C8B-B14F-4D97-AF65-F5344CB8AC3E}">
        <p14:creationId xmlns:p14="http://schemas.microsoft.com/office/powerpoint/2010/main" val="159348606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_Two Content">
    <p:spTree>
      <p:nvGrpSpPr>
        <p:cNvPr id="1" name=""/>
        <p:cNvGrpSpPr/>
        <p:nvPr/>
      </p:nvGrpSpPr>
      <p:grpSpPr>
        <a:xfrm>
          <a:off x="0" y="0"/>
          <a:ext cx="0" cy="0"/>
          <a:chOff x="0" y="0"/>
          <a:chExt cx="0" cy="0"/>
        </a:xfrm>
      </p:grpSpPr>
      <p:sp>
        <p:nvSpPr>
          <p:cNvPr id="6" name="Content Placeholder 13">
            <a:extLst>
              <a:ext uri="{FF2B5EF4-FFF2-40B4-BE49-F238E27FC236}">
                <a16:creationId xmlns:a16="http://schemas.microsoft.com/office/drawing/2014/main" id="{0C3EFB34-9902-9438-496E-AE03717414E0}"/>
              </a:ext>
            </a:extLst>
          </p:cNvPr>
          <p:cNvSpPr>
            <a:spLocks noGrp="1"/>
          </p:cNvSpPr>
          <p:nvPr>
            <p:ph sz="quarter" idx="15" hasCustomPrompt="1"/>
          </p:nvPr>
        </p:nvSpPr>
        <p:spPr>
          <a:xfrm>
            <a:off x="0" y="6492875"/>
            <a:ext cx="2874963" cy="365125"/>
          </a:xfrm>
        </p:spPr>
        <p:txBody>
          <a:bodyPr anchor="ctr">
            <a:noAutofit/>
          </a:bodyPr>
          <a:lstStyle>
            <a:lvl5pPr algn="l">
              <a:defRPr sz="900">
                <a:solidFill>
                  <a:schemeClr val="bg1">
                    <a:lumMod val="50000"/>
                  </a:schemeClr>
                </a:solidFill>
              </a:defRPr>
            </a:lvl5pPr>
          </a:lstStyle>
          <a:p>
            <a:pPr lvl="4"/>
            <a:r>
              <a:rPr lang="en-US"/>
              <a:t>Source</a:t>
            </a:r>
          </a:p>
        </p:txBody>
      </p:sp>
      <p:pic>
        <p:nvPicPr>
          <p:cNvPr id="2" name="Picture 1" descr="A white background with black and white clouds&#10;&#10;Description automatically generated">
            <a:extLst>
              <a:ext uri="{FF2B5EF4-FFF2-40B4-BE49-F238E27FC236}">
                <a16:creationId xmlns:a16="http://schemas.microsoft.com/office/drawing/2014/main" id="{4AE5FBFD-95AC-63D7-C53B-861E173D14B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9342"/>
          <a:stretch/>
        </p:blipFill>
        <p:spPr>
          <a:xfrm>
            <a:off x="9673388" y="0"/>
            <a:ext cx="2518611" cy="6858000"/>
          </a:xfrm>
          <a:prstGeom prst="rect">
            <a:avLst/>
          </a:prstGeom>
        </p:spPr>
      </p:pic>
    </p:spTree>
    <p:extLst>
      <p:ext uri="{BB962C8B-B14F-4D97-AF65-F5344CB8AC3E}">
        <p14:creationId xmlns:p14="http://schemas.microsoft.com/office/powerpoint/2010/main" val="23789795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cSld name="1_Comparison">
    <p:spTree>
      <p:nvGrpSpPr>
        <p:cNvPr id="1" name=""/>
        <p:cNvGrpSpPr/>
        <p:nvPr/>
      </p:nvGrpSpPr>
      <p:grpSpPr>
        <a:xfrm>
          <a:off x="0" y="0"/>
          <a:ext cx="0" cy="0"/>
          <a:chOff x="0" y="0"/>
          <a:chExt cx="0" cy="0"/>
        </a:xfrm>
      </p:grpSpPr>
      <p:pic>
        <p:nvPicPr>
          <p:cNvPr id="10" name="Picture 9" descr="A white background with black and white clouds&#10;&#10;Description automatically generated">
            <a:extLst>
              <a:ext uri="{FF2B5EF4-FFF2-40B4-BE49-F238E27FC236}">
                <a16:creationId xmlns:a16="http://schemas.microsoft.com/office/drawing/2014/main" id="{475D6040-F9CF-B0FA-EE89-BAC91CBEFB04}"/>
              </a:ext>
            </a:extLst>
          </p:cNvPr>
          <p:cNvPicPr>
            <a:picLocks noChangeAspect="1"/>
          </p:cNvPicPr>
          <p:nvPr/>
        </p:nvPicPr>
        <p:blipFill rotWithShape="1">
          <a:blip r:embed="rId2">
            <a:extLst>
              <a:ext uri="{28A0092B-C50C-407E-A947-70E740481C1C}">
                <a14:useLocalDpi xmlns:a14="http://schemas.microsoft.com/office/drawing/2010/main" val="0"/>
              </a:ext>
            </a:extLst>
          </a:blip>
          <a:srcRect l="79342"/>
          <a:stretch/>
        </p:blipFill>
        <p:spPr>
          <a:xfrm>
            <a:off x="9673388" y="0"/>
            <a:ext cx="2518611" cy="6858000"/>
          </a:xfrm>
          <a:prstGeom prst="rect">
            <a:avLst/>
          </a:prstGeom>
        </p:spPr>
      </p:pic>
      <p:pic>
        <p:nvPicPr>
          <p:cNvPr id="15" name="Picture 14" descr="A black and white globe with a cursor&#10;&#10;Description automatically generated with low confidence">
            <a:extLst>
              <a:ext uri="{FF2B5EF4-FFF2-40B4-BE49-F238E27FC236}">
                <a16:creationId xmlns:a16="http://schemas.microsoft.com/office/drawing/2014/main" id="{06D8B840-A529-1036-1D0A-4D28352B8A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1351" y="3233228"/>
            <a:ext cx="419100" cy="419100"/>
          </a:xfrm>
          <a:prstGeom prst="rect">
            <a:avLst/>
          </a:prstGeom>
        </p:spPr>
      </p:pic>
      <p:pic>
        <p:nvPicPr>
          <p:cNvPr id="16" name="Picture 15">
            <a:extLst>
              <a:ext uri="{FF2B5EF4-FFF2-40B4-BE49-F238E27FC236}">
                <a16:creationId xmlns:a16="http://schemas.microsoft.com/office/drawing/2014/main" id="{CFE5436A-2F8B-CBFA-6D4F-79C9373F94E2}"/>
              </a:ext>
            </a:extLst>
          </p:cNvPr>
          <p:cNvPicPr>
            <a:picLocks noChangeAspect="1"/>
          </p:cNvPicPr>
          <p:nvPr/>
        </p:nvPicPr>
        <p:blipFill>
          <a:blip r:embed="rId4"/>
          <a:stretch>
            <a:fillRect/>
          </a:stretch>
        </p:blipFill>
        <p:spPr>
          <a:xfrm>
            <a:off x="1459014" y="3806404"/>
            <a:ext cx="419100" cy="375608"/>
          </a:xfrm>
          <a:prstGeom prst="rect">
            <a:avLst/>
          </a:prstGeom>
        </p:spPr>
      </p:pic>
      <p:pic>
        <p:nvPicPr>
          <p:cNvPr id="17" name="Picture 16" descr="A black and white envelope&#10;&#10;Description automatically generated">
            <a:extLst>
              <a:ext uri="{FF2B5EF4-FFF2-40B4-BE49-F238E27FC236}">
                <a16:creationId xmlns:a16="http://schemas.microsoft.com/office/drawing/2014/main" id="{3291F527-C480-CC96-1AC4-BA021DF655B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70114" y="2593974"/>
            <a:ext cx="596900" cy="596900"/>
          </a:xfrm>
          <a:prstGeom prst="rect">
            <a:avLst/>
          </a:prstGeom>
        </p:spPr>
      </p:pic>
      <p:pic>
        <p:nvPicPr>
          <p:cNvPr id="18" name="Picture 17" descr="A black telephone symbol&#10;&#10;Description automatically generated">
            <a:extLst>
              <a:ext uri="{FF2B5EF4-FFF2-40B4-BE49-F238E27FC236}">
                <a16:creationId xmlns:a16="http://schemas.microsoft.com/office/drawing/2014/main" id="{418C5197-A32A-3437-4BB9-18AEC2E9567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81239" y="2168709"/>
            <a:ext cx="374650" cy="374650"/>
          </a:xfrm>
          <a:prstGeom prst="rect">
            <a:avLst/>
          </a:prstGeom>
        </p:spPr>
      </p:pic>
      <p:pic>
        <p:nvPicPr>
          <p:cNvPr id="19" name="Picture 18" descr="A logo of a person with a black background&#10;&#10;Description automatically generated">
            <a:extLst>
              <a:ext uri="{FF2B5EF4-FFF2-40B4-BE49-F238E27FC236}">
                <a16:creationId xmlns:a16="http://schemas.microsoft.com/office/drawing/2014/main" id="{24411DE8-6607-2F36-BC7C-8F00E91E7A2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00263" y="4797542"/>
            <a:ext cx="3733533" cy="1598009"/>
          </a:xfrm>
          <a:prstGeom prst="rect">
            <a:avLst/>
          </a:prstGeom>
        </p:spPr>
      </p:pic>
      <p:sp>
        <p:nvSpPr>
          <p:cNvPr id="20" name="Content Placeholder 3">
            <a:extLst>
              <a:ext uri="{FF2B5EF4-FFF2-40B4-BE49-F238E27FC236}">
                <a16:creationId xmlns:a16="http://schemas.microsoft.com/office/drawing/2014/main" id="{0DC194AB-2739-39F5-9DA8-C368E13F1151}"/>
              </a:ext>
            </a:extLst>
          </p:cNvPr>
          <p:cNvSpPr>
            <a:spLocks noGrp="1"/>
          </p:cNvSpPr>
          <p:nvPr>
            <p:ph sz="half" idx="2"/>
          </p:nvPr>
        </p:nvSpPr>
        <p:spPr>
          <a:xfrm>
            <a:off x="1963234" y="2168710"/>
            <a:ext cx="4333292" cy="374650"/>
          </a:xfrm>
        </p:spPr>
        <p:txBody>
          <a:bodyPr>
            <a:normAutofit/>
          </a:bodyPr>
          <a:lstStyle>
            <a:lvl1pPr marL="0" indent="0">
              <a:buNone/>
              <a:defRPr sz="2400">
                <a:latin typeface="Source Sans Pro" panose="020B0503030403020204" pitchFamily="34" charset="0"/>
              </a:defRPr>
            </a:lvl1pPr>
            <a:lvl2pPr marL="457200" indent="0">
              <a:buNone/>
              <a:defRPr/>
            </a:lvl2pPr>
            <a:lvl5pPr>
              <a:defRPr/>
            </a:lvl5pPr>
          </a:lstStyle>
          <a:p>
            <a:pPr lvl="0"/>
            <a:r>
              <a:rPr lang="en-US"/>
              <a:t>Click to edit Master text styles</a:t>
            </a:r>
          </a:p>
        </p:txBody>
      </p:sp>
      <p:sp>
        <p:nvSpPr>
          <p:cNvPr id="21" name="Content Placeholder 3">
            <a:extLst>
              <a:ext uri="{FF2B5EF4-FFF2-40B4-BE49-F238E27FC236}">
                <a16:creationId xmlns:a16="http://schemas.microsoft.com/office/drawing/2014/main" id="{1F024F5F-129B-2E68-AC19-164DD4830118}"/>
              </a:ext>
            </a:extLst>
          </p:cNvPr>
          <p:cNvSpPr>
            <a:spLocks noGrp="1"/>
          </p:cNvSpPr>
          <p:nvPr>
            <p:ph sz="half" idx="10"/>
          </p:nvPr>
        </p:nvSpPr>
        <p:spPr>
          <a:xfrm>
            <a:off x="1963234" y="2705099"/>
            <a:ext cx="4333292" cy="374650"/>
          </a:xfrm>
        </p:spPr>
        <p:txBody>
          <a:bodyPr>
            <a:normAutofit/>
          </a:bodyPr>
          <a:lstStyle>
            <a:lvl1pPr marL="0" indent="0">
              <a:buNone/>
              <a:defRPr sz="2400">
                <a:latin typeface="Source Sans Pro" panose="020B0503030403020204" pitchFamily="34" charset="0"/>
              </a:defRPr>
            </a:lvl1pPr>
            <a:lvl2pPr marL="457200" indent="0">
              <a:buNone/>
              <a:defRPr/>
            </a:lvl2pPr>
            <a:lvl5pPr>
              <a:defRPr/>
            </a:lvl5pPr>
          </a:lstStyle>
          <a:p>
            <a:pPr lvl="0"/>
            <a:r>
              <a:rPr lang="en-US"/>
              <a:t>Click to edit Master text styles</a:t>
            </a:r>
          </a:p>
        </p:txBody>
      </p:sp>
      <p:sp>
        <p:nvSpPr>
          <p:cNvPr id="22" name="Content Placeholder 3">
            <a:extLst>
              <a:ext uri="{FF2B5EF4-FFF2-40B4-BE49-F238E27FC236}">
                <a16:creationId xmlns:a16="http://schemas.microsoft.com/office/drawing/2014/main" id="{CDF2EC5E-A78A-5DCE-F5F0-5DB90F182E17}"/>
              </a:ext>
            </a:extLst>
          </p:cNvPr>
          <p:cNvSpPr>
            <a:spLocks noGrp="1"/>
          </p:cNvSpPr>
          <p:nvPr>
            <p:ph sz="half" idx="11"/>
          </p:nvPr>
        </p:nvSpPr>
        <p:spPr>
          <a:xfrm>
            <a:off x="1963234" y="3242274"/>
            <a:ext cx="4333292" cy="374650"/>
          </a:xfrm>
        </p:spPr>
        <p:txBody>
          <a:bodyPr>
            <a:normAutofit/>
          </a:bodyPr>
          <a:lstStyle>
            <a:lvl1pPr marL="0" indent="0">
              <a:buNone/>
              <a:defRPr sz="2400">
                <a:latin typeface="Source Sans Pro" panose="020B0503030403020204" pitchFamily="34" charset="0"/>
              </a:defRPr>
            </a:lvl1pPr>
            <a:lvl2pPr marL="457200" indent="0">
              <a:buNone/>
              <a:defRPr/>
            </a:lvl2pPr>
            <a:lvl5pPr>
              <a:defRPr/>
            </a:lvl5pPr>
          </a:lstStyle>
          <a:p>
            <a:pPr lvl="0"/>
            <a:r>
              <a:rPr lang="en-US"/>
              <a:t>Click to edit Master text styles</a:t>
            </a:r>
          </a:p>
        </p:txBody>
      </p:sp>
      <p:sp>
        <p:nvSpPr>
          <p:cNvPr id="23" name="Content Placeholder 3">
            <a:extLst>
              <a:ext uri="{FF2B5EF4-FFF2-40B4-BE49-F238E27FC236}">
                <a16:creationId xmlns:a16="http://schemas.microsoft.com/office/drawing/2014/main" id="{83B54245-7B88-D22B-3A12-4226B81AB864}"/>
              </a:ext>
            </a:extLst>
          </p:cNvPr>
          <p:cNvSpPr>
            <a:spLocks noGrp="1"/>
          </p:cNvSpPr>
          <p:nvPr>
            <p:ph sz="half" idx="12"/>
          </p:nvPr>
        </p:nvSpPr>
        <p:spPr>
          <a:xfrm>
            <a:off x="1963234" y="3806404"/>
            <a:ext cx="4333292" cy="374650"/>
          </a:xfrm>
        </p:spPr>
        <p:txBody>
          <a:bodyPr>
            <a:normAutofit/>
          </a:bodyPr>
          <a:lstStyle>
            <a:lvl1pPr marL="0" indent="0">
              <a:buNone/>
              <a:defRPr sz="2400">
                <a:latin typeface="Source Sans Pro" panose="020B0503030403020204" pitchFamily="34" charset="0"/>
              </a:defRPr>
            </a:lvl1pPr>
            <a:lvl2pPr marL="457200" indent="0">
              <a:buNone/>
              <a:defRPr/>
            </a:lvl2pPr>
            <a:lvl5pPr>
              <a:defRPr/>
            </a:lvl5pPr>
          </a:lstStyle>
          <a:p>
            <a:pPr lvl="0"/>
            <a:r>
              <a:rPr lang="en-US"/>
              <a:t>Click to edit Master text styles</a:t>
            </a:r>
          </a:p>
        </p:txBody>
      </p:sp>
      <p:sp>
        <p:nvSpPr>
          <p:cNvPr id="26" name="Text Placeholder 25">
            <a:extLst>
              <a:ext uri="{FF2B5EF4-FFF2-40B4-BE49-F238E27FC236}">
                <a16:creationId xmlns:a16="http://schemas.microsoft.com/office/drawing/2014/main" id="{26832E82-2E1B-7279-4A67-C75C31C654E0}"/>
              </a:ext>
            </a:extLst>
          </p:cNvPr>
          <p:cNvSpPr>
            <a:spLocks noGrp="1"/>
          </p:cNvSpPr>
          <p:nvPr>
            <p:ph type="body" sz="quarter" idx="13"/>
          </p:nvPr>
        </p:nvSpPr>
        <p:spPr>
          <a:xfrm>
            <a:off x="1481138" y="1355725"/>
            <a:ext cx="5713746" cy="596900"/>
          </a:xfrm>
        </p:spPr>
        <p:txBody>
          <a:bodyPr/>
          <a:lstStyle>
            <a:lvl1pPr>
              <a:defRPr b="1">
                <a:latin typeface="Arial" panose="020B0604020202020204" pitchFamily="34" charset="0"/>
                <a:cs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156022195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BFA626-C6C7-AE8B-DD87-6C5082407874}"/>
              </a:ext>
            </a:extLst>
          </p:cNvPr>
          <p:cNvSpPr>
            <a:spLocks noGrp="1"/>
          </p:cNvSpPr>
          <p:nvPr>
            <p:ph type="title"/>
          </p:nvPr>
        </p:nvSpPr>
        <p:spPr>
          <a:xfrm>
            <a:off x="507498" y="0"/>
            <a:ext cx="10515600" cy="1023890"/>
          </a:xfrm>
        </p:spPr>
        <p:txBody>
          <a:bodyPr>
            <a:normAutofit/>
          </a:bodyPr>
          <a:lstStyle>
            <a:lvl1pPr>
              <a:defRPr sz="3200" b="1">
                <a:solidFill>
                  <a:schemeClr val="tx1"/>
                </a:solidFill>
                <a:latin typeface="+mn-lt"/>
                <a:cs typeface="Arial" panose="020B0604020202020204" pitchFamily="34" charset="0"/>
              </a:defRPr>
            </a:lvl1pPr>
          </a:lstStyle>
          <a:p>
            <a:r>
              <a:rPr lang="en-US"/>
              <a:t>Click to edit Master title style</a:t>
            </a:r>
          </a:p>
        </p:txBody>
      </p:sp>
      <p:sp>
        <p:nvSpPr>
          <p:cNvPr id="4" name="Content Placeholder 3">
            <a:extLst>
              <a:ext uri="{FF2B5EF4-FFF2-40B4-BE49-F238E27FC236}">
                <a16:creationId xmlns:a16="http://schemas.microsoft.com/office/drawing/2014/main" id="{FAB25200-F154-FE80-45A2-0D183D6C7037}"/>
              </a:ext>
            </a:extLst>
          </p:cNvPr>
          <p:cNvSpPr>
            <a:spLocks noGrp="1"/>
          </p:cNvSpPr>
          <p:nvPr>
            <p:ph sz="half" idx="2"/>
          </p:nvPr>
        </p:nvSpPr>
        <p:spPr>
          <a:xfrm>
            <a:off x="838200" y="18256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19993A0F-5C2D-D4F2-6971-60DDB2E88A37}"/>
              </a:ext>
            </a:extLst>
          </p:cNvPr>
          <p:cNvSpPr>
            <a:spLocks noGrp="1"/>
          </p:cNvSpPr>
          <p:nvPr>
            <p:ph type="sldNum" sz="quarter" idx="12"/>
          </p:nvPr>
        </p:nvSpPr>
        <p:spPr/>
        <p:txBody>
          <a:bodyPr/>
          <a:lstStyle/>
          <a:p>
            <a:fld id="{01B9AD90-D8C5-42B1-AC8B-29A3D4B95D55}" type="slidenum">
              <a:rPr lang="en-US" smtClean="0"/>
              <a:t>‹#›</a:t>
            </a:fld>
            <a:endParaRPr lang="en-US"/>
          </a:p>
        </p:txBody>
      </p:sp>
      <p:cxnSp>
        <p:nvCxnSpPr>
          <p:cNvPr id="8" name="Straight Connector 7">
            <a:extLst>
              <a:ext uri="{FF2B5EF4-FFF2-40B4-BE49-F238E27FC236}">
                <a16:creationId xmlns:a16="http://schemas.microsoft.com/office/drawing/2014/main" id="{DF024798-855C-7245-2334-52B66B626F8C}"/>
              </a:ext>
            </a:extLst>
          </p:cNvPr>
          <p:cNvCxnSpPr>
            <a:cxnSpLocks/>
          </p:cNvCxnSpPr>
          <p:nvPr/>
        </p:nvCxnSpPr>
        <p:spPr>
          <a:xfrm>
            <a:off x="507498" y="1005292"/>
            <a:ext cx="10352286"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pic>
        <p:nvPicPr>
          <p:cNvPr id="9" name="Picture 8" descr="A logo of a person with a black background&#10;&#10;Description automatically generated">
            <a:extLst>
              <a:ext uri="{FF2B5EF4-FFF2-40B4-BE49-F238E27FC236}">
                <a16:creationId xmlns:a16="http://schemas.microsoft.com/office/drawing/2014/main" id="{106485E0-3391-1F7E-A057-956774697964}"/>
              </a:ext>
            </a:extLst>
          </p:cNvPr>
          <p:cNvPicPr>
            <a:picLocks noChangeAspect="1"/>
          </p:cNvPicPr>
          <p:nvPr/>
        </p:nvPicPr>
        <p:blipFill rotWithShape="1">
          <a:blip r:embed="rId2">
            <a:extLst>
              <a:ext uri="{28A0092B-C50C-407E-A947-70E740481C1C}">
                <a14:useLocalDpi xmlns:a14="http://schemas.microsoft.com/office/drawing/2010/main" val="0"/>
              </a:ext>
            </a:extLst>
          </a:blip>
          <a:srcRect r="61818"/>
          <a:stretch/>
        </p:blipFill>
        <p:spPr>
          <a:xfrm>
            <a:off x="10980040" y="122612"/>
            <a:ext cx="930175" cy="1042706"/>
          </a:xfrm>
          <a:prstGeom prst="rect">
            <a:avLst/>
          </a:prstGeom>
        </p:spPr>
      </p:pic>
      <p:cxnSp>
        <p:nvCxnSpPr>
          <p:cNvPr id="5" name="Straight Connector 4">
            <a:extLst>
              <a:ext uri="{FF2B5EF4-FFF2-40B4-BE49-F238E27FC236}">
                <a16:creationId xmlns:a16="http://schemas.microsoft.com/office/drawing/2014/main" id="{475C137B-895F-2ECF-A7BA-B7693C726873}"/>
              </a:ext>
            </a:extLst>
          </p:cNvPr>
          <p:cNvCxnSpPr>
            <a:cxnSpLocks/>
          </p:cNvCxnSpPr>
          <p:nvPr/>
        </p:nvCxnSpPr>
        <p:spPr>
          <a:xfrm>
            <a:off x="507498" y="1005292"/>
            <a:ext cx="10352286"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pic>
        <p:nvPicPr>
          <p:cNvPr id="6" name="Picture 5" descr="A logo of a person with a black background&#10;&#10;Description automatically generated">
            <a:extLst>
              <a:ext uri="{FF2B5EF4-FFF2-40B4-BE49-F238E27FC236}">
                <a16:creationId xmlns:a16="http://schemas.microsoft.com/office/drawing/2014/main" id="{221883F6-ABE2-D138-00FB-E6D695D68BBC}"/>
              </a:ext>
            </a:extLst>
          </p:cNvPr>
          <p:cNvPicPr>
            <a:picLocks noChangeAspect="1"/>
          </p:cNvPicPr>
          <p:nvPr/>
        </p:nvPicPr>
        <p:blipFill rotWithShape="1">
          <a:blip r:embed="rId2">
            <a:extLst>
              <a:ext uri="{28A0092B-C50C-407E-A947-70E740481C1C}">
                <a14:useLocalDpi xmlns:a14="http://schemas.microsoft.com/office/drawing/2010/main" val="0"/>
              </a:ext>
            </a:extLst>
          </a:blip>
          <a:srcRect r="61818"/>
          <a:stretch/>
        </p:blipFill>
        <p:spPr>
          <a:xfrm>
            <a:off x="10980040" y="122612"/>
            <a:ext cx="930175" cy="1042706"/>
          </a:xfrm>
          <a:prstGeom prst="rect">
            <a:avLst/>
          </a:prstGeom>
        </p:spPr>
      </p:pic>
      <p:sp>
        <p:nvSpPr>
          <p:cNvPr id="14" name="Text Placeholder 13">
            <a:extLst>
              <a:ext uri="{FF2B5EF4-FFF2-40B4-BE49-F238E27FC236}">
                <a16:creationId xmlns:a16="http://schemas.microsoft.com/office/drawing/2014/main" id="{A7A87322-B63E-A906-C3DD-E6AF98349118}"/>
              </a:ext>
            </a:extLst>
          </p:cNvPr>
          <p:cNvSpPr>
            <a:spLocks noGrp="1"/>
          </p:cNvSpPr>
          <p:nvPr>
            <p:ph type="body" sz="quarter" idx="13"/>
          </p:nvPr>
        </p:nvSpPr>
        <p:spPr>
          <a:xfrm>
            <a:off x="507498" y="1023938"/>
            <a:ext cx="10516102" cy="531812"/>
          </a:xfrm>
        </p:spPr>
        <p:txBody>
          <a:bodyPr anchor="ctr">
            <a:normAutofit/>
          </a:bodyPr>
          <a:lstStyle>
            <a:lvl1pPr>
              <a:defRPr sz="2400">
                <a:latin typeface="Arial" panose="020B0604020202020204" pitchFamily="34" charset="0"/>
                <a:cs typeface="Arial" panose="020B0604020202020204" pitchFamily="34" charset="0"/>
              </a:defRPr>
            </a:lvl1pPr>
          </a:lstStyle>
          <a:p>
            <a:pPr lvl="0"/>
            <a:r>
              <a:rPr lang="en-US"/>
              <a:t>Click to edit Master text styles</a:t>
            </a:r>
          </a:p>
        </p:txBody>
      </p:sp>
      <p:sp>
        <p:nvSpPr>
          <p:cNvPr id="13" name="Content Placeholder 13">
            <a:extLst>
              <a:ext uri="{FF2B5EF4-FFF2-40B4-BE49-F238E27FC236}">
                <a16:creationId xmlns:a16="http://schemas.microsoft.com/office/drawing/2014/main" id="{E6B85112-6B59-EF4E-9D8B-90882CDB9603}"/>
              </a:ext>
            </a:extLst>
          </p:cNvPr>
          <p:cNvSpPr>
            <a:spLocks noGrp="1"/>
          </p:cNvSpPr>
          <p:nvPr>
            <p:ph sz="quarter" idx="15" hasCustomPrompt="1"/>
          </p:nvPr>
        </p:nvSpPr>
        <p:spPr>
          <a:xfrm>
            <a:off x="218573" y="6297866"/>
            <a:ext cx="2874963" cy="365125"/>
          </a:xfrm>
        </p:spPr>
        <p:txBody>
          <a:bodyPr anchor="ctr">
            <a:noAutofit/>
          </a:bodyPr>
          <a:lstStyle>
            <a:lvl5pPr algn="l">
              <a:defRPr sz="1100"/>
            </a:lvl5pPr>
          </a:lstStyle>
          <a:p>
            <a:pPr lvl="4"/>
            <a:r>
              <a:rPr lang="en-US"/>
              <a:t>Source</a:t>
            </a:r>
          </a:p>
        </p:txBody>
      </p:sp>
    </p:spTree>
    <p:extLst>
      <p:ext uri="{BB962C8B-B14F-4D97-AF65-F5344CB8AC3E}">
        <p14:creationId xmlns:p14="http://schemas.microsoft.com/office/powerpoint/2010/main" val="201180243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7C7CBC-3CBB-D0BA-0C5C-8F02F2B1C832}"/>
              </a:ext>
            </a:extLst>
          </p:cNvPr>
          <p:cNvSpPr>
            <a:spLocks noGrp="1"/>
          </p:cNvSpPr>
          <p:nvPr>
            <p:ph idx="1"/>
          </p:nvPr>
        </p:nvSpPr>
        <p:spPr>
          <a:xfrm>
            <a:off x="5622758" y="978568"/>
            <a:ext cx="5731042" cy="51983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BDAA00-6D13-9DA9-8B6B-C503D823DD20}"/>
              </a:ext>
            </a:extLst>
          </p:cNvPr>
          <p:cNvSpPr>
            <a:spLocks noGrp="1"/>
          </p:cNvSpPr>
          <p:nvPr>
            <p:ph type="dt" sz="half" idx="10"/>
          </p:nvPr>
        </p:nvSpPr>
        <p:spPr/>
        <p:txBody>
          <a:bodyPr/>
          <a:lstStyle/>
          <a:p>
            <a:endParaRPr lang="en-US"/>
          </a:p>
        </p:txBody>
      </p:sp>
      <p:sp>
        <p:nvSpPr>
          <p:cNvPr id="6" name="Slide Number Placeholder 5">
            <a:extLst>
              <a:ext uri="{FF2B5EF4-FFF2-40B4-BE49-F238E27FC236}">
                <a16:creationId xmlns:a16="http://schemas.microsoft.com/office/drawing/2014/main" id="{D1D44F9B-0D22-D300-0AAA-1FCCFD20B14E}"/>
              </a:ext>
            </a:extLst>
          </p:cNvPr>
          <p:cNvSpPr>
            <a:spLocks noGrp="1"/>
          </p:cNvSpPr>
          <p:nvPr>
            <p:ph type="sldNum" sz="quarter" idx="12"/>
          </p:nvPr>
        </p:nvSpPr>
        <p:spPr/>
        <p:txBody>
          <a:bodyPr/>
          <a:lstStyle/>
          <a:p>
            <a:fld id="{01B9AD90-D8C5-42B1-AC8B-29A3D4B95D55}" type="slidenum">
              <a:rPr lang="en-US" smtClean="0"/>
              <a:t>‹#›</a:t>
            </a:fld>
            <a:endParaRPr lang="en-US"/>
          </a:p>
        </p:txBody>
      </p:sp>
      <p:sp>
        <p:nvSpPr>
          <p:cNvPr id="7" name="Rectangle 6">
            <a:extLst>
              <a:ext uri="{FF2B5EF4-FFF2-40B4-BE49-F238E27FC236}">
                <a16:creationId xmlns:a16="http://schemas.microsoft.com/office/drawing/2014/main" id="{A3F05F2E-94E9-01AF-341B-59DD0FF589CA}"/>
              </a:ext>
            </a:extLst>
          </p:cNvPr>
          <p:cNvSpPr/>
          <p:nvPr/>
        </p:nvSpPr>
        <p:spPr>
          <a:xfrm>
            <a:off x="0" y="-2"/>
            <a:ext cx="5194772" cy="6858001"/>
          </a:xfrm>
          <a:prstGeom prst="rect">
            <a:avLst/>
          </a:prstGeom>
          <a:solidFill>
            <a:srgbClr val="202C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B2340"/>
              </a:solidFill>
            </a:endParaRPr>
          </a:p>
        </p:txBody>
      </p:sp>
      <p:sp>
        <p:nvSpPr>
          <p:cNvPr id="9" name="TextBox 8">
            <a:extLst>
              <a:ext uri="{FF2B5EF4-FFF2-40B4-BE49-F238E27FC236}">
                <a16:creationId xmlns:a16="http://schemas.microsoft.com/office/drawing/2014/main" id="{CE977FED-09C7-29FE-4DF7-8D31EB535C54}"/>
              </a:ext>
            </a:extLst>
          </p:cNvPr>
          <p:cNvSpPr txBox="1"/>
          <p:nvPr/>
        </p:nvSpPr>
        <p:spPr>
          <a:xfrm>
            <a:off x="606159" y="2382253"/>
            <a:ext cx="3982453" cy="369332"/>
          </a:xfrm>
          <a:prstGeom prst="rect">
            <a:avLst/>
          </a:prstGeom>
          <a:noFill/>
        </p:spPr>
        <p:txBody>
          <a:bodyPr wrap="square" rtlCol="0">
            <a:spAutoFit/>
          </a:bodyPr>
          <a:lstStyle/>
          <a:p>
            <a:r>
              <a:rPr lang="en-US">
                <a:solidFill>
                  <a:schemeClr val="bg1"/>
                </a:solidFill>
                <a:latin typeface="Source Sans Pro" panose="020B0503030403020204" pitchFamily="34" charset="0"/>
              </a:rPr>
              <a:t>Click here to edit text style</a:t>
            </a:r>
          </a:p>
        </p:txBody>
      </p:sp>
      <p:sp>
        <p:nvSpPr>
          <p:cNvPr id="10" name="TextBox 9">
            <a:extLst>
              <a:ext uri="{FF2B5EF4-FFF2-40B4-BE49-F238E27FC236}">
                <a16:creationId xmlns:a16="http://schemas.microsoft.com/office/drawing/2014/main" id="{C4779309-1B96-5598-02F4-FE2A95144FC9}"/>
              </a:ext>
            </a:extLst>
          </p:cNvPr>
          <p:cNvSpPr txBox="1"/>
          <p:nvPr/>
        </p:nvSpPr>
        <p:spPr>
          <a:xfrm>
            <a:off x="218573" y="6352143"/>
            <a:ext cx="3982453" cy="261610"/>
          </a:xfrm>
          <a:prstGeom prst="rect">
            <a:avLst/>
          </a:prstGeom>
          <a:noFill/>
        </p:spPr>
        <p:txBody>
          <a:bodyPr wrap="square" rtlCol="0">
            <a:spAutoFit/>
          </a:bodyPr>
          <a:lstStyle/>
          <a:p>
            <a:r>
              <a:rPr lang="en-US" sz="1050">
                <a:solidFill>
                  <a:schemeClr val="bg1"/>
                </a:solidFill>
                <a:latin typeface="Source Sans Pro" panose="020B0503030403020204" pitchFamily="34" charset="0"/>
              </a:rPr>
              <a:t>Source</a:t>
            </a:r>
          </a:p>
        </p:txBody>
      </p:sp>
      <p:sp>
        <p:nvSpPr>
          <p:cNvPr id="5" name="Rectangle 4">
            <a:extLst>
              <a:ext uri="{FF2B5EF4-FFF2-40B4-BE49-F238E27FC236}">
                <a16:creationId xmlns:a16="http://schemas.microsoft.com/office/drawing/2014/main" id="{F37331A4-B14A-A74E-ACB6-641A042519B4}"/>
              </a:ext>
            </a:extLst>
          </p:cNvPr>
          <p:cNvSpPr>
            <a:spLocks noGrp="1" noRot="1" noMove="1" noResize="1" noEditPoints="1" noAdjustHandles="1" noChangeArrowheads="1" noChangeShapeType="1"/>
          </p:cNvSpPr>
          <p:nvPr/>
        </p:nvSpPr>
        <p:spPr>
          <a:xfrm>
            <a:off x="0" y="-2"/>
            <a:ext cx="5194772" cy="6858001"/>
          </a:xfrm>
          <a:prstGeom prst="rect">
            <a:avLst/>
          </a:prstGeom>
          <a:solidFill>
            <a:srgbClr val="202C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B2340"/>
              </a:solidFill>
            </a:endParaRPr>
          </a:p>
        </p:txBody>
      </p:sp>
      <p:sp>
        <p:nvSpPr>
          <p:cNvPr id="15" name="Content Placeholder 14">
            <a:extLst>
              <a:ext uri="{FF2B5EF4-FFF2-40B4-BE49-F238E27FC236}">
                <a16:creationId xmlns:a16="http://schemas.microsoft.com/office/drawing/2014/main" id="{50E3D441-E58F-03AF-F7D8-271010721E8E}"/>
              </a:ext>
            </a:extLst>
          </p:cNvPr>
          <p:cNvSpPr>
            <a:spLocks noGrp="1"/>
          </p:cNvSpPr>
          <p:nvPr>
            <p:ph sz="quarter" idx="13"/>
          </p:nvPr>
        </p:nvSpPr>
        <p:spPr>
          <a:xfrm>
            <a:off x="759562" y="2299536"/>
            <a:ext cx="3981450" cy="1981200"/>
          </a:xfrm>
        </p:spPr>
        <p:txBody>
          <a:bodyPr>
            <a:normAutofit/>
          </a:bodyPr>
          <a:lstStyle>
            <a:lvl1pPr>
              <a:defRPr sz="1800">
                <a:solidFill>
                  <a:schemeClr val="bg1"/>
                </a:solidFill>
                <a:latin typeface="Source Sans Pro" panose="020B0503030403020204" pitchFamily="34" charset="0"/>
              </a:defRPr>
            </a:lvl1pPr>
            <a:lvl2pPr>
              <a:defRPr sz="1800">
                <a:solidFill>
                  <a:schemeClr val="bg1"/>
                </a:solidFill>
                <a:latin typeface="Source Sans Pro" panose="020B0503030403020204" pitchFamily="34" charset="0"/>
              </a:defRPr>
            </a:lvl2pPr>
            <a:lvl3pPr>
              <a:defRPr sz="1800">
                <a:solidFill>
                  <a:schemeClr val="bg1"/>
                </a:solidFill>
                <a:latin typeface="Source Sans Pro" panose="020B0503030403020204" pitchFamily="34" charset="0"/>
              </a:defRPr>
            </a:lvl3pPr>
            <a:lvl4pPr>
              <a:defRPr sz="1800">
                <a:solidFill>
                  <a:schemeClr val="bg1"/>
                </a:solidFill>
                <a:latin typeface="Source Sans Pro" panose="020B0503030403020204" pitchFamily="34" charset="0"/>
              </a:defRPr>
            </a:lvl4pPr>
            <a:lvl5pPr>
              <a:defRPr sz="1800">
                <a:solidFill>
                  <a:schemeClr val="bg1"/>
                </a:solidFill>
                <a:latin typeface="Source Sans Pro" panose="020B0503030403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19">
            <a:extLst>
              <a:ext uri="{FF2B5EF4-FFF2-40B4-BE49-F238E27FC236}">
                <a16:creationId xmlns:a16="http://schemas.microsoft.com/office/drawing/2014/main" id="{4DB0FFC6-B79D-D3B6-44CC-D14D50FE1834}"/>
              </a:ext>
            </a:extLst>
          </p:cNvPr>
          <p:cNvSpPr>
            <a:spLocks noGrp="1"/>
          </p:cNvSpPr>
          <p:nvPr>
            <p:ph type="body" sz="quarter" idx="14"/>
          </p:nvPr>
        </p:nvSpPr>
        <p:spPr>
          <a:xfrm>
            <a:off x="759562" y="978485"/>
            <a:ext cx="3981450" cy="1122362"/>
          </a:xfrm>
        </p:spPr>
        <p:txBody>
          <a:bodyPr/>
          <a:lstStyle>
            <a:lvl1pPr>
              <a:defRPr b="1">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pic>
        <p:nvPicPr>
          <p:cNvPr id="2" name="Content Placeholder 12" descr="A blue and white state with a white star&#10;&#10;Description automatically generated">
            <a:extLst>
              <a:ext uri="{FF2B5EF4-FFF2-40B4-BE49-F238E27FC236}">
                <a16:creationId xmlns:a16="http://schemas.microsoft.com/office/drawing/2014/main" id="{D66F8D8C-844D-AC64-2DBC-80A0921982B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26568" y="285562"/>
            <a:ext cx="761121" cy="753441"/>
          </a:xfrm>
          <a:prstGeom prst="rect">
            <a:avLst/>
          </a:prstGeom>
        </p:spPr>
      </p:pic>
    </p:spTree>
    <p:extLst>
      <p:ext uri="{BB962C8B-B14F-4D97-AF65-F5344CB8AC3E}">
        <p14:creationId xmlns:p14="http://schemas.microsoft.com/office/powerpoint/2010/main" val="34298061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2_Title Slide">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4809824-F9D1-A5FD-5FFF-260508E48D78}"/>
              </a:ext>
            </a:extLst>
          </p:cNvPr>
          <p:cNvSpPr/>
          <p:nvPr userDrawn="1"/>
        </p:nvSpPr>
        <p:spPr>
          <a:xfrm>
            <a:off x="1270000" y="6099053"/>
            <a:ext cx="10922000" cy="766281"/>
          </a:xfrm>
          <a:prstGeom prst="rect">
            <a:avLst/>
          </a:prstGeom>
          <a:solidFill>
            <a:srgbClr val="001A7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Freeform 14">
            <a:extLst>
              <a:ext uri="{FF2B5EF4-FFF2-40B4-BE49-F238E27FC236}">
                <a16:creationId xmlns:a16="http://schemas.microsoft.com/office/drawing/2014/main" id="{618C9473-E11E-CFFE-BBDC-E1AA1BA39D42}"/>
              </a:ext>
            </a:extLst>
          </p:cNvPr>
          <p:cNvSpPr/>
          <p:nvPr userDrawn="1"/>
        </p:nvSpPr>
        <p:spPr>
          <a:xfrm>
            <a:off x="-3368" y="6099053"/>
            <a:ext cx="2357820" cy="768188"/>
          </a:xfrm>
          <a:custGeom>
            <a:avLst/>
            <a:gdLst>
              <a:gd name="connsiteX0" fmla="*/ 0 w 2839083"/>
              <a:gd name="connsiteY0" fmla="*/ 0 h 766282"/>
              <a:gd name="connsiteX1" fmla="*/ 2117485 w 2839083"/>
              <a:gd name="connsiteY1" fmla="*/ 0 h 766282"/>
              <a:gd name="connsiteX2" fmla="*/ 2157984 w 2839083"/>
              <a:gd name="connsiteY2" fmla="*/ 0 h 766282"/>
              <a:gd name="connsiteX3" fmla="*/ 2157984 w 2839083"/>
              <a:gd name="connsiteY3" fmla="*/ 2045 h 766282"/>
              <a:gd name="connsiteX4" fmla="*/ 2191264 w 2839083"/>
              <a:gd name="connsiteY4" fmla="*/ 3726 h 766282"/>
              <a:gd name="connsiteX5" fmla="*/ 2839083 w 2839083"/>
              <a:gd name="connsiteY5" fmla="*/ 721598 h 766282"/>
              <a:gd name="connsiteX6" fmla="*/ 2836826 w 2839083"/>
              <a:gd name="connsiteY6" fmla="*/ 766282 h 766282"/>
              <a:gd name="connsiteX7" fmla="*/ 1400392 w 2839083"/>
              <a:gd name="connsiteY7" fmla="*/ 766282 h 766282"/>
              <a:gd name="connsiteX8" fmla="*/ 1400392 w 2839083"/>
              <a:gd name="connsiteY8" fmla="*/ 766281 h 766282"/>
              <a:gd name="connsiteX9" fmla="*/ 0 w 2839083"/>
              <a:gd name="connsiteY9" fmla="*/ 766281 h 766282"/>
              <a:gd name="connsiteX10" fmla="*/ 0 w 2839083"/>
              <a:gd name="connsiteY10" fmla="*/ 0 h 766282"/>
              <a:gd name="connsiteX0" fmla="*/ 0 w 2839083"/>
              <a:gd name="connsiteY0" fmla="*/ 0 h 796261"/>
              <a:gd name="connsiteX1" fmla="*/ 2117485 w 2839083"/>
              <a:gd name="connsiteY1" fmla="*/ 0 h 796261"/>
              <a:gd name="connsiteX2" fmla="*/ 2157984 w 2839083"/>
              <a:gd name="connsiteY2" fmla="*/ 0 h 796261"/>
              <a:gd name="connsiteX3" fmla="*/ 2157984 w 2839083"/>
              <a:gd name="connsiteY3" fmla="*/ 2045 h 796261"/>
              <a:gd name="connsiteX4" fmla="*/ 2191264 w 2839083"/>
              <a:gd name="connsiteY4" fmla="*/ 3726 h 796261"/>
              <a:gd name="connsiteX5" fmla="*/ 2839083 w 2839083"/>
              <a:gd name="connsiteY5" fmla="*/ 721598 h 796261"/>
              <a:gd name="connsiteX6" fmla="*/ 2836826 w 2839083"/>
              <a:gd name="connsiteY6" fmla="*/ 766282 h 796261"/>
              <a:gd name="connsiteX7" fmla="*/ 1400392 w 2839083"/>
              <a:gd name="connsiteY7" fmla="*/ 766282 h 796261"/>
              <a:gd name="connsiteX8" fmla="*/ 1400392 w 2839083"/>
              <a:gd name="connsiteY8" fmla="*/ 766281 h 796261"/>
              <a:gd name="connsiteX9" fmla="*/ 524656 w 2839083"/>
              <a:gd name="connsiteY9" fmla="*/ 796261 h 796261"/>
              <a:gd name="connsiteX10" fmla="*/ 0 w 2839083"/>
              <a:gd name="connsiteY10" fmla="*/ 0 h 796261"/>
              <a:gd name="connsiteX0" fmla="*/ 0 w 2839083"/>
              <a:gd name="connsiteY0" fmla="*/ 0 h 766282"/>
              <a:gd name="connsiteX1" fmla="*/ 2117485 w 2839083"/>
              <a:gd name="connsiteY1" fmla="*/ 0 h 766282"/>
              <a:gd name="connsiteX2" fmla="*/ 2157984 w 2839083"/>
              <a:gd name="connsiteY2" fmla="*/ 0 h 766282"/>
              <a:gd name="connsiteX3" fmla="*/ 2157984 w 2839083"/>
              <a:gd name="connsiteY3" fmla="*/ 2045 h 766282"/>
              <a:gd name="connsiteX4" fmla="*/ 2191264 w 2839083"/>
              <a:gd name="connsiteY4" fmla="*/ 3726 h 766282"/>
              <a:gd name="connsiteX5" fmla="*/ 2839083 w 2839083"/>
              <a:gd name="connsiteY5" fmla="*/ 721598 h 766282"/>
              <a:gd name="connsiteX6" fmla="*/ 2836826 w 2839083"/>
              <a:gd name="connsiteY6" fmla="*/ 766282 h 766282"/>
              <a:gd name="connsiteX7" fmla="*/ 1400392 w 2839083"/>
              <a:gd name="connsiteY7" fmla="*/ 766282 h 766282"/>
              <a:gd name="connsiteX8" fmla="*/ 1400392 w 2839083"/>
              <a:gd name="connsiteY8" fmla="*/ 766281 h 766282"/>
              <a:gd name="connsiteX9" fmla="*/ 520646 w 2839083"/>
              <a:gd name="connsiteY9" fmla="*/ 695998 h 766282"/>
              <a:gd name="connsiteX10" fmla="*/ 0 w 2839083"/>
              <a:gd name="connsiteY10" fmla="*/ 0 h 766282"/>
              <a:gd name="connsiteX0" fmla="*/ 0 w 2839083"/>
              <a:gd name="connsiteY0" fmla="*/ 0 h 768188"/>
              <a:gd name="connsiteX1" fmla="*/ 2117485 w 2839083"/>
              <a:gd name="connsiteY1" fmla="*/ 0 h 768188"/>
              <a:gd name="connsiteX2" fmla="*/ 2157984 w 2839083"/>
              <a:gd name="connsiteY2" fmla="*/ 0 h 768188"/>
              <a:gd name="connsiteX3" fmla="*/ 2157984 w 2839083"/>
              <a:gd name="connsiteY3" fmla="*/ 2045 h 768188"/>
              <a:gd name="connsiteX4" fmla="*/ 2191264 w 2839083"/>
              <a:gd name="connsiteY4" fmla="*/ 3726 h 768188"/>
              <a:gd name="connsiteX5" fmla="*/ 2839083 w 2839083"/>
              <a:gd name="connsiteY5" fmla="*/ 721598 h 768188"/>
              <a:gd name="connsiteX6" fmla="*/ 2836826 w 2839083"/>
              <a:gd name="connsiteY6" fmla="*/ 766282 h 768188"/>
              <a:gd name="connsiteX7" fmla="*/ 1400392 w 2839083"/>
              <a:gd name="connsiteY7" fmla="*/ 766282 h 768188"/>
              <a:gd name="connsiteX8" fmla="*/ 1400392 w 2839083"/>
              <a:gd name="connsiteY8" fmla="*/ 766281 h 768188"/>
              <a:gd name="connsiteX9" fmla="*/ 488562 w 2839083"/>
              <a:gd name="connsiteY9" fmla="*/ 768188 h 768188"/>
              <a:gd name="connsiteX10" fmla="*/ 0 w 2839083"/>
              <a:gd name="connsiteY10" fmla="*/ 0 h 768188"/>
              <a:gd name="connsiteX0" fmla="*/ 0 w 2357820"/>
              <a:gd name="connsiteY0" fmla="*/ 8022 h 768188"/>
              <a:gd name="connsiteX1" fmla="*/ 1636222 w 2357820"/>
              <a:gd name="connsiteY1" fmla="*/ 0 h 768188"/>
              <a:gd name="connsiteX2" fmla="*/ 1676721 w 2357820"/>
              <a:gd name="connsiteY2" fmla="*/ 0 h 768188"/>
              <a:gd name="connsiteX3" fmla="*/ 1676721 w 2357820"/>
              <a:gd name="connsiteY3" fmla="*/ 2045 h 768188"/>
              <a:gd name="connsiteX4" fmla="*/ 1710001 w 2357820"/>
              <a:gd name="connsiteY4" fmla="*/ 3726 h 768188"/>
              <a:gd name="connsiteX5" fmla="*/ 2357820 w 2357820"/>
              <a:gd name="connsiteY5" fmla="*/ 721598 h 768188"/>
              <a:gd name="connsiteX6" fmla="*/ 2355563 w 2357820"/>
              <a:gd name="connsiteY6" fmla="*/ 766282 h 768188"/>
              <a:gd name="connsiteX7" fmla="*/ 919129 w 2357820"/>
              <a:gd name="connsiteY7" fmla="*/ 766282 h 768188"/>
              <a:gd name="connsiteX8" fmla="*/ 919129 w 2357820"/>
              <a:gd name="connsiteY8" fmla="*/ 766281 h 768188"/>
              <a:gd name="connsiteX9" fmla="*/ 7299 w 2357820"/>
              <a:gd name="connsiteY9" fmla="*/ 768188 h 768188"/>
              <a:gd name="connsiteX10" fmla="*/ 0 w 2357820"/>
              <a:gd name="connsiteY10" fmla="*/ 8022 h 768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57820" h="768188">
                <a:moveTo>
                  <a:pt x="0" y="8022"/>
                </a:moveTo>
                <a:lnTo>
                  <a:pt x="1636222" y="0"/>
                </a:lnTo>
                <a:lnTo>
                  <a:pt x="1676721" y="0"/>
                </a:lnTo>
                <a:lnTo>
                  <a:pt x="1676721" y="2045"/>
                </a:lnTo>
                <a:lnTo>
                  <a:pt x="1710001" y="3726"/>
                </a:lnTo>
                <a:cubicBezTo>
                  <a:pt x="2073872" y="40679"/>
                  <a:pt x="2357820" y="347978"/>
                  <a:pt x="2357820" y="721598"/>
                </a:cubicBezTo>
                <a:lnTo>
                  <a:pt x="2355563" y="766282"/>
                </a:lnTo>
                <a:lnTo>
                  <a:pt x="919129" y="766282"/>
                </a:lnTo>
                <a:lnTo>
                  <a:pt x="919129" y="766281"/>
                </a:lnTo>
                <a:lnTo>
                  <a:pt x="7299" y="768188"/>
                </a:lnTo>
                <a:lnTo>
                  <a:pt x="0" y="8022"/>
                </a:lnTo>
                <a:close/>
              </a:path>
            </a:pathLst>
          </a:custGeom>
          <a:solidFill>
            <a:srgbClr val="FB6B10"/>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
        <p:nvSpPr>
          <p:cNvPr id="3" name="Rectangle 2">
            <a:extLst>
              <a:ext uri="{FF2B5EF4-FFF2-40B4-BE49-F238E27FC236}">
                <a16:creationId xmlns:a16="http://schemas.microsoft.com/office/drawing/2014/main" id="{971C0A86-BA86-6B41-B421-C464A0E320B2}"/>
              </a:ext>
            </a:extLst>
          </p:cNvPr>
          <p:cNvSpPr/>
          <p:nvPr userDrawn="1"/>
        </p:nvSpPr>
        <p:spPr>
          <a:xfrm>
            <a:off x="6702655" y="0"/>
            <a:ext cx="5489345" cy="6097146"/>
          </a:xfrm>
          <a:prstGeom prst="rect">
            <a:avLst/>
          </a:prstGeom>
          <a:solidFill>
            <a:srgbClr val="3AD3A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id="{212F02D7-059E-A948-B5E9-C39A5D7412D2}"/>
              </a:ext>
            </a:extLst>
          </p:cNvPr>
          <p:cNvSpPr txBox="1"/>
          <p:nvPr userDrawn="1"/>
        </p:nvSpPr>
        <p:spPr>
          <a:xfrm>
            <a:off x="6904399" y="6397875"/>
            <a:ext cx="4973044" cy="230832"/>
          </a:xfrm>
          <a:prstGeom prst="rect">
            <a:avLst/>
          </a:prstGeom>
          <a:noFill/>
        </p:spPr>
        <p:txBody>
          <a:bodyPr wrap="square" rtlCol="0">
            <a:spAutoFit/>
          </a:bodyPr>
          <a:lstStyle/>
          <a:p>
            <a:pPr algn="r"/>
            <a:r>
              <a:rPr lang="en-US" sz="900">
                <a:solidFill>
                  <a:schemeClr val="bg1"/>
                </a:solidFill>
                <a:latin typeface="Verdana" panose="020B0604030504040204" pitchFamily="34" charset="0"/>
                <a:ea typeface="Verdana" panose="020B0604030504040204" pitchFamily="34" charset="0"/>
                <a:cs typeface="Verdana" panose="020B0604030504040204" pitchFamily="34" charset="0"/>
              </a:rPr>
              <a:t>©</a:t>
            </a:r>
            <a:r>
              <a:rPr lang="en-US" sz="900" baseline="0">
                <a:solidFill>
                  <a:schemeClr val="bg1"/>
                </a:solidFill>
                <a:latin typeface="Verdana" panose="020B0604030504040204" pitchFamily="34" charset="0"/>
                <a:ea typeface="Verdana" panose="020B0604030504040204" pitchFamily="34" charset="0"/>
                <a:cs typeface="Verdana" panose="020B0604030504040204" pitchFamily="34" charset="0"/>
              </a:rPr>
              <a:t> 2024 TASB, Inc. All rights reserved.</a:t>
            </a:r>
            <a:endParaRPr lang="en-US" sz="90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6" name="TextBox 5">
            <a:extLst>
              <a:ext uri="{FF2B5EF4-FFF2-40B4-BE49-F238E27FC236}">
                <a16:creationId xmlns:a16="http://schemas.microsoft.com/office/drawing/2014/main" id="{2744301D-3ED6-6748-9972-338B026FCEE2}"/>
              </a:ext>
            </a:extLst>
          </p:cNvPr>
          <p:cNvSpPr txBox="1"/>
          <p:nvPr userDrawn="1"/>
        </p:nvSpPr>
        <p:spPr>
          <a:xfrm>
            <a:off x="7017209" y="5114481"/>
            <a:ext cx="4860234" cy="738664"/>
          </a:xfrm>
          <a:prstGeom prst="rect">
            <a:avLst/>
          </a:prstGeom>
          <a:noFill/>
        </p:spPr>
        <p:txBody>
          <a:bodyPr wrap="square" rtlCol="0">
            <a:spAutoFit/>
          </a:bodyPr>
          <a:lstStyle/>
          <a:p>
            <a:pPr algn="ctr"/>
            <a:r>
              <a:rPr lang="en-US" sz="2100" b="1">
                <a:solidFill>
                  <a:srgbClr val="001A71"/>
                </a:solidFill>
                <a:latin typeface="Verdana" panose="020B0604030504040204" pitchFamily="34" charset="0"/>
                <a:ea typeface="Verdana" panose="020B0604030504040204" pitchFamily="34" charset="0"/>
                <a:cs typeface="Verdana" panose="020B0604030504040204" pitchFamily="34" charset="0"/>
              </a:rPr>
              <a:t>Use your smartphone and scan </a:t>
            </a:r>
            <a:r>
              <a:rPr lang="en-US" sz="2100" b="1" spc="0" baseline="0">
                <a:solidFill>
                  <a:srgbClr val="001A71"/>
                </a:solidFill>
                <a:latin typeface="Verdana" panose="020B0604030504040204" pitchFamily="34" charset="0"/>
                <a:ea typeface="Verdana" panose="020B0604030504040204" pitchFamily="34" charset="0"/>
                <a:cs typeface="Verdana" panose="020B0604030504040204" pitchFamily="34" charset="0"/>
              </a:rPr>
              <a:t>the code to report your CEC!</a:t>
            </a:r>
          </a:p>
        </p:txBody>
      </p:sp>
      <p:sp>
        <p:nvSpPr>
          <p:cNvPr id="4" name="Rectangle 3">
            <a:extLst>
              <a:ext uri="{FF2B5EF4-FFF2-40B4-BE49-F238E27FC236}">
                <a16:creationId xmlns:a16="http://schemas.microsoft.com/office/drawing/2014/main" id="{A354D2ED-8D82-7B41-F60A-D5F27FA9F5F9}"/>
              </a:ext>
            </a:extLst>
          </p:cNvPr>
          <p:cNvSpPr/>
          <p:nvPr userDrawn="1"/>
        </p:nvSpPr>
        <p:spPr>
          <a:xfrm>
            <a:off x="7017209" y="254000"/>
            <a:ext cx="4860234" cy="478536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a:solidFill>
                  <a:srgbClr val="001A71"/>
                </a:solidFill>
                <a:latin typeface="Verdana" panose="020B0604030504040204" pitchFamily="34" charset="0"/>
                <a:ea typeface="Verdana" panose="020B0604030504040204" pitchFamily="34" charset="0"/>
                <a:cs typeface="Verdana" panose="020B0604030504040204" pitchFamily="34" charset="0"/>
              </a:rPr>
              <a:t>Drop QR code here</a:t>
            </a:r>
          </a:p>
        </p:txBody>
      </p:sp>
      <p:pic>
        <p:nvPicPr>
          <p:cNvPr id="9" name="Graphic 8">
            <a:extLst>
              <a:ext uri="{FF2B5EF4-FFF2-40B4-BE49-F238E27FC236}">
                <a16:creationId xmlns:a16="http://schemas.microsoft.com/office/drawing/2014/main" id="{AF1C3499-D3AB-A89D-7669-2EBA012FB70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09443" y="6285846"/>
            <a:ext cx="1498599" cy="378025"/>
          </a:xfrm>
          <a:prstGeom prst="rect">
            <a:avLst/>
          </a:prstGeom>
        </p:spPr>
      </p:pic>
      <p:sp>
        <p:nvSpPr>
          <p:cNvPr id="25" name="Freeform 24">
            <a:extLst>
              <a:ext uri="{FF2B5EF4-FFF2-40B4-BE49-F238E27FC236}">
                <a16:creationId xmlns:a16="http://schemas.microsoft.com/office/drawing/2014/main" id="{EA25DB69-4FC5-7B9B-FF91-8876F099AAD7}"/>
              </a:ext>
            </a:extLst>
          </p:cNvPr>
          <p:cNvSpPr/>
          <p:nvPr userDrawn="1"/>
        </p:nvSpPr>
        <p:spPr>
          <a:xfrm>
            <a:off x="0" y="0"/>
            <a:ext cx="1941206" cy="1962982"/>
          </a:xfrm>
          <a:custGeom>
            <a:avLst/>
            <a:gdLst>
              <a:gd name="connsiteX0" fmla="*/ 0 w 1941206"/>
              <a:gd name="connsiteY0" fmla="*/ 0 h 1962982"/>
              <a:gd name="connsiteX1" fmla="*/ 1941206 w 1941206"/>
              <a:gd name="connsiteY1" fmla="*/ 0 h 1962982"/>
              <a:gd name="connsiteX2" fmla="*/ 1822855 w 1941206"/>
              <a:gd name="connsiteY2" fmla="*/ 5976 h 1962982"/>
              <a:gd name="connsiteX3" fmla="*/ 7134 w 1941206"/>
              <a:gd name="connsiteY3" fmla="*/ 1821697 h 1962982"/>
              <a:gd name="connsiteX4" fmla="*/ 0 w 1941206"/>
              <a:gd name="connsiteY4" fmla="*/ 1962982 h 1962982"/>
              <a:gd name="connsiteX5" fmla="*/ 0 w 1941206"/>
              <a:gd name="connsiteY5" fmla="*/ 0 h 196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41206" h="1962982">
                <a:moveTo>
                  <a:pt x="0" y="0"/>
                </a:moveTo>
                <a:lnTo>
                  <a:pt x="1941206" y="0"/>
                </a:lnTo>
                <a:lnTo>
                  <a:pt x="1822855" y="5976"/>
                </a:lnTo>
                <a:cubicBezTo>
                  <a:pt x="865477" y="103203"/>
                  <a:pt x="104361" y="864319"/>
                  <a:pt x="7134" y="1821697"/>
                </a:cubicBezTo>
                <a:lnTo>
                  <a:pt x="0" y="1962982"/>
                </a:lnTo>
                <a:lnTo>
                  <a:pt x="0" y="0"/>
                </a:lnTo>
                <a:close/>
              </a:path>
            </a:pathLst>
          </a:custGeom>
          <a:solidFill>
            <a:srgbClr val="EA0228"/>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8359931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3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BFA626-C6C7-AE8B-DD87-6C5082407874}"/>
              </a:ext>
            </a:extLst>
          </p:cNvPr>
          <p:cNvSpPr>
            <a:spLocks noGrp="1"/>
          </p:cNvSpPr>
          <p:nvPr>
            <p:ph type="title"/>
          </p:nvPr>
        </p:nvSpPr>
        <p:spPr>
          <a:xfrm>
            <a:off x="507498" y="0"/>
            <a:ext cx="10515600" cy="1023890"/>
          </a:xfrm>
        </p:spPr>
        <p:txBody>
          <a:bodyPr>
            <a:normAutofit/>
          </a:bodyPr>
          <a:lstStyle>
            <a:lvl1pPr>
              <a:defRPr sz="3200" b="1">
                <a:latin typeface="Arial" panose="020B0604020202020204" pitchFamily="34" charset="0"/>
                <a:cs typeface="Arial" panose="020B0604020202020204" pitchFamily="34" charset="0"/>
              </a:defRPr>
            </a:lvl1pPr>
          </a:lstStyle>
          <a:p>
            <a:r>
              <a:rPr lang="en-US"/>
              <a:t>Click to edit Master title style</a:t>
            </a:r>
          </a:p>
        </p:txBody>
      </p:sp>
      <p:sp>
        <p:nvSpPr>
          <p:cNvPr id="4" name="Content Placeholder 3">
            <a:extLst>
              <a:ext uri="{FF2B5EF4-FFF2-40B4-BE49-F238E27FC236}">
                <a16:creationId xmlns:a16="http://schemas.microsoft.com/office/drawing/2014/main" id="{FAB25200-F154-FE80-45A2-0D183D6C7037}"/>
              </a:ext>
            </a:extLst>
          </p:cNvPr>
          <p:cNvSpPr>
            <a:spLocks noGrp="1"/>
          </p:cNvSpPr>
          <p:nvPr>
            <p:ph sz="half" idx="2"/>
          </p:nvPr>
        </p:nvSpPr>
        <p:spPr>
          <a:xfrm>
            <a:off x="838200" y="18256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19993A0F-5C2D-D4F2-6971-60DDB2E88A37}"/>
              </a:ext>
            </a:extLst>
          </p:cNvPr>
          <p:cNvSpPr>
            <a:spLocks noGrp="1"/>
          </p:cNvSpPr>
          <p:nvPr>
            <p:ph type="sldNum" sz="quarter" idx="12"/>
          </p:nvPr>
        </p:nvSpPr>
        <p:spPr/>
        <p:txBody>
          <a:bodyPr/>
          <a:lstStyle/>
          <a:p>
            <a:fld id="{01B9AD90-D8C5-42B1-AC8B-29A3D4B95D55}" type="slidenum">
              <a:rPr lang="en-US" smtClean="0"/>
              <a:t>‹#›</a:t>
            </a:fld>
            <a:endParaRPr lang="en-US"/>
          </a:p>
        </p:txBody>
      </p:sp>
      <p:cxnSp>
        <p:nvCxnSpPr>
          <p:cNvPr id="8" name="Straight Connector 7">
            <a:extLst>
              <a:ext uri="{FF2B5EF4-FFF2-40B4-BE49-F238E27FC236}">
                <a16:creationId xmlns:a16="http://schemas.microsoft.com/office/drawing/2014/main" id="{DF024798-855C-7245-2334-52B66B626F8C}"/>
              </a:ext>
            </a:extLst>
          </p:cNvPr>
          <p:cNvCxnSpPr>
            <a:cxnSpLocks/>
          </p:cNvCxnSpPr>
          <p:nvPr/>
        </p:nvCxnSpPr>
        <p:spPr>
          <a:xfrm>
            <a:off x="507498" y="1005292"/>
            <a:ext cx="10352286"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pic>
        <p:nvPicPr>
          <p:cNvPr id="9" name="Picture 8" descr="A logo of a person with a black background&#10;&#10;Description automatically generated">
            <a:extLst>
              <a:ext uri="{FF2B5EF4-FFF2-40B4-BE49-F238E27FC236}">
                <a16:creationId xmlns:a16="http://schemas.microsoft.com/office/drawing/2014/main" id="{106485E0-3391-1F7E-A057-956774697964}"/>
              </a:ext>
            </a:extLst>
          </p:cNvPr>
          <p:cNvPicPr>
            <a:picLocks noChangeAspect="1"/>
          </p:cNvPicPr>
          <p:nvPr/>
        </p:nvPicPr>
        <p:blipFill rotWithShape="1">
          <a:blip r:embed="rId2">
            <a:extLst>
              <a:ext uri="{28A0092B-C50C-407E-A947-70E740481C1C}">
                <a14:useLocalDpi xmlns:a14="http://schemas.microsoft.com/office/drawing/2010/main" val="0"/>
              </a:ext>
            </a:extLst>
          </a:blip>
          <a:srcRect r="61818"/>
          <a:stretch/>
        </p:blipFill>
        <p:spPr>
          <a:xfrm>
            <a:off x="10980040" y="122612"/>
            <a:ext cx="930175" cy="1042706"/>
          </a:xfrm>
          <a:prstGeom prst="rect">
            <a:avLst/>
          </a:prstGeom>
        </p:spPr>
      </p:pic>
      <p:cxnSp>
        <p:nvCxnSpPr>
          <p:cNvPr id="5" name="Straight Connector 4">
            <a:extLst>
              <a:ext uri="{FF2B5EF4-FFF2-40B4-BE49-F238E27FC236}">
                <a16:creationId xmlns:a16="http://schemas.microsoft.com/office/drawing/2014/main" id="{475C137B-895F-2ECF-A7BA-B7693C726873}"/>
              </a:ext>
            </a:extLst>
          </p:cNvPr>
          <p:cNvCxnSpPr>
            <a:cxnSpLocks/>
          </p:cNvCxnSpPr>
          <p:nvPr/>
        </p:nvCxnSpPr>
        <p:spPr>
          <a:xfrm>
            <a:off x="507498" y="1005292"/>
            <a:ext cx="10352286"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pic>
        <p:nvPicPr>
          <p:cNvPr id="6" name="Picture 5" descr="A logo of a person with a black background&#10;&#10;Description automatically generated">
            <a:extLst>
              <a:ext uri="{FF2B5EF4-FFF2-40B4-BE49-F238E27FC236}">
                <a16:creationId xmlns:a16="http://schemas.microsoft.com/office/drawing/2014/main" id="{221883F6-ABE2-D138-00FB-E6D695D68BBC}"/>
              </a:ext>
            </a:extLst>
          </p:cNvPr>
          <p:cNvPicPr>
            <a:picLocks noChangeAspect="1"/>
          </p:cNvPicPr>
          <p:nvPr/>
        </p:nvPicPr>
        <p:blipFill rotWithShape="1">
          <a:blip r:embed="rId2">
            <a:extLst>
              <a:ext uri="{28A0092B-C50C-407E-A947-70E740481C1C}">
                <a14:useLocalDpi xmlns:a14="http://schemas.microsoft.com/office/drawing/2010/main" val="0"/>
              </a:ext>
            </a:extLst>
          </a:blip>
          <a:srcRect r="61818"/>
          <a:stretch/>
        </p:blipFill>
        <p:spPr>
          <a:xfrm>
            <a:off x="10980040" y="122612"/>
            <a:ext cx="930175" cy="1042706"/>
          </a:xfrm>
          <a:prstGeom prst="rect">
            <a:avLst/>
          </a:prstGeom>
        </p:spPr>
      </p:pic>
      <p:sp>
        <p:nvSpPr>
          <p:cNvPr id="14" name="Text Placeholder 13">
            <a:extLst>
              <a:ext uri="{FF2B5EF4-FFF2-40B4-BE49-F238E27FC236}">
                <a16:creationId xmlns:a16="http://schemas.microsoft.com/office/drawing/2014/main" id="{A7A87322-B63E-A906-C3DD-E6AF98349118}"/>
              </a:ext>
            </a:extLst>
          </p:cNvPr>
          <p:cNvSpPr>
            <a:spLocks noGrp="1"/>
          </p:cNvSpPr>
          <p:nvPr>
            <p:ph type="body" sz="quarter" idx="13"/>
          </p:nvPr>
        </p:nvSpPr>
        <p:spPr>
          <a:xfrm>
            <a:off x="507498" y="1023938"/>
            <a:ext cx="10516102" cy="531812"/>
          </a:xfrm>
        </p:spPr>
        <p:txBody>
          <a:bodyPr anchor="ctr">
            <a:normAutofit/>
          </a:bodyPr>
          <a:lstStyle>
            <a:lvl1pPr>
              <a:defRPr sz="2400">
                <a:latin typeface="Arial" panose="020B0604020202020204" pitchFamily="34" charset="0"/>
                <a:cs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224341550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Title + Content + Foot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842B22B-7FA6-02EF-F489-E88C9EFAC1D1}"/>
              </a:ext>
            </a:extLst>
          </p:cNvPr>
          <p:cNvSpPr/>
          <p:nvPr userDrawn="1"/>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838200" y="1443491"/>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9878786" y="6356350"/>
            <a:ext cx="560614" cy="365125"/>
          </a:xfrm>
        </p:spPr>
        <p:txBody>
          <a:bodyPr/>
          <a:lstStyle/>
          <a:p>
            <a:fld id="{AB041240-ECAE-4494-9DAC-38E9F7D3A8CC}" type="slidenum">
              <a:rPr lang="en-US" smtClean="0"/>
              <a:t>‹#›</a:t>
            </a:fld>
            <a:endParaRPr lang="en-US"/>
          </a:p>
        </p:txBody>
      </p:sp>
      <p:pic>
        <p:nvPicPr>
          <p:cNvPr id="8" name="Picture 7" descr="A red and black screen&#10;&#10;Description automatically generated">
            <a:extLst>
              <a:ext uri="{FF2B5EF4-FFF2-40B4-BE49-F238E27FC236}">
                <a16:creationId xmlns:a16="http://schemas.microsoft.com/office/drawing/2014/main" id="{880FC582-497B-8291-A236-D3CD437D19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20096" y="6176963"/>
            <a:ext cx="1591208" cy="681037"/>
          </a:xfrm>
          <a:prstGeom prst="rect">
            <a:avLst/>
          </a:prstGeom>
        </p:spPr>
      </p:pic>
      <p:sp>
        <p:nvSpPr>
          <p:cNvPr id="12" name="Content Placeholder 11">
            <a:extLst>
              <a:ext uri="{FF2B5EF4-FFF2-40B4-BE49-F238E27FC236}">
                <a16:creationId xmlns:a16="http://schemas.microsoft.com/office/drawing/2014/main" id="{16CEB89A-E86D-35BB-A592-9C7EBF45498B}"/>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
        <p:nvSpPr>
          <p:cNvPr id="4" name="Title 1">
            <a:extLst>
              <a:ext uri="{FF2B5EF4-FFF2-40B4-BE49-F238E27FC236}">
                <a16:creationId xmlns:a16="http://schemas.microsoft.com/office/drawing/2014/main" id="{CBE584E1-9151-7696-4240-8BFFC763D42C}"/>
              </a:ext>
            </a:extLst>
          </p:cNvPr>
          <p:cNvSpPr>
            <a:spLocks noGrp="1"/>
          </p:cNvSpPr>
          <p:nvPr>
            <p:ph type="title"/>
          </p:nvPr>
        </p:nvSpPr>
        <p:spPr>
          <a:xfrm>
            <a:off x="0" y="116114"/>
            <a:ext cx="12192000" cy="995153"/>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425967651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95A46F-3409-40F2-B229-4659448F5036}"/>
              </a:ext>
            </a:extLst>
          </p:cNvPr>
          <p:cNvSpPr>
            <a:spLocks noGrp="1"/>
          </p:cNvSpPr>
          <p:nvPr>
            <p:ph type="title"/>
          </p:nvPr>
        </p:nvSpPr>
        <p:spPr/>
        <p:txBody>
          <a:bodyPr>
            <a:normAutofit/>
          </a:bodyPr>
          <a:lstStyle>
            <a:lvl1pPr>
              <a:defRPr sz="3200">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0E031F0B-DCBF-412D-9CFA-A69776C174D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7506BC-84A2-419B-8D8B-8577D63B2CCA}"/>
              </a:ext>
            </a:extLst>
          </p:cNvPr>
          <p:cNvSpPr>
            <a:spLocks noGrp="1"/>
          </p:cNvSpPr>
          <p:nvPr>
            <p:ph type="dt" sz="half" idx="10"/>
          </p:nvPr>
        </p:nvSpPr>
        <p:spPr>
          <a:xfrm>
            <a:off x="183439" y="6311900"/>
            <a:ext cx="2743200" cy="365125"/>
          </a:xfrm>
        </p:spPr>
        <p:txBody>
          <a:bodyPr/>
          <a:lstStyle/>
          <a:p>
            <a:endParaRPr lang="en-US"/>
          </a:p>
        </p:txBody>
      </p:sp>
    </p:spTree>
    <p:extLst>
      <p:ext uri="{BB962C8B-B14F-4D97-AF65-F5344CB8AC3E}">
        <p14:creationId xmlns:p14="http://schemas.microsoft.com/office/powerpoint/2010/main" val="186260897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31A8F-911E-09CA-B794-847250E06ED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7A4C42C-91D2-A8C0-B363-2EC310641D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45BC7FC-802E-2985-FB7A-FFDB99449181}"/>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D25C938E-75A4-AC91-BB39-E0EA34D50F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AEAADC-9CB6-4EBF-A225-BF87F4EFB118}"/>
              </a:ext>
            </a:extLst>
          </p:cNvPr>
          <p:cNvSpPr>
            <a:spLocks noGrp="1"/>
          </p:cNvSpPr>
          <p:nvPr>
            <p:ph type="sldNum" sz="quarter" idx="12"/>
          </p:nvPr>
        </p:nvSpPr>
        <p:spPr/>
        <p:txBody>
          <a:bodyPr/>
          <a:lstStyle/>
          <a:p>
            <a:fld id="{01B9AD90-D8C5-42B1-AC8B-29A3D4B95D55}" type="slidenum">
              <a:rPr lang="en-US" smtClean="0"/>
              <a:t>‹#›</a:t>
            </a:fld>
            <a:endParaRPr lang="en-US"/>
          </a:p>
        </p:txBody>
      </p:sp>
      <p:cxnSp>
        <p:nvCxnSpPr>
          <p:cNvPr id="7" name="Straight Connector 6">
            <a:extLst>
              <a:ext uri="{FF2B5EF4-FFF2-40B4-BE49-F238E27FC236}">
                <a16:creationId xmlns:a16="http://schemas.microsoft.com/office/drawing/2014/main" id="{24F013FB-2CD1-F9FD-5E47-162F345AEE77}"/>
              </a:ext>
            </a:extLst>
          </p:cNvPr>
          <p:cNvCxnSpPr>
            <a:cxnSpLocks/>
          </p:cNvCxnSpPr>
          <p:nvPr/>
        </p:nvCxnSpPr>
        <p:spPr>
          <a:xfrm>
            <a:off x="692433" y="6294373"/>
            <a:ext cx="10860515"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pic>
        <p:nvPicPr>
          <p:cNvPr id="8" name="Picture 7" descr="A logo of a person with a black background&#10;&#10;Description automatically generated">
            <a:extLst>
              <a:ext uri="{FF2B5EF4-FFF2-40B4-BE49-F238E27FC236}">
                <a16:creationId xmlns:a16="http://schemas.microsoft.com/office/drawing/2014/main" id="{C60E446F-83D2-38CA-F42F-1BCE1480D9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2433" y="4722089"/>
            <a:ext cx="3916688" cy="1676403"/>
          </a:xfrm>
          <a:prstGeom prst="rect">
            <a:avLst/>
          </a:prstGeom>
        </p:spPr>
      </p:pic>
      <p:cxnSp>
        <p:nvCxnSpPr>
          <p:cNvPr id="9" name="Straight Connector 8">
            <a:extLst>
              <a:ext uri="{FF2B5EF4-FFF2-40B4-BE49-F238E27FC236}">
                <a16:creationId xmlns:a16="http://schemas.microsoft.com/office/drawing/2014/main" id="{B3934BF2-3DED-D936-29CD-F6575695357D}"/>
              </a:ext>
            </a:extLst>
          </p:cNvPr>
          <p:cNvCxnSpPr>
            <a:cxnSpLocks/>
          </p:cNvCxnSpPr>
          <p:nvPr/>
        </p:nvCxnSpPr>
        <p:spPr>
          <a:xfrm>
            <a:off x="692433" y="6294373"/>
            <a:ext cx="10860515"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pic>
        <p:nvPicPr>
          <p:cNvPr id="10" name="Picture 9" descr="A logo of a person with a black background&#10;&#10;Description automatically generated">
            <a:extLst>
              <a:ext uri="{FF2B5EF4-FFF2-40B4-BE49-F238E27FC236}">
                <a16:creationId xmlns:a16="http://schemas.microsoft.com/office/drawing/2014/main" id="{ADE81FF1-A097-FBBE-303B-C4AA2A4B23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2433" y="4722089"/>
            <a:ext cx="3916688" cy="1676403"/>
          </a:xfrm>
          <a:prstGeom prst="rect">
            <a:avLst/>
          </a:prstGeom>
        </p:spPr>
      </p:pic>
    </p:spTree>
    <p:extLst>
      <p:ext uri="{BB962C8B-B14F-4D97-AF65-F5344CB8AC3E}">
        <p14:creationId xmlns:p14="http://schemas.microsoft.com/office/powerpoint/2010/main" val="39965510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31A8F-911E-09CA-B794-847250E06ED4}"/>
              </a:ext>
            </a:extLst>
          </p:cNvPr>
          <p:cNvSpPr>
            <a:spLocks noGrp="1"/>
          </p:cNvSpPr>
          <p:nvPr>
            <p:ph type="ctrTitle"/>
          </p:nvPr>
        </p:nvSpPr>
        <p:spPr>
          <a:xfrm>
            <a:off x="782952" y="3705726"/>
            <a:ext cx="7534880" cy="1748582"/>
          </a:xfrm>
        </p:spPr>
        <p:txBody>
          <a:bodyPr anchor="b"/>
          <a:lstStyle>
            <a:lvl1pPr algn="l">
              <a:defRPr sz="6000" b="1">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87A4C42C-91D2-A8C0-B363-2EC310641D5C}"/>
              </a:ext>
            </a:extLst>
          </p:cNvPr>
          <p:cNvSpPr>
            <a:spLocks noGrp="1"/>
          </p:cNvSpPr>
          <p:nvPr>
            <p:ph type="subTitle" idx="1"/>
          </p:nvPr>
        </p:nvSpPr>
        <p:spPr>
          <a:xfrm>
            <a:off x="840215" y="5807242"/>
            <a:ext cx="9144000" cy="365126"/>
          </a:xfrm>
        </p:spPr>
        <p:txBody>
          <a:bodyPr>
            <a:normAutofit/>
          </a:bodyPr>
          <a:lstStyle>
            <a:lvl1pPr marL="0" indent="0" algn="l">
              <a:buNone/>
              <a:defRPr sz="18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9" name="Picture 8" descr="A white background with black and white clouds&#10;&#10;Description automatically generated">
            <a:extLst>
              <a:ext uri="{FF2B5EF4-FFF2-40B4-BE49-F238E27FC236}">
                <a16:creationId xmlns:a16="http://schemas.microsoft.com/office/drawing/2014/main" id="{3D57004B-F061-80DF-1442-E3B002D7AAE6}"/>
              </a:ext>
            </a:extLst>
          </p:cNvPr>
          <p:cNvPicPr>
            <a:picLocks noChangeAspect="1"/>
          </p:cNvPicPr>
          <p:nvPr/>
        </p:nvPicPr>
        <p:blipFill rotWithShape="1">
          <a:blip r:embed="rId2">
            <a:extLst>
              <a:ext uri="{28A0092B-C50C-407E-A947-70E740481C1C}">
                <a14:useLocalDpi xmlns:a14="http://schemas.microsoft.com/office/drawing/2010/main" val="0"/>
              </a:ext>
            </a:extLst>
          </a:blip>
          <a:srcRect l="79342"/>
          <a:stretch/>
        </p:blipFill>
        <p:spPr>
          <a:xfrm>
            <a:off x="9673388" y="0"/>
            <a:ext cx="2518611" cy="6858000"/>
          </a:xfrm>
          <a:prstGeom prst="rect">
            <a:avLst/>
          </a:prstGeom>
        </p:spPr>
      </p:pic>
      <p:cxnSp>
        <p:nvCxnSpPr>
          <p:cNvPr id="10" name="Straight Connector 9">
            <a:extLst>
              <a:ext uri="{FF2B5EF4-FFF2-40B4-BE49-F238E27FC236}">
                <a16:creationId xmlns:a16="http://schemas.microsoft.com/office/drawing/2014/main" id="{03868222-9373-4294-ABE4-7FF25C7739A6}"/>
              </a:ext>
            </a:extLst>
          </p:cNvPr>
          <p:cNvCxnSpPr/>
          <p:nvPr/>
        </p:nvCxnSpPr>
        <p:spPr>
          <a:xfrm>
            <a:off x="840215" y="5629627"/>
            <a:ext cx="7189694"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pic>
        <p:nvPicPr>
          <p:cNvPr id="11" name="Picture 10" descr="A logo of a person with a black background&#10;&#10;Description automatically generated">
            <a:extLst>
              <a:ext uri="{FF2B5EF4-FFF2-40B4-BE49-F238E27FC236}">
                <a16:creationId xmlns:a16="http://schemas.microsoft.com/office/drawing/2014/main" id="{B7B49937-CCCA-B371-35B5-8B6DB005CC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952" y="908670"/>
            <a:ext cx="3916688" cy="1676403"/>
          </a:xfrm>
          <a:prstGeom prst="rect">
            <a:avLst/>
          </a:prstGeom>
        </p:spPr>
      </p:pic>
      <p:sp>
        <p:nvSpPr>
          <p:cNvPr id="6" name="Slide Number Placeholder 5">
            <a:extLst>
              <a:ext uri="{FF2B5EF4-FFF2-40B4-BE49-F238E27FC236}">
                <a16:creationId xmlns:a16="http://schemas.microsoft.com/office/drawing/2014/main" id="{C2AEAADC-9CB6-4EBF-A225-BF87F4EFB118}"/>
              </a:ext>
            </a:extLst>
          </p:cNvPr>
          <p:cNvSpPr>
            <a:spLocks noGrp="1"/>
          </p:cNvSpPr>
          <p:nvPr>
            <p:ph type="sldNum" sz="quarter" idx="12"/>
          </p:nvPr>
        </p:nvSpPr>
        <p:spPr/>
        <p:txBody>
          <a:bodyPr/>
          <a:lstStyle/>
          <a:p>
            <a:fld id="{01B9AD90-D8C5-42B1-AC8B-29A3D4B95D55}" type="slidenum">
              <a:rPr lang="en-US" smtClean="0"/>
              <a:t>‹#›</a:t>
            </a:fld>
            <a:endParaRPr lang="en-US"/>
          </a:p>
        </p:txBody>
      </p:sp>
      <p:pic>
        <p:nvPicPr>
          <p:cNvPr id="4" name="Picture 3" descr="A white background with black and white clouds&#10;&#10;Description automatically generated">
            <a:extLst>
              <a:ext uri="{FF2B5EF4-FFF2-40B4-BE49-F238E27FC236}">
                <a16:creationId xmlns:a16="http://schemas.microsoft.com/office/drawing/2014/main" id="{E4D907CB-895D-877E-8434-3426F2E428F3}"/>
              </a:ext>
            </a:extLst>
          </p:cNvPr>
          <p:cNvPicPr>
            <a:picLocks noChangeAspect="1"/>
          </p:cNvPicPr>
          <p:nvPr/>
        </p:nvPicPr>
        <p:blipFill rotWithShape="1">
          <a:blip r:embed="rId2">
            <a:extLst>
              <a:ext uri="{28A0092B-C50C-407E-A947-70E740481C1C}">
                <a14:useLocalDpi xmlns:a14="http://schemas.microsoft.com/office/drawing/2010/main" val="0"/>
              </a:ext>
            </a:extLst>
          </a:blip>
          <a:srcRect l="79342"/>
          <a:stretch/>
        </p:blipFill>
        <p:spPr>
          <a:xfrm>
            <a:off x="9673388" y="0"/>
            <a:ext cx="2518611" cy="6858000"/>
          </a:xfrm>
          <a:prstGeom prst="rect">
            <a:avLst/>
          </a:prstGeom>
        </p:spPr>
      </p:pic>
      <p:cxnSp>
        <p:nvCxnSpPr>
          <p:cNvPr id="5" name="Straight Connector 4">
            <a:extLst>
              <a:ext uri="{FF2B5EF4-FFF2-40B4-BE49-F238E27FC236}">
                <a16:creationId xmlns:a16="http://schemas.microsoft.com/office/drawing/2014/main" id="{70D719FC-1720-F2A7-D839-80F4C5057597}"/>
              </a:ext>
            </a:extLst>
          </p:cNvPr>
          <p:cNvCxnSpPr/>
          <p:nvPr/>
        </p:nvCxnSpPr>
        <p:spPr>
          <a:xfrm>
            <a:off x="840215" y="5629627"/>
            <a:ext cx="7189694"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pic>
        <p:nvPicPr>
          <p:cNvPr id="7" name="Picture 6" descr="A logo of a person with a black background&#10;&#10;Description automatically generated">
            <a:extLst>
              <a:ext uri="{FF2B5EF4-FFF2-40B4-BE49-F238E27FC236}">
                <a16:creationId xmlns:a16="http://schemas.microsoft.com/office/drawing/2014/main" id="{A50BD02C-32D0-762B-CFC8-ECD7930175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952" y="908670"/>
            <a:ext cx="3916688" cy="1676403"/>
          </a:xfrm>
          <a:prstGeom prst="rect">
            <a:avLst/>
          </a:prstGeom>
        </p:spPr>
      </p:pic>
    </p:spTree>
    <p:extLst>
      <p:ext uri="{BB962C8B-B14F-4D97-AF65-F5344CB8AC3E}">
        <p14:creationId xmlns:p14="http://schemas.microsoft.com/office/powerpoint/2010/main" val="17880239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 Graphs - No Title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575594"/>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575594"/>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8BC8E5A4-E344-9DAA-0FF2-E0C94B04BE07}"/>
              </a:ext>
            </a:extLst>
          </p:cNvPr>
          <p:cNvSpPr/>
          <p:nvPr/>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D433B8C2-D23C-C480-7872-264EDF30786D}"/>
              </a:ext>
            </a:extLst>
          </p:cNvPr>
          <p:cNvSpPr>
            <a:spLocks noGrp="1"/>
          </p:cNvSpPr>
          <p:nvPr>
            <p:ph type="sldNum" sz="quarter" idx="12"/>
          </p:nvPr>
        </p:nvSpPr>
        <p:spPr>
          <a:xfrm>
            <a:off x="9878786" y="6356350"/>
            <a:ext cx="560614" cy="365125"/>
          </a:xfrm>
        </p:spPr>
        <p:txBody>
          <a:bodyPr/>
          <a:lstStyle/>
          <a:p>
            <a:fld id="{6967C6AC-1FBE-422C-8DAC-79020C929FB4}" type="slidenum">
              <a:rPr lang="en-US" smtClean="0"/>
              <a:t>‹#›</a:t>
            </a:fld>
            <a:endParaRPr lang="en-US"/>
          </a:p>
        </p:txBody>
      </p:sp>
      <p:pic>
        <p:nvPicPr>
          <p:cNvPr id="12" name="Picture 11" descr="A red and black screen&#10;&#10;Description automatically generated">
            <a:extLst>
              <a:ext uri="{FF2B5EF4-FFF2-40B4-BE49-F238E27FC236}">
                <a16:creationId xmlns:a16="http://schemas.microsoft.com/office/drawing/2014/main" id="{487D6F19-0921-0216-45E6-8FF87B7A57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4" name="Content Placeholder 11">
            <a:extLst>
              <a:ext uri="{FF2B5EF4-FFF2-40B4-BE49-F238E27FC236}">
                <a16:creationId xmlns:a16="http://schemas.microsoft.com/office/drawing/2014/main" id="{571DB394-7C17-9E3F-26DC-FD96C917E278}"/>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1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
        <p:nvSpPr>
          <p:cNvPr id="5" name="Title 1">
            <a:extLst>
              <a:ext uri="{FF2B5EF4-FFF2-40B4-BE49-F238E27FC236}">
                <a16:creationId xmlns:a16="http://schemas.microsoft.com/office/drawing/2014/main" id="{A5E8BD46-D8D9-BD66-860F-A623727B5D5C}"/>
              </a:ext>
            </a:extLst>
          </p:cNvPr>
          <p:cNvSpPr>
            <a:spLocks noGrp="1"/>
          </p:cNvSpPr>
          <p:nvPr>
            <p:ph type="title"/>
          </p:nvPr>
        </p:nvSpPr>
        <p:spPr>
          <a:xfrm>
            <a:off x="0" y="129851"/>
            <a:ext cx="12192000" cy="1061357"/>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401982001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E001E8E-C6FC-0D63-E5F5-FB2A7416BD2E}"/>
              </a:ext>
            </a:extLst>
          </p:cNvPr>
          <p:cNvSpPr/>
          <p:nvPr/>
        </p:nvSpPr>
        <p:spPr>
          <a:xfrm>
            <a:off x="5183676" y="0"/>
            <a:ext cx="7008325" cy="6858001"/>
          </a:xfrm>
          <a:prstGeom prst="rect">
            <a:avLst/>
          </a:prstGeom>
          <a:solidFill>
            <a:srgbClr val="202C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B2340"/>
              </a:solidFill>
            </a:endParaRPr>
          </a:p>
        </p:txBody>
      </p:sp>
      <p:pic>
        <p:nvPicPr>
          <p:cNvPr id="12" name="Picture 11" descr="A logo for a convention&#10;&#10;Description automatically generated">
            <a:extLst>
              <a:ext uri="{FF2B5EF4-FFF2-40B4-BE49-F238E27FC236}">
                <a16:creationId xmlns:a16="http://schemas.microsoft.com/office/drawing/2014/main" id="{F138B0C6-D5D6-64F1-D2EC-B0CFB925A721}"/>
              </a:ext>
            </a:extLst>
          </p:cNvPr>
          <p:cNvPicPr>
            <a:picLocks noChangeAspect="1"/>
          </p:cNvPicPr>
          <p:nvPr/>
        </p:nvPicPr>
        <p:blipFill rotWithShape="1">
          <a:blip r:embed="rId2">
            <a:extLst>
              <a:ext uri="{28A0092B-C50C-407E-A947-70E740481C1C}">
                <a14:useLocalDpi xmlns:a14="http://schemas.microsoft.com/office/drawing/2010/main" val="0"/>
              </a:ext>
            </a:extLst>
          </a:blip>
          <a:srcRect t="7004" r="61619" b="9283"/>
          <a:stretch/>
        </p:blipFill>
        <p:spPr>
          <a:xfrm>
            <a:off x="10993777" y="216244"/>
            <a:ext cx="890710" cy="831505"/>
          </a:xfrm>
          <a:prstGeom prst="rect">
            <a:avLst/>
          </a:prstGeom>
        </p:spPr>
      </p:pic>
      <p:sp>
        <p:nvSpPr>
          <p:cNvPr id="13" name="Content Placeholder 2">
            <a:extLst>
              <a:ext uri="{FF2B5EF4-FFF2-40B4-BE49-F238E27FC236}">
                <a16:creationId xmlns:a16="http://schemas.microsoft.com/office/drawing/2014/main" id="{1752F672-AF8A-4847-91F6-A91237E858DA}"/>
              </a:ext>
            </a:extLst>
          </p:cNvPr>
          <p:cNvSpPr>
            <a:spLocks noGrp="1"/>
          </p:cNvSpPr>
          <p:nvPr>
            <p:ph idx="1"/>
          </p:nvPr>
        </p:nvSpPr>
        <p:spPr>
          <a:xfrm>
            <a:off x="5622758" y="978568"/>
            <a:ext cx="5731042" cy="51983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202A6D6-7D84-A564-8B60-7D62794F56C5}"/>
              </a:ext>
            </a:extLst>
          </p:cNvPr>
          <p:cNvSpPr/>
          <p:nvPr/>
        </p:nvSpPr>
        <p:spPr>
          <a:xfrm>
            <a:off x="5183676" y="0"/>
            <a:ext cx="7008325" cy="6858001"/>
          </a:xfrm>
          <a:prstGeom prst="rect">
            <a:avLst/>
          </a:prstGeom>
          <a:solidFill>
            <a:srgbClr val="202C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B2340"/>
              </a:solidFill>
            </a:endParaRPr>
          </a:p>
        </p:txBody>
      </p:sp>
      <p:pic>
        <p:nvPicPr>
          <p:cNvPr id="7" name="Picture 6" descr="A logo for a convention&#10;&#10;Description automatically generated">
            <a:extLst>
              <a:ext uri="{FF2B5EF4-FFF2-40B4-BE49-F238E27FC236}">
                <a16:creationId xmlns:a16="http://schemas.microsoft.com/office/drawing/2014/main" id="{4CD07A1B-1CAA-CBD0-FB29-A549531A389D}"/>
              </a:ext>
            </a:extLst>
          </p:cNvPr>
          <p:cNvPicPr>
            <a:picLocks noChangeAspect="1"/>
          </p:cNvPicPr>
          <p:nvPr/>
        </p:nvPicPr>
        <p:blipFill rotWithShape="1">
          <a:blip r:embed="rId2">
            <a:extLst>
              <a:ext uri="{28A0092B-C50C-407E-A947-70E740481C1C}">
                <a14:useLocalDpi xmlns:a14="http://schemas.microsoft.com/office/drawing/2010/main" val="0"/>
              </a:ext>
            </a:extLst>
          </a:blip>
          <a:srcRect t="7004" r="61619" b="9283"/>
          <a:stretch/>
        </p:blipFill>
        <p:spPr>
          <a:xfrm>
            <a:off x="10993777" y="216244"/>
            <a:ext cx="890710" cy="831505"/>
          </a:xfrm>
          <a:prstGeom prst="rect">
            <a:avLst/>
          </a:prstGeom>
        </p:spPr>
      </p:pic>
      <p:sp>
        <p:nvSpPr>
          <p:cNvPr id="14" name="Content Placeholder 14">
            <a:extLst>
              <a:ext uri="{FF2B5EF4-FFF2-40B4-BE49-F238E27FC236}">
                <a16:creationId xmlns:a16="http://schemas.microsoft.com/office/drawing/2014/main" id="{2EA89FB9-4AD9-ECA9-8C38-21B63A49B6B2}"/>
              </a:ext>
            </a:extLst>
          </p:cNvPr>
          <p:cNvSpPr>
            <a:spLocks noGrp="1"/>
          </p:cNvSpPr>
          <p:nvPr>
            <p:ph sz="quarter" idx="13"/>
          </p:nvPr>
        </p:nvSpPr>
        <p:spPr>
          <a:xfrm>
            <a:off x="759562" y="2299536"/>
            <a:ext cx="3981450" cy="1981200"/>
          </a:xfrm>
        </p:spPr>
        <p:txBody>
          <a:bodyPr>
            <a:normAutofit/>
          </a:bodyPr>
          <a:lstStyle>
            <a:lvl1pPr>
              <a:defRPr sz="1800">
                <a:solidFill>
                  <a:schemeClr val="tx1"/>
                </a:solidFill>
                <a:latin typeface="Source Sans Pro" panose="020B0503030403020204" pitchFamily="34" charset="0"/>
              </a:defRPr>
            </a:lvl1pPr>
            <a:lvl2pPr>
              <a:defRPr sz="1800">
                <a:solidFill>
                  <a:schemeClr val="tx1"/>
                </a:solidFill>
                <a:latin typeface="Source Sans Pro" panose="020B0503030403020204" pitchFamily="34" charset="0"/>
              </a:defRPr>
            </a:lvl2pPr>
            <a:lvl3pPr>
              <a:defRPr sz="1800">
                <a:solidFill>
                  <a:schemeClr val="tx1"/>
                </a:solidFill>
                <a:latin typeface="Source Sans Pro" panose="020B0503030403020204" pitchFamily="34" charset="0"/>
              </a:defRPr>
            </a:lvl3pPr>
            <a:lvl4pPr>
              <a:defRPr sz="1800">
                <a:solidFill>
                  <a:schemeClr val="tx1"/>
                </a:solidFill>
                <a:latin typeface="Source Sans Pro" panose="020B0503030403020204" pitchFamily="34" charset="0"/>
              </a:defRPr>
            </a:lvl4pPr>
            <a:lvl5pPr>
              <a:defRPr sz="1800">
                <a:solidFill>
                  <a:schemeClr val="tx1"/>
                </a:solidFill>
                <a:latin typeface="Source Sans Pro" panose="020B0503030403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17">
            <a:extLst>
              <a:ext uri="{FF2B5EF4-FFF2-40B4-BE49-F238E27FC236}">
                <a16:creationId xmlns:a16="http://schemas.microsoft.com/office/drawing/2014/main" id="{06162C5E-4FF4-941A-D11D-998197FD234E}"/>
              </a:ext>
            </a:extLst>
          </p:cNvPr>
          <p:cNvSpPr>
            <a:spLocks noGrp="1"/>
          </p:cNvSpPr>
          <p:nvPr>
            <p:ph type="body" sz="quarter" idx="15" hasCustomPrompt="1"/>
          </p:nvPr>
        </p:nvSpPr>
        <p:spPr>
          <a:xfrm>
            <a:off x="758657" y="978568"/>
            <a:ext cx="4025900" cy="1006475"/>
          </a:xfrm>
        </p:spPr>
        <p:txBody>
          <a:bodyPr/>
          <a:lstStyle>
            <a:lvl1pPr>
              <a:defRPr sz="3200" b="1">
                <a:latin typeface="Arial" panose="020B0604020202020204" pitchFamily="34" charset="0"/>
                <a:cs typeface="Arial" panose="020B0604020202020204" pitchFamily="34" charset="0"/>
              </a:defRPr>
            </a:lvl1pPr>
          </a:lstStyle>
          <a:p>
            <a:r>
              <a:rPr lang="en-US" sz="2800">
                <a:solidFill>
                  <a:schemeClr val="tx1"/>
                </a:solidFill>
              </a:rPr>
              <a:t>Click to edit Master title style</a:t>
            </a:r>
          </a:p>
          <a:p>
            <a:pPr lvl="4"/>
            <a:endParaRPr lang="en-US"/>
          </a:p>
        </p:txBody>
      </p:sp>
      <p:sp>
        <p:nvSpPr>
          <p:cNvPr id="6" name="Slide Number Placeholder 5">
            <a:extLst>
              <a:ext uri="{FF2B5EF4-FFF2-40B4-BE49-F238E27FC236}">
                <a16:creationId xmlns:a16="http://schemas.microsoft.com/office/drawing/2014/main" id="{E0CA4D53-BB2E-EFA4-2F9D-C26321239549}"/>
              </a:ext>
            </a:extLst>
          </p:cNvPr>
          <p:cNvSpPr>
            <a:spLocks noGrp="1"/>
          </p:cNvSpPr>
          <p:nvPr>
            <p:ph type="sldNum" sz="quarter" idx="12"/>
          </p:nvPr>
        </p:nvSpPr>
        <p:spPr/>
        <p:txBody>
          <a:bodyPr/>
          <a:lstStyle/>
          <a:p>
            <a:fld id="{01B9AD90-D8C5-42B1-AC8B-29A3D4B95D55}" type="slidenum">
              <a:rPr lang="en-US" smtClean="0"/>
              <a:t>‹#›</a:t>
            </a:fld>
            <a:endParaRPr lang="en-US"/>
          </a:p>
        </p:txBody>
      </p:sp>
      <p:sp>
        <p:nvSpPr>
          <p:cNvPr id="19" name="Content Placeholder 2">
            <a:extLst>
              <a:ext uri="{FF2B5EF4-FFF2-40B4-BE49-F238E27FC236}">
                <a16:creationId xmlns:a16="http://schemas.microsoft.com/office/drawing/2014/main" id="{2AAF8A5B-B4BB-FAEE-D645-BC0F94F706F4}"/>
              </a:ext>
            </a:extLst>
          </p:cNvPr>
          <p:cNvSpPr>
            <a:spLocks noGrp="1"/>
          </p:cNvSpPr>
          <p:nvPr>
            <p:ph idx="16"/>
          </p:nvPr>
        </p:nvSpPr>
        <p:spPr>
          <a:xfrm>
            <a:off x="5775158" y="1130968"/>
            <a:ext cx="5731042" cy="51983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13">
            <a:extLst>
              <a:ext uri="{FF2B5EF4-FFF2-40B4-BE49-F238E27FC236}">
                <a16:creationId xmlns:a16="http://schemas.microsoft.com/office/drawing/2014/main" id="{DBBD19C6-144D-3C75-ACAA-E23F102D8880}"/>
              </a:ext>
            </a:extLst>
          </p:cNvPr>
          <p:cNvSpPr>
            <a:spLocks noGrp="1"/>
          </p:cNvSpPr>
          <p:nvPr>
            <p:ph sz="quarter" idx="17" hasCustomPrompt="1"/>
          </p:nvPr>
        </p:nvSpPr>
        <p:spPr>
          <a:xfrm>
            <a:off x="218573" y="6297866"/>
            <a:ext cx="2874963" cy="365125"/>
          </a:xfrm>
        </p:spPr>
        <p:txBody>
          <a:bodyPr anchor="ctr">
            <a:noAutofit/>
          </a:bodyPr>
          <a:lstStyle>
            <a:lvl5pPr algn="l">
              <a:defRPr sz="1100"/>
            </a:lvl5pPr>
          </a:lstStyle>
          <a:p>
            <a:pPr lvl="4"/>
            <a:r>
              <a:rPr lang="en-US"/>
              <a:t>Source</a:t>
            </a:r>
          </a:p>
        </p:txBody>
      </p:sp>
    </p:spTree>
    <p:extLst>
      <p:ext uri="{BB962C8B-B14F-4D97-AF65-F5344CB8AC3E}">
        <p14:creationId xmlns:p14="http://schemas.microsoft.com/office/powerpoint/2010/main" val="95116952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7C7CBC-3CBB-D0BA-0C5C-8F02F2B1C832}"/>
              </a:ext>
            </a:extLst>
          </p:cNvPr>
          <p:cNvSpPr>
            <a:spLocks noGrp="1"/>
          </p:cNvSpPr>
          <p:nvPr>
            <p:ph idx="1"/>
          </p:nvPr>
        </p:nvSpPr>
        <p:spPr>
          <a:xfrm>
            <a:off x="5622758" y="978568"/>
            <a:ext cx="5731042" cy="51983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BDAA00-6D13-9DA9-8B6B-C503D823DD20}"/>
              </a:ext>
            </a:extLst>
          </p:cNvPr>
          <p:cNvSpPr>
            <a:spLocks noGrp="1"/>
          </p:cNvSpPr>
          <p:nvPr>
            <p:ph type="dt" sz="half" idx="10"/>
          </p:nvPr>
        </p:nvSpPr>
        <p:spPr/>
        <p:txBody>
          <a:bodyPr/>
          <a:lstStyle/>
          <a:p>
            <a:endParaRPr lang="en-US"/>
          </a:p>
        </p:txBody>
      </p:sp>
      <p:sp>
        <p:nvSpPr>
          <p:cNvPr id="6" name="Slide Number Placeholder 5">
            <a:extLst>
              <a:ext uri="{FF2B5EF4-FFF2-40B4-BE49-F238E27FC236}">
                <a16:creationId xmlns:a16="http://schemas.microsoft.com/office/drawing/2014/main" id="{D1D44F9B-0D22-D300-0AAA-1FCCFD20B14E}"/>
              </a:ext>
            </a:extLst>
          </p:cNvPr>
          <p:cNvSpPr>
            <a:spLocks noGrp="1"/>
          </p:cNvSpPr>
          <p:nvPr>
            <p:ph type="sldNum" sz="quarter" idx="12"/>
          </p:nvPr>
        </p:nvSpPr>
        <p:spPr/>
        <p:txBody>
          <a:bodyPr/>
          <a:lstStyle/>
          <a:p>
            <a:fld id="{01B9AD90-D8C5-42B1-AC8B-29A3D4B95D55}" type="slidenum">
              <a:rPr lang="en-US" smtClean="0"/>
              <a:t>‹#›</a:t>
            </a:fld>
            <a:endParaRPr lang="en-US"/>
          </a:p>
        </p:txBody>
      </p:sp>
      <p:sp>
        <p:nvSpPr>
          <p:cNvPr id="7" name="Rectangle 6">
            <a:extLst>
              <a:ext uri="{FF2B5EF4-FFF2-40B4-BE49-F238E27FC236}">
                <a16:creationId xmlns:a16="http://schemas.microsoft.com/office/drawing/2014/main" id="{A3F05F2E-94E9-01AF-341B-59DD0FF589CA}"/>
              </a:ext>
            </a:extLst>
          </p:cNvPr>
          <p:cNvSpPr/>
          <p:nvPr/>
        </p:nvSpPr>
        <p:spPr>
          <a:xfrm>
            <a:off x="0" y="-2"/>
            <a:ext cx="5194772" cy="6858001"/>
          </a:xfrm>
          <a:prstGeom prst="rect">
            <a:avLst/>
          </a:prstGeom>
          <a:solidFill>
            <a:srgbClr val="202C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B2340"/>
              </a:solidFill>
            </a:endParaRPr>
          </a:p>
        </p:txBody>
      </p:sp>
      <p:pic>
        <p:nvPicPr>
          <p:cNvPr id="8" name="Picture 7" descr="A logo of a person with a black background&#10;&#10;Description automatically generated">
            <a:extLst>
              <a:ext uri="{FF2B5EF4-FFF2-40B4-BE49-F238E27FC236}">
                <a16:creationId xmlns:a16="http://schemas.microsoft.com/office/drawing/2014/main" id="{C26D9837-D5FD-CF90-A8D4-8E8DBFDA9DA0}"/>
              </a:ext>
            </a:extLst>
          </p:cNvPr>
          <p:cNvPicPr>
            <a:picLocks noChangeAspect="1"/>
          </p:cNvPicPr>
          <p:nvPr/>
        </p:nvPicPr>
        <p:blipFill rotWithShape="1">
          <a:blip r:embed="rId2">
            <a:extLst>
              <a:ext uri="{28A0092B-C50C-407E-A947-70E740481C1C}">
                <a14:useLocalDpi xmlns:a14="http://schemas.microsoft.com/office/drawing/2010/main" val="0"/>
              </a:ext>
            </a:extLst>
          </a:blip>
          <a:srcRect r="61818"/>
          <a:stretch/>
        </p:blipFill>
        <p:spPr>
          <a:xfrm>
            <a:off x="10980040" y="122612"/>
            <a:ext cx="930175" cy="1042706"/>
          </a:xfrm>
          <a:prstGeom prst="rect">
            <a:avLst/>
          </a:prstGeom>
        </p:spPr>
      </p:pic>
      <p:sp>
        <p:nvSpPr>
          <p:cNvPr id="9" name="TextBox 8">
            <a:extLst>
              <a:ext uri="{FF2B5EF4-FFF2-40B4-BE49-F238E27FC236}">
                <a16:creationId xmlns:a16="http://schemas.microsoft.com/office/drawing/2014/main" id="{CE977FED-09C7-29FE-4DF7-8D31EB535C54}"/>
              </a:ext>
            </a:extLst>
          </p:cNvPr>
          <p:cNvSpPr txBox="1"/>
          <p:nvPr/>
        </p:nvSpPr>
        <p:spPr>
          <a:xfrm>
            <a:off x="606159" y="2382253"/>
            <a:ext cx="3982453" cy="369332"/>
          </a:xfrm>
          <a:prstGeom prst="rect">
            <a:avLst/>
          </a:prstGeom>
          <a:noFill/>
        </p:spPr>
        <p:txBody>
          <a:bodyPr wrap="square" rtlCol="0">
            <a:spAutoFit/>
          </a:bodyPr>
          <a:lstStyle/>
          <a:p>
            <a:r>
              <a:rPr lang="en-US">
                <a:solidFill>
                  <a:schemeClr val="bg1"/>
                </a:solidFill>
                <a:latin typeface="Source Sans Pro" panose="020B0503030403020204" pitchFamily="34" charset="0"/>
              </a:rPr>
              <a:t>Click here to edit text style</a:t>
            </a:r>
          </a:p>
        </p:txBody>
      </p:sp>
      <p:sp>
        <p:nvSpPr>
          <p:cNvPr id="10" name="TextBox 9">
            <a:extLst>
              <a:ext uri="{FF2B5EF4-FFF2-40B4-BE49-F238E27FC236}">
                <a16:creationId xmlns:a16="http://schemas.microsoft.com/office/drawing/2014/main" id="{C4779309-1B96-5598-02F4-FE2A95144FC9}"/>
              </a:ext>
            </a:extLst>
          </p:cNvPr>
          <p:cNvSpPr txBox="1"/>
          <p:nvPr/>
        </p:nvSpPr>
        <p:spPr>
          <a:xfrm>
            <a:off x="218573" y="6352143"/>
            <a:ext cx="3982453" cy="261610"/>
          </a:xfrm>
          <a:prstGeom prst="rect">
            <a:avLst/>
          </a:prstGeom>
          <a:noFill/>
        </p:spPr>
        <p:txBody>
          <a:bodyPr wrap="square" rtlCol="0">
            <a:spAutoFit/>
          </a:bodyPr>
          <a:lstStyle/>
          <a:p>
            <a:r>
              <a:rPr lang="en-US" sz="1050">
                <a:solidFill>
                  <a:schemeClr val="bg1"/>
                </a:solidFill>
                <a:latin typeface="Source Sans Pro" panose="020B0503030403020204" pitchFamily="34" charset="0"/>
              </a:rPr>
              <a:t>Source</a:t>
            </a:r>
          </a:p>
        </p:txBody>
      </p:sp>
      <p:sp>
        <p:nvSpPr>
          <p:cNvPr id="5" name="Rectangle 4">
            <a:extLst>
              <a:ext uri="{FF2B5EF4-FFF2-40B4-BE49-F238E27FC236}">
                <a16:creationId xmlns:a16="http://schemas.microsoft.com/office/drawing/2014/main" id="{F37331A4-B14A-A74E-ACB6-641A042519B4}"/>
              </a:ext>
            </a:extLst>
          </p:cNvPr>
          <p:cNvSpPr>
            <a:spLocks noGrp="1" noRot="1" noMove="1" noResize="1" noEditPoints="1" noAdjustHandles="1" noChangeArrowheads="1" noChangeShapeType="1"/>
          </p:cNvSpPr>
          <p:nvPr/>
        </p:nvSpPr>
        <p:spPr>
          <a:xfrm>
            <a:off x="0" y="-2"/>
            <a:ext cx="5194772" cy="6858001"/>
          </a:xfrm>
          <a:prstGeom prst="rect">
            <a:avLst/>
          </a:prstGeom>
          <a:solidFill>
            <a:srgbClr val="202C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B2340"/>
              </a:solidFill>
            </a:endParaRPr>
          </a:p>
        </p:txBody>
      </p:sp>
      <p:pic>
        <p:nvPicPr>
          <p:cNvPr id="11" name="Picture 10" descr="A logo of a person with a black background&#10;&#10;Description automatically generated">
            <a:extLst>
              <a:ext uri="{FF2B5EF4-FFF2-40B4-BE49-F238E27FC236}">
                <a16:creationId xmlns:a16="http://schemas.microsoft.com/office/drawing/2014/main" id="{C9D21200-EC36-DB2A-3193-1A60D34ECF86}"/>
              </a:ext>
            </a:extLst>
          </p:cNvPr>
          <p:cNvPicPr>
            <a:picLocks noChangeAspect="1"/>
          </p:cNvPicPr>
          <p:nvPr/>
        </p:nvPicPr>
        <p:blipFill rotWithShape="1">
          <a:blip r:embed="rId2">
            <a:extLst>
              <a:ext uri="{28A0092B-C50C-407E-A947-70E740481C1C}">
                <a14:useLocalDpi xmlns:a14="http://schemas.microsoft.com/office/drawing/2010/main" val="0"/>
              </a:ext>
            </a:extLst>
          </a:blip>
          <a:srcRect r="61818"/>
          <a:stretch/>
        </p:blipFill>
        <p:spPr>
          <a:xfrm>
            <a:off x="10980040" y="122612"/>
            <a:ext cx="930175" cy="1042706"/>
          </a:xfrm>
          <a:prstGeom prst="rect">
            <a:avLst/>
          </a:prstGeom>
        </p:spPr>
      </p:pic>
      <p:sp>
        <p:nvSpPr>
          <p:cNvPr id="15" name="Content Placeholder 14">
            <a:extLst>
              <a:ext uri="{FF2B5EF4-FFF2-40B4-BE49-F238E27FC236}">
                <a16:creationId xmlns:a16="http://schemas.microsoft.com/office/drawing/2014/main" id="{50E3D441-E58F-03AF-F7D8-271010721E8E}"/>
              </a:ext>
            </a:extLst>
          </p:cNvPr>
          <p:cNvSpPr>
            <a:spLocks noGrp="1"/>
          </p:cNvSpPr>
          <p:nvPr>
            <p:ph sz="quarter" idx="13"/>
          </p:nvPr>
        </p:nvSpPr>
        <p:spPr>
          <a:xfrm>
            <a:off x="759562" y="2299536"/>
            <a:ext cx="3981450" cy="1981200"/>
          </a:xfrm>
        </p:spPr>
        <p:txBody>
          <a:bodyPr>
            <a:normAutofit/>
          </a:bodyPr>
          <a:lstStyle>
            <a:lvl1pPr>
              <a:defRPr sz="1800">
                <a:solidFill>
                  <a:schemeClr val="bg1"/>
                </a:solidFill>
                <a:latin typeface="Source Sans Pro" panose="020B0503030403020204" pitchFamily="34" charset="0"/>
              </a:defRPr>
            </a:lvl1pPr>
            <a:lvl2pPr>
              <a:defRPr sz="1800">
                <a:solidFill>
                  <a:schemeClr val="bg1"/>
                </a:solidFill>
                <a:latin typeface="Source Sans Pro" panose="020B0503030403020204" pitchFamily="34" charset="0"/>
              </a:defRPr>
            </a:lvl2pPr>
            <a:lvl3pPr>
              <a:defRPr sz="1800">
                <a:solidFill>
                  <a:schemeClr val="bg1"/>
                </a:solidFill>
                <a:latin typeface="Source Sans Pro" panose="020B0503030403020204" pitchFamily="34" charset="0"/>
              </a:defRPr>
            </a:lvl3pPr>
            <a:lvl4pPr>
              <a:defRPr sz="1800">
                <a:solidFill>
                  <a:schemeClr val="bg1"/>
                </a:solidFill>
                <a:latin typeface="Source Sans Pro" panose="020B0503030403020204" pitchFamily="34" charset="0"/>
              </a:defRPr>
            </a:lvl4pPr>
            <a:lvl5pPr>
              <a:defRPr sz="1800">
                <a:solidFill>
                  <a:schemeClr val="bg1"/>
                </a:solidFill>
                <a:latin typeface="Source Sans Pro" panose="020B0503030403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19">
            <a:extLst>
              <a:ext uri="{FF2B5EF4-FFF2-40B4-BE49-F238E27FC236}">
                <a16:creationId xmlns:a16="http://schemas.microsoft.com/office/drawing/2014/main" id="{4DB0FFC6-B79D-D3B6-44CC-D14D50FE1834}"/>
              </a:ext>
            </a:extLst>
          </p:cNvPr>
          <p:cNvSpPr>
            <a:spLocks noGrp="1"/>
          </p:cNvSpPr>
          <p:nvPr>
            <p:ph type="body" sz="quarter" idx="14"/>
          </p:nvPr>
        </p:nvSpPr>
        <p:spPr>
          <a:xfrm>
            <a:off x="759562" y="978485"/>
            <a:ext cx="3981450" cy="1122362"/>
          </a:xfrm>
        </p:spPr>
        <p:txBody>
          <a:bodyPr/>
          <a:lstStyle>
            <a:lvl1pPr>
              <a:defRPr b="1">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sp>
        <p:nvSpPr>
          <p:cNvPr id="14" name="Content Placeholder 13">
            <a:extLst>
              <a:ext uri="{FF2B5EF4-FFF2-40B4-BE49-F238E27FC236}">
                <a16:creationId xmlns:a16="http://schemas.microsoft.com/office/drawing/2014/main" id="{E466E312-3B20-A9C6-770D-833A3F9E874E}"/>
              </a:ext>
            </a:extLst>
          </p:cNvPr>
          <p:cNvSpPr>
            <a:spLocks noGrp="1"/>
          </p:cNvSpPr>
          <p:nvPr>
            <p:ph sz="quarter" idx="15" hasCustomPrompt="1"/>
          </p:nvPr>
        </p:nvSpPr>
        <p:spPr>
          <a:xfrm>
            <a:off x="218573" y="6297866"/>
            <a:ext cx="2874963" cy="365125"/>
          </a:xfrm>
        </p:spPr>
        <p:txBody>
          <a:bodyPr anchor="ctr">
            <a:noAutofit/>
          </a:bodyPr>
          <a:lstStyle>
            <a:lvl5pPr algn="l">
              <a:defRPr sz="1100">
                <a:solidFill>
                  <a:schemeClr val="bg1"/>
                </a:solidFill>
              </a:defRPr>
            </a:lvl5pPr>
          </a:lstStyle>
          <a:p>
            <a:pPr lvl="4"/>
            <a:r>
              <a:rPr lang="en-US"/>
              <a:t>Source</a:t>
            </a:r>
          </a:p>
        </p:txBody>
      </p:sp>
    </p:spTree>
    <p:extLst>
      <p:ext uri="{BB962C8B-B14F-4D97-AF65-F5344CB8AC3E}">
        <p14:creationId xmlns:p14="http://schemas.microsoft.com/office/powerpoint/2010/main" val="222804400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BFA626-C6C7-AE8B-DD87-6C5082407874}"/>
              </a:ext>
            </a:extLst>
          </p:cNvPr>
          <p:cNvSpPr>
            <a:spLocks noGrp="1"/>
          </p:cNvSpPr>
          <p:nvPr>
            <p:ph type="title"/>
          </p:nvPr>
        </p:nvSpPr>
        <p:spPr>
          <a:xfrm>
            <a:off x="507498" y="0"/>
            <a:ext cx="10515600" cy="1023890"/>
          </a:xfrm>
        </p:spPr>
        <p:txBody>
          <a:bodyPr>
            <a:normAutofit/>
          </a:bodyPr>
          <a:lstStyle>
            <a:lvl1pPr>
              <a:defRPr sz="3200" b="1">
                <a:solidFill>
                  <a:schemeClr val="tx1"/>
                </a:solidFill>
                <a:latin typeface="+mn-lt"/>
                <a:cs typeface="Arial" panose="020B0604020202020204" pitchFamily="34" charset="0"/>
              </a:defRPr>
            </a:lvl1pPr>
          </a:lstStyle>
          <a:p>
            <a:r>
              <a:rPr lang="en-US"/>
              <a:t>Click to edit Master title style</a:t>
            </a:r>
          </a:p>
        </p:txBody>
      </p:sp>
      <p:sp>
        <p:nvSpPr>
          <p:cNvPr id="4" name="Content Placeholder 3">
            <a:extLst>
              <a:ext uri="{FF2B5EF4-FFF2-40B4-BE49-F238E27FC236}">
                <a16:creationId xmlns:a16="http://schemas.microsoft.com/office/drawing/2014/main" id="{FAB25200-F154-FE80-45A2-0D183D6C7037}"/>
              </a:ext>
            </a:extLst>
          </p:cNvPr>
          <p:cNvSpPr>
            <a:spLocks noGrp="1"/>
          </p:cNvSpPr>
          <p:nvPr>
            <p:ph sz="half" idx="2"/>
          </p:nvPr>
        </p:nvSpPr>
        <p:spPr>
          <a:xfrm>
            <a:off x="838200" y="18256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19993A0F-5C2D-D4F2-6971-60DDB2E88A37}"/>
              </a:ext>
            </a:extLst>
          </p:cNvPr>
          <p:cNvSpPr>
            <a:spLocks noGrp="1"/>
          </p:cNvSpPr>
          <p:nvPr>
            <p:ph type="sldNum" sz="quarter" idx="12"/>
          </p:nvPr>
        </p:nvSpPr>
        <p:spPr/>
        <p:txBody>
          <a:bodyPr/>
          <a:lstStyle/>
          <a:p>
            <a:fld id="{01B9AD90-D8C5-42B1-AC8B-29A3D4B95D55}" type="slidenum">
              <a:rPr lang="en-US" smtClean="0"/>
              <a:t>‹#›</a:t>
            </a:fld>
            <a:endParaRPr lang="en-US"/>
          </a:p>
        </p:txBody>
      </p:sp>
      <p:cxnSp>
        <p:nvCxnSpPr>
          <p:cNvPr id="8" name="Straight Connector 7">
            <a:extLst>
              <a:ext uri="{FF2B5EF4-FFF2-40B4-BE49-F238E27FC236}">
                <a16:creationId xmlns:a16="http://schemas.microsoft.com/office/drawing/2014/main" id="{DF024798-855C-7245-2334-52B66B626F8C}"/>
              </a:ext>
            </a:extLst>
          </p:cNvPr>
          <p:cNvCxnSpPr>
            <a:cxnSpLocks/>
          </p:cNvCxnSpPr>
          <p:nvPr/>
        </p:nvCxnSpPr>
        <p:spPr>
          <a:xfrm>
            <a:off x="507498" y="1005292"/>
            <a:ext cx="10352286"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pic>
        <p:nvPicPr>
          <p:cNvPr id="9" name="Picture 8" descr="A logo of a person with a black background&#10;&#10;Description automatically generated">
            <a:extLst>
              <a:ext uri="{FF2B5EF4-FFF2-40B4-BE49-F238E27FC236}">
                <a16:creationId xmlns:a16="http://schemas.microsoft.com/office/drawing/2014/main" id="{106485E0-3391-1F7E-A057-956774697964}"/>
              </a:ext>
            </a:extLst>
          </p:cNvPr>
          <p:cNvPicPr>
            <a:picLocks noChangeAspect="1"/>
          </p:cNvPicPr>
          <p:nvPr/>
        </p:nvPicPr>
        <p:blipFill rotWithShape="1">
          <a:blip r:embed="rId2">
            <a:extLst>
              <a:ext uri="{28A0092B-C50C-407E-A947-70E740481C1C}">
                <a14:useLocalDpi xmlns:a14="http://schemas.microsoft.com/office/drawing/2010/main" val="0"/>
              </a:ext>
            </a:extLst>
          </a:blip>
          <a:srcRect r="61818"/>
          <a:stretch/>
        </p:blipFill>
        <p:spPr>
          <a:xfrm>
            <a:off x="10980040" y="122612"/>
            <a:ext cx="930175" cy="1042706"/>
          </a:xfrm>
          <a:prstGeom prst="rect">
            <a:avLst/>
          </a:prstGeom>
        </p:spPr>
      </p:pic>
      <p:cxnSp>
        <p:nvCxnSpPr>
          <p:cNvPr id="5" name="Straight Connector 4">
            <a:extLst>
              <a:ext uri="{FF2B5EF4-FFF2-40B4-BE49-F238E27FC236}">
                <a16:creationId xmlns:a16="http://schemas.microsoft.com/office/drawing/2014/main" id="{475C137B-895F-2ECF-A7BA-B7693C726873}"/>
              </a:ext>
            </a:extLst>
          </p:cNvPr>
          <p:cNvCxnSpPr>
            <a:cxnSpLocks/>
          </p:cNvCxnSpPr>
          <p:nvPr/>
        </p:nvCxnSpPr>
        <p:spPr>
          <a:xfrm>
            <a:off x="507498" y="1005292"/>
            <a:ext cx="10352286" cy="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pic>
        <p:nvPicPr>
          <p:cNvPr id="6" name="Picture 5" descr="A logo of a person with a black background&#10;&#10;Description automatically generated">
            <a:extLst>
              <a:ext uri="{FF2B5EF4-FFF2-40B4-BE49-F238E27FC236}">
                <a16:creationId xmlns:a16="http://schemas.microsoft.com/office/drawing/2014/main" id="{221883F6-ABE2-D138-00FB-E6D695D68BBC}"/>
              </a:ext>
            </a:extLst>
          </p:cNvPr>
          <p:cNvPicPr>
            <a:picLocks noChangeAspect="1"/>
          </p:cNvPicPr>
          <p:nvPr/>
        </p:nvPicPr>
        <p:blipFill rotWithShape="1">
          <a:blip r:embed="rId2">
            <a:extLst>
              <a:ext uri="{28A0092B-C50C-407E-A947-70E740481C1C}">
                <a14:useLocalDpi xmlns:a14="http://schemas.microsoft.com/office/drawing/2010/main" val="0"/>
              </a:ext>
            </a:extLst>
          </a:blip>
          <a:srcRect r="61818"/>
          <a:stretch/>
        </p:blipFill>
        <p:spPr>
          <a:xfrm>
            <a:off x="10980040" y="122612"/>
            <a:ext cx="930175" cy="1042706"/>
          </a:xfrm>
          <a:prstGeom prst="rect">
            <a:avLst/>
          </a:prstGeom>
        </p:spPr>
      </p:pic>
      <p:sp>
        <p:nvSpPr>
          <p:cNvPr id="14" name="Text Placeholder 13">
            <a:extLst>
              <a:ext uri="{FF2B5EF4-FFF2-40B4-BE49-F238E27FC236}">
                <a16:creationId xmlns:a16="http://schemas.microsoft.com/office/drawing/2014/main" id="{A7A87322-B63E-A906-C3DD-E6AF98349118}"/>
              </a:ext>
            </a:extLst>
          </p:cNvPr>
          <p:cNvSpPr>
            <a:spLocks noGrp="1"/>
          </p:cNvSpPr>
          <p:nvPr>
            <p:ph type="body" sz="quarter" idx="13"/>
          </p:nvPr>
        </p:nvSpPr>
        <p:spPr>
          <a:xfrm>
            <a:off x="507498" y="1023938"/>
            <a:ext cx="10516102" cy="531812"/>
          </a:xfrm>
        </p:spPr>
        <p:txBody>
          <a:bodyPr anchor="ctr">
            <a:normAutofit/>
          </a:bodyPr>
          <a:lstStyle>
            <a:lvl1pPr>
              <a:defRPr sz="2400">
                <a:latin typeface="Arial" panose="020B0604020202020204" pitchFamily="34" charset="0"/>
                <a:cs typeface="Arial" panose="020B0604020202020204" pitchFamily="34" charset="0"/>
              </a:defRPr>
            </a:lvl1pPr>
          </a:lstStyle>
          <a:p>
            <a:pPr lvl="0"/>
            <a:r>
              <a:rPr lang="en-US"/>
              <a:t>Click to edit Master text styles</a:t>
            </a:r>
          </a:p>
        </p:txBody>
      </p:sp>
      <p:sp>
        <p:nvSpPr>
          <p:cNvPr id="13" name="Content Placeholder 13">
            <a:extLst>
              <a:ext uri="{FF2B5EF4-FFF2-40B4-BE49-F238E27FC236}">
                <a16:creationId xmlns:a16="http://schemas.microsoft.com/office/drawing/2014/main" id="{E6B85112-6B59-EF4E-9D8B-90882CDB9603}"/>
              </a:ext>
            </a:extLst>
          </p:cNvPr>
          <p:cNvSpPr>
            <a:spLocks noGrp="1"/>
          </p:cNvSpPr>
          <p:nvPr>
            <p:ph sz="quarter" idx="15" hasCustomPrompt="1"/>
          </p:nvPr>
        </p:nvSpPr>
        <p:spPr>
          <a:xfrm>
            <a:off x="218573" y="6297866"/>
            <a:ext cx="2874963" cy="365125"/>
          </a:xfrm>
        </p:spPr>
        <p:txBody>
          <a:bodyPr anchor="ctr">
            <a:noAutofit/>
          </a:bodyPr>
          <a:lstStyle>
            <a:lvl5pPr algn="l">
              <a:defRPr sz="1100"/>
            </a:lvl5pPr>
          </a:lstStyle>
          <a:p>
            <a:pPr lvl="4"/>
            <a:r>
              <a:rPr lang="en-US"/>
              <a:t>Source</a:t>
            </a:r>
          </a:p>
        </p:txBody>
      </p:sp>
    </p:spTree>
    <p:extLst>
      <p:ext uri="{BB962C8B-B14F-4D97-AF65-F5344CB8AC3E}">
        <p14:creationId xmlns:p14="http://schemas.microsoft.com/office/powerpoint/2010/main" val="394909917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B25200-F154-FE80-45A2-0D183D6C7037}"/>
              </a:ext>
            </a:extLst>
          </p:cNvPr>
          <p:cNvSpPr>
            <a:spLocks noGrp="1"/>
          </p:cNvSpPr>
          <p:nvPr>
            <p:ph sz="half" idx="2"/>
          </p:nvPr>
        </p:nvSpPr>
        <p:spPr>
          <a:xfrm>
            <a:off x="838200" y="18256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19993A0F-5C2D-D4F2-6971-60DDB2E88A37}"/>
              </a:ext>
            </a:extLst>
          </p:cNvPr>
          <p:cNvSpPr>
            <a:spLocks noGrp="1"/>
          </p:cNvSpPr>
          <p:nvPr>
            <p:ph type="sldNum" sz="quarter" idx="12"/>
          </p:nvPr>
        </p:nvSpPr>
        <p:spPr/>
        <p:txBody>
          <a:bodyPr/>
          <a:lstStyle/>
          <a:p>
            <a:fld id="{01B9AD90-D8C5-42B1-AC8B-29A3D4B95D55}" type="slidenum">
              <a:rPr lang="en-US" smtClean="0"/>
              <a:t>‹#›</a:t>
            </a:fld>
            <a:endParaRPr lang="en-US"/>
          </a:p>
        </p:txBody>
      </p:sp>
      <p:pic>
        <p:nvPicPr>
          <p:cNvPr id="9" name="Picture 8" descr="A logo of a person with a black background&#10;&#10;Description automatically generated">
            <a:extLst>
              <a:ext uri="{FF2B5EF4-FFF2-40B4-BE49-F238E27FC236}">
                <a16:creationId xmlns:a16="http://schemas.microsoft.com/office/drawing/2014/main" id="{106485E0-3391-1F7E-A057-956774697964}"/>
              </a:ext>
            </a:extLst>
          </p:cNvPr>
          <p:cNvPicPr>
            <a:picLocks noChangeAspect="1"/>
          </p:cNvPicPr>
          <p:nvPr/>
        </p:nvPicPr>
        <p:blipFill rotWithShape="1">
          <a:blip r:embed="rId2">
            <a:extLst>
              <a:ext uri="{28A0092B-C50C-407E-A947-70E740481C1C}">
                <a14:useLocalDpi xmlns:a14="http://schemas.microsoft.com/office/drawing/2010/main" val="0"/>
              </a:ext>
            </a:extLst>
          </a:blip>
          <a:srcRect r="61818"/>
          <a:stretch/>
        </p:blipFill>
        <p:spPr>
          <a:xfrm>
            <a:off x="10980040" y="122612"/>
            <a:ext cx="930175" cy="1042706"/>
          </a:xfrm>
          <a:prstGeom prst="rect">
            <a:avLst/>
          </a:prstGeom>
        </p:spPr>
      </p:pic>
      <p:pic>
        <p:nvPicPr>
          <p:cNvPr id="3" name="Picture 2" descr="A logo of a person with a black background&#10;&#10;Description automatically generated">
            <a:extLst>
              <a:ext uri="{FF2B5EF4-FFF2-40B4-BE49-F238E27FC236}">
                <a16:creationId xmlns:a16="http://schemas.microsoft.com/office/drawing/2014/main" id="{3D640CF2-EF45-BDB2-7EA4-7AC36885E707}"/>
              </a:ext>
            </a:extLst>
          </p:cNvPr>
          <p:cNvPicPr>
            <a:picLocks noChangeAspect="1"/>
          </p:cNvPicPr>
          <p:nvPr/>
        </p:nvPicPr>
        <p:blipFill rotWithShape="1">
          <a:blip r:embed="rId2">
            <a:extLst>
              <a:ext uri="{28A0092B-C50C-407E-A947-70E740481C1C}">
                <a14:useLocalDpi xmlns:a14="http://schemas.microsoft.com/office/drawing/2010/main" val="0"/>
              </a:ext>
            </a:extLst>
          </a:blip>
          <a:srcRect r="61818"/>
          <a:stretch/>
        </p:blipFill>
        <p:spPr>
          <a:xfrm>
            <a:off x="10980040" y="122612"/>
            <a:ext cx="930175" cy="1042706"/>
          </a:xfrm>
          <a:prstGeom prst="rect">
            <a:avLst/>
          </a:prstGeom>
        </p:spPr>
      </p:pic>
      <p:sp>
        <p:nvSpPr>
          <p:cNvPr id="6" name="Title 1">
            <a:extLst>
              <a:ext uri="{FF2B5EF4-FFF2-40B4-BE49-F238E27FC236}">
                <a16:creationId xmlns:a16="http://schemas.microsoft.com/office/drawing/2014/main" id="{4B8849B8-70F2-6410-E8C7-78C93C8CD0B9}"/>
              </a:ext>
            </a:extLst>
          </p:cNvPr>
          <p:cNvSpPr>
            <a:spLocks noGrp="1"/>
          </p:cNvSpPr>
          <p:nvPr>
            <p:ph type="title"/>
          </p:nvPr>
        </p:nvSpPr>
        <p:spPr>
          <a:xfrm>
            <a:off x="507498" y="0"/>
            <a:ext cx="10515600" cy="1023890"/>
          </a:xfrm>
        </p:spPr>
        <p:txBody>
          <a:bodyPr>
            <a:normAutofit/>
          </a:bodyPr>
          <a:lstStyle>
            <a:lvl1pPr>
              <a:defRPr sz="3200" b="1">
                <a:latin typeface="Arial" panose="020B0604020202020204" pitchFamily="34" charset="0"/>
                <a:cs typeface="Arial" panose="020B0604020202020204" pitchFamily="34" charset="0"/>
              </a:defRPr>
            </a:lvl1pPr>
          </a:lstStyle>
          <a:p>
            <a:r>
              <a:rPr lang="en-US"/>
              <a:t>Click to edit Master title style</a:t>
            </a:r>
          </a:p>
        </p:txBody>
      </p:sp>
      <p:sp>
        <p:nvSpPr>
          <p:cNvPr id="8" name="Text Placeholder 13">
            <a:extLst>
              <a:ext uri="{FF2B5EF4-FFF2-40B4-BE49-F238E27FC236}">
                <a16:creationId xmlns:a16="http://schemas.microsoft.com/office/drawing/2014/main" id="{5477A30A-33B4-4A1B-2D98-CE7E8E711FAB}"/>
              </a:ext>
            </a:extLst>
          </p:cNvPr>
          <p:cNvSpPr>
            <a:spLocks noGrp="1"/>
          </p:cNvSpPr>
          <p:nvPr>
            <p:ph type="body" sz="quarter" idx="13"/>
          </p:nvPr>
        </p:nvSpPr>
        <p:spPr>
          <a:xfrm>
            <a:off x="507498" y="1023938"/>
            <a:ext cx="10516102" cy="531812"/>
          </a:xfrm>
        </p:spPr>
        <p:txBody>
          <a:bodyPr anchor="ctr">
            <a:normAutofit/>
          </a:bodyPr>
          <a:lstStyle>
            <a:lvl1pPr>
              <a:defRPr sz="2400">
                <a:latin typeface="Arial" panose="020B0604020202020204" pitchFamily="34" charset="0"/>
                <a:cs typeface="Arial" panose="020B0604020202020204" pitchFamily="34" charset="0"/>
              </a:defRPr>
            </a:lvl1pPr>
          </a:lstStyle>
          <a:p>
            <a:pPr lvl="0"/>
            <a:r>
              <a:rPr lang="en-US"/>
              <a:t>Click to edit Master text styles</a:t>
            </a:r>
          </a:p>
        </p:txBody>
      </p:sp>
      <p:sp>
        <p:nvSpPr>
          <p:cNvPr id="15" name="Content Placeholder 13">
            <a:extLst>
              <a:ext uri="{FF2B5EF4-FFF2-40B4-BE49-F238E27FC236}">
                <a16:creationId xmlns:a16="http://schemas.microsoft.com/office/drawing/2014/main" id="{FC60041B-739B-136F-D7B1-FB4472166A60}"/>
              </a:ext>
            </a:extLst>
          </p:cNvPr>
          <p:cNvSpPr>
            <a:spLocks noGrp="1"/>
          </p:cNvSpPr>
          <p:nvPr>
            <p:ph sz="quarter" idx="15" hasCustomPrompt="1"/>
          </p:nvPr>
        </p:nvSpPr>
        <p:spPr>
          <a:xfrm>
            <a:off x="218573" y="6297866"/>
            <a:ext cx="2874963" cy="365125"/>
          </a:xfrm>
        </p:spPr>
        <p:txBody>
          <a:bodyPr anchor="ctr">
            <a:noAutofit/>
          </a:bodyPr>
          <a:lstStyle>
            <a:lvl5pPr algn="l">
              <a:defRPr sz="1100"/>
            </a:lvl5pPr>
          </a:lstStyle>
          <a:p>
            <a:pPr lvl="4"/>
            <a:r>
              <a:rPr lang="en-US"/>
              <a:t>Source</a:t>
            </a:r>
          </a:p>
        </p:txBody>
      </p:sp>
    </p:spTree>
    <p:extLst>
      <p:ext uri="{BB962C8B-B14F-4D97-AF65-F5344CB8AC3E}">
        <p14:creationId xmlns:p14="http://schemas.microsoft.com/office/powerpoint/2010/main" val="198143382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1_Comparison">
    <p:spTree>
      <p:nvGrpSpPr>
        <p:cNvPr id="1" name=""/>
        <p:cNvGrpSpPr/>
        <p:nvPr/>
      </p:nvGrpSpPr>
      <p:grpSpPr>
        <a:xfrm>
          <a:off x="0" y="0"/>
          <a:ext cx="0" cy="0"/>
          <a:chOff x="0" y="0"/>
          <a:chExt cx="0" cy="0"/>
        </a:xfrm>
      </p:grpSpPr>
      <p:pic>
        <p:nvPicPr>
          <p:cNvPr id="10" name="Picture 9" descr="A white background with black and white clouds&#10;&#10;Description automatically generated">
            <a:extLst>
              <a:ext uri="{FF2B5EF4-FFF2-40B4-BE49-F238E27FC236}">
                <a16:creationId xmlns:a16="http://schemas.microsoft.com/office/drawing/2014/main" id="{475D6040-F9CF-B0FA-EE89-BAC91CBEFB04}"/>
              </a:ext>
            </a:extLst>
          </p:cNvPr>
          <p:cNvPicPr>
            <a:picLocks noChangeAspect="1"/>
          </p:cNvPicPr>
          <p:nvPr/>
        </p:nvPicPr>
        <p:blipFill rotWithShape="1">
          <a:blip r:embed="rId2">
            <a:extLst>
              <a:ext uri="{28A0092B-C50C-407E-A947-70E740481C1C}">
                <a14:useLocalDpi xmlns:a14="http://schemas.microsoft.com/office/drawing/2010/main" val="0"/>
              </a:ext>
            </a:extLst>
          </a:blip>
          <a:srcRect l="79342"/>
          <a:stretch/>
        </p:blipFill>
        <p:spPr>
          <a:xfrm>
            <a:off x="9673388" y="0"/>
            <a:ext cx="2518611" cy="6858000"/>
          </a:xfrm>
          <a:prstGeom prst="rect">
            <a:avLst/>
          </a:prstGeom>
        </p:spPr>
      </p:pic>
      <p:pic>
        <p:nvPicPr>
          <p:cNvPr id="15" name="Picture 14" descr="A black and white globe with a cursor&#10;&#10;Description automatically generated with low confidence">
            <a:extLst>
              <a:ext uri="{FF2B5EF4-FFF2-40B4-BE49-F238E27FC236}">
                <a16:creationId xmlns:a16="http://schemas.microsoft.com/office/drawing/2014/main" id="{06D8B840-A529-1036-1D0A-4D28352B8A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1351" y="3233228"/>
            <a:ext cx="419100" cy="419100"/>
          </a:xfrm>
          <a:prstGeom prst="rect">
            <a:avLst/>
          </a:prstGeom>
        </p:spPr>
      </p:pic>
      <p:pic>
        <p:nvPicPr>
          <p:cNvPr id="16" name="Picture 15">
            <a:extLst>
              <a:ext uri="{FF2B5EF4-FFF2-40B4-BE49-F238E27FC236}">
                <a16:creationId xmlns:a16="http://schemas.microsoft.com/office/drawing/2014/main" id="{CFE5436A-2F8B-CBFA-6D4F-79C9373F94E2}"/>
              </a:ext>
            </a:extLst>
          </p:cNvPr>
          <p:cNvPicPr>
            <a:picLocks noChangeAspect="1"/>
          </p:cNvPicPr>
          <p:nvPr/>
        </p:nvPicPr>
        <p:blipFill>
          <a:blip r:embed="rId4"/>
          <a:stretch>
            <a:fillRect/>
          </a:stretch>
        </p:blipFill>
        <p:spPr>
          <a:xfrm>
            <a:off x="1459014" y="3806404"/>
            <a:ext cx="419100" cy="375608"/>
          </a:xfrm>
          <a:prstGeom prst="rect">
            <a:avLst/>
          </a:prstGeom>
        </p:spPr>
      </p:pic>
      <p:pic>
        <p:nvPicPr>
          <p:cNvPr id="17" name="Picture 16" descr="A black and white envelope&#10;&#10;Description automatically generated">
            <a:extLst>
              <a:ext uri="{FF2B5EF4-FFF2-40B4-BE49-F238E27FC236}">
                <a16:creationId xmlns:a16="http://schemas.microsoft.com/office/drawing/2014/main" id="{3291F527-C480-CC96-1AC4-BA021DF655B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70114" y="2593974"/>
            <a:ext cx="596900" cy="596900"/>
          </a:xfrm>
          <a:prstGeom prst="rect">
            <a:avLst/>
          </a:prstGeom>
        </p:spPr>
      </p:pic>
      <p:pic>
        <p:nvPicPr>
          <p:cNvPr id="18" name="Picture 17" descr="A black telephone symbol&#10;&#10;Description automatically generated">
            <a:extLst>
              <a:ext uri="{FF2B5EF4-FFF2-40B4-BE49-F238E27FC236}">
                <a16:creationId xmlns:a16="http://schemas.microsoft.com/office/drawing/2014/main" id="{418C5197-A32A-3437-4BB9-18AEC2E9567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81239" y="2168709"/>
            <a:ext cx="374650" cy="374650"/>
          </a:xfrm>
          <a:prstGeom prst="rect">
            <a:avLst/>
          </a:prstGeom>
        </p:spPr>
      </p:pic>
      <p:pic>
        <p:nvPicPr>
          <p:cNvPr id="19" name="Picture 18" descr="A logo of a person with a black background&#10;&#10;Description automatically generated">
            <a:extLst>
              <a:ext uri="{FF2B5EF4-FFF2-40B4-BE49-F238E27FC236}">
                <a16:creationId xmlns:a16="http://schemas.microsoft.com/office/drawing/2014/main" id="{24411DE8-6607-2F36-BC7C-8F00E91E7A2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00263" y="4797542"/>
            <a:ext cx="3733533" cy="1598009"/>
          </a:xfrm>
          <a:prstGeom prst="rect">
            <a:avLst/>
          </a:prstGeom>
        </p:spPr>
      </p:pic>
      <p:sp>
        <p:nvSpPr>
          <p:cNvPr id="20" name="Content Placeholder 3">
            <a:extLst>
              <a:ext uri="{FF2B5EF4-FFF2-40B4-BE49-F238E27FC236}">
                <a16:creationId xmlns:a16="http://schemas.microsoft.com/office/drawing/2014/main" id="{0DC194AB-2739-39F5-9DA8-C368E13F1151}"/>
              </a:ext>
            </a:extLst>
          </p:cNvPr>
          <p:cNvSpPr>
            <a:spLocks noGrp="1"/>
          </p:cNvSpPr>
          <p:nvPr>
            <p:ph sz="half" idx="2"/>
          </p:nvPr>
        </p:nvSpPr>
        <p:spPr>
          <a:xfrm>
            <a:off x="1963234" y="2168710"/>
            <a:ext cx="4333292" cy="374650"/>
          </a:xfrm>
        </p:spPr>
        <p:txBody>
          <a:bodyPr>
            <a:normAutofit/>
          </a:bodyPr>
          <a:lstStyle>
            <a:lvl1pPr marL="0" indent="0">
              <a:buNone/>
              <a:defRPr sz="2400">
                <a:latin typeface="Source Sans Pro" panose="020B0503030403020204" pitchFamily="34" charset="0"/>
              </a:defRPr>
            </a:lvl1pPr>
            <a:lvl2pPr marL="457200" indent="0">
              <a:buNone/>
              <a:defRPr/>
            </a:lvl2pPr>
            <a:lvl5pPr>
              <a:defRPr/>
            </a:lvl5pPr>
          </a:lstStyle>
          <a:p>
            <a:pPr lvl="0"/>
            <a:r>
              <a:rPr lang="en-US"/>
              <a:t>Click to edit Master text styles</a:t>
            </a:r>
          </a:p>
        </p:txBody>
      </p:sp>
      <p:sp>
        <p:nvSpPr>
          <p:cNvPr id="21" name="Content Placeholder 3">
            <a:extLst>
              <a:ext uri="{FF2B5EF4-FFF2-40B4-BE49-F238E27FC236}">
                <a16:creationId xmlns:a16="http://schemas.microsoft.com/office/drawing/2014/main" id="{1F024F5F-129B-2E68-AC19-164DD4830118}"/>
              </a:ext>
            </a:extLst>
          </p:cNvPr>
          <p:cNvSpPr>
            <a:spLocks noGrp="1"/>
          </p:cNvSpPr>
          <p:nvPr>
            <p:ph sz="half" idx="10"/>
          </p:nvPr>
        </p:nvSpPr>
        <p:spPr>
          <a:xfrm>
            <a:off x="1963234" y="2705099"/>
            <a:ext cx="4333292" cy="374650"/>
          </a:xfrm>
        </p:spPr>
        <p:txBody>
          <a:bodyPr>
            <a:normAutofit/>
          </a:bodyPr>
          <a:lstStyle>
            <a:lvl1pPr marL="0" indent="0">
              <a:buNone/>
              <a:defRPr sz="2400">
                <a:latin typeface="Source Sans Pro" panose="020B0503030403020204" pitchFamily="34" charset="0"/>
              </a:defRPr>
            </a:lvl1pPr>
            <a:lvl2pPr marL="457200" indent="0">
              <a:buNone/>
              <a:defRPr/>
            </a:lvl2pPr>
            <a:lvl5pPr>
              <a:defRPr/>
            </a:lvl5pPr>
          </a:lstStyle>
          <a:p>
            <a:pPr lvl="0"/>
            <a:r>
              <a:rPr lang="en-US"/>
              <a:t>Click to edit Master text styles</a:t>
            </a:r>
          </a:p>
        </p:txBody>
      </p:sp>
      <p:sp>
        <p:nvSpPr>
          <p:cNvPr id="22" name="Content Placeholder 3">
            <a:extLst>
              <a:ext uri="{FF2B5EF4-FFF2-40B4-BE49-F238E27FC236}">
                <a16:creationId xmlns:a16="http://schemas.microsoft.com/office/drawing/2014/main" id="{CDF2EC5E-A78A-5DCE-F5F0-5DB90F182E17}"/>
              </a:ext>
            </a:extLst>
          </p:cNvPr>
          <p:cNvSpPr>
            <a:spLocks noGrp="1"/>
          </p:cNvSpPr>
          <p:nvPr>
            <p:ph sz="half" idx="11"/>
          </p:nvPr>
        </p:nvSpPr>
        <p:spPr>
          <a:xfrm>
            <a:off x="1963234" y="3242274"/>
            <a:ext cx="4333292" cy="374650"/>
          </a:xfrm>
        </p:spPr>
        <p:txBody>
          <a:bodyPr>
            <a:normAutofit/>
          </a:bodyPr>
          <a:lstStyle>
            <a:lvl1pPr marL="0" indent="0">
              <a:buNone/>
              <a:defRPr sz="2400">
                <a:latin typeface="Source Sans Pro" panose="020B0503030403020204" pitchFamily="34" charset="0"/>
              </a:defRPr>
            </a:lvl1pPr>
            <a:lvl2pPr marL="457200" indent="0">
              <a:buNone/>
              <a:defRPr/>
            </a:lvl2pPr>
            <a:lvl5pPr>
              <a:defRPr/>
            </a:lvl5pPr>
          </a:lstStyle>
          <a:p>
            <a:pPr lvl="0"/>
            <a:r>
              <a:rPr lang="en-US"/>
              <a:t>Click to edit Master text styles</a:t>
            </a:r>
          </a:p>
        </p:txBody>
      </p:sp>
      <p:sp>
        <p:nvSpPr>
          <p:cNvPr id="23" name="Content Placeholder 3">
            <a:extLst>
              <a:ext uri="{FF2B5EF4-FFF2-40B4-BE49-F238E27FC236}">
                <a16:creationId xmlns:a16="http://schemas.microsoft.com/office/drawing/2014/main" id="{83B54245-7B88-D22B-3A12-4226B81AB864}"/>
              </a:ext>
            </a:extLst>
          </p:cNvPr>
          <p:cNvSpPr>
            <a:spLocks noGrp="1"/>
          </p:cNvSpPr>
          <p:nvPr>
            <p:ph sz="half" idx="12"/>
          </p:nvPr>
        </p:nvSpPr>
        <p:spPr>
          <a:xfrm>
            <a:off x="1963234" y="3806404"/>
            <a:ext cx="4333292" cy="374650"/>
          </a:xfrm>
        </p:spPr>
        <p:txBody>
          <a:bodyPr>
            <a:normAutofit/>
          </a:bodyPr>
          <a:lstStyle>
            <a:lvl1pPr marL="0" indent="0">
              <a:buNone/>
              <a:defRPr sz="2400">
                <a:latin typeface="Source Sans Pro" panose="020B0503030403020204" pitchFamily="34" charset="0"/>
              </a:defRPr>
            </a:lvl1pPr>
            <a:lvl2pPr marL="457200" indent="0">
              <a:buNone/>
              <a:defRPr/>
            </a:lvl2pPr>
            <a:lvl5pPr>
              <a:defRPr/>
            </a:lvl5pPr>
          </a:lstStyle>
          <a:p>
            <a:pPr lvl="0"/>
            <a:r>
              <a:rPr lang="en-US"/>
              <a:t>Click to edit Master text styles</a:t>
            </a:r>
          </a:p>
        </p:txBody>
      </p:sp>
      <p:sp>
        <p:nvSpPr>
          <p:cNvPr id="26" name="Text Placeholder 25">
            <a:extLst>
              <a:ext uri="{FF2B5EF4-FFF2-40B4-BE49-F238E27FC236}">
                <a16:creationId xmlns:a16="http://schemas.microsoft.com/office/drawing/2014/main" id="{26832E82-2E1B-7279-4A67-C75C31C654E0}"/>
              </a:ext>
            </a:extLst>
          </p:cNvPr>
          <p:cNvSpPr>
            <a:spLocks noGrp="1"/>
          </p:cNvSpPr>
          <p:nvPr>
            <p:ph type="body" sz="quarter" idx="13"/>
          </p:nvPr>
        </p:nvSpPr>
        <p:spPr>
          <a:xfrm>
            <a:off x="1481138" y="1355725"/>
            <a:ext cx="5713746" cy="596900"/>
          </a:xfrm>
        </p:spPr>
        <p:txBody>
          <a:bodyPr/>
          <a:lstStyle>
            <a:lvl1pPr>
              <a:defRPr b="1">
                <a:latin typeface="Arial" panose="020B0604020202020204" pitchFamily="34" charset="0"/>
                <a:cs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205926845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cSld name="For Map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C724566-1753-4CEC-8DDF-C39DF84D8BD0}"/>
              </a:ext>
            </a:extLst>
          </p:cNvPr>
          <p:cNvSpPr/>
          <p:nvPr/>
        </p:nvSpPr>
        <p:spPr>
          <a:xfrm>
            <a:off x="0" y="6385099"/>
            <a:ext cx="12192000" cy="47290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5">
            <a:extLst>
              <a:ext uri="{FF2B5EF4-FFF2-40B4-BE49-F238E27FC236}">
                <a16:creationId xmlns:a16="http://schemas.microsoft.com/office/drawing/2014/main" id="{C520C1EA-09F2-620A-4BC4-23E0CDC1AF70}"/>
              </a:ext>
            </a:extLst>
          </p:cNvPr>
          <p:cNvSpPr>
            <a:spLocks noGrp="1"/>
          </p:cNvSpPr>
          <p:nvPr>
            <p:ph type="sldNum" sz="quarter" idx="12"/>
          </p:nvPr>
        </p:nvSpPr>
        <p:spPr>
          <a:xfrm>
            <a:off x="9878786" y="6481081"/>
            <a:ext cx="560614" cy="365125"/>
          </a:xfrm>
        </p:spPr>
        <p:txBody>
          <a:bodyPr/>
          <a:lstStyle/>
          <a:p>
            <a:fld id="{ABF0F34F-14AB-484A-B782-112ACB3916DE}" type="slidenum">
              <a:rPr lang="en-US" smtClean="0"/>
              <a:t>‹#›</a:t>
            </a:fld>
            <a:endParaRPr lang="en-US"/>
          </a:p>
        </p:txBody>
      </p:sp>
      <p:pic>
        <p:nvPicPr>
          <p:cNvPr id="11" name="Picture 10" descr="A red and black screen&#10;&#10;Description automatically generated">
            <a:extLst>
              <a:ext uri="{FF2B5EF4-FFF2-40B4-BE49-F238E27FC236}">
                <a16:creationId xmlns:a16="http://schemas.microsoft.com/office/drawing/2014/main" id="{B5DE2CFD-369A-41C7-4BAC-78A5CF4DBF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06784" y="6391901"/>
            <a:ext cx="1104909" cy="472901"/>
          </a:xfrm>
          <a:prstGeom prst="rect">
            <a:avLst/>
          </a:prstGeom>
        </p:spPr>
      </p:pic>
      <p:sp>
        <p:nvSpPr>
          <p:cNvPr id="12" name="Title 11">
            <a:extLst>
              <a:ext uri="{FF2B5EF4-FFF2-40B4-BE49-F238E27FC236}">
                <a16:creationId xmlns:a16="http://schemas.microsoft.com/office/drawing/2014/main" id="{DB4A58DA-AC0A-5FCE-97CF-B97AF83D97E2}"/>
              </a:ext>
            </a:extLst>
          </p:cNvPr>
          <p:cNvSpPr>
            <a:spLocks noGrp="1"/>
          </p:cNvSpPr>
          <p:nvPr>
            <p:ph type="title"/>
          </p:nvPr>
        </p:nvSpPr>
        <p:spPr>
          <a:xfrm>
            <a:off x="425695" y="373639"/>
            <a:ext cx="3566641" cy="1928690"/>
          </a:xfrm>
        </p:spPr>
        <p:txBody>
          <a:bodyPr>
            <a:normAutofit/>
          </a:bodyPr>
          <a:lstStyle>
            <a:lvl1pP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16" name="Content Placeholder 11">
            <a:extLst>
              <a:ext uri="{FF2B5EF4-FFF2-40B4-BE49-F238E27FC236}">
                <a16:creationId xmlns:a16="http://schemas.microsoft.com/office/drawing/2014/main" id="{5D97DB4E-EF5B-C160-7B8F-0FF446FAE8E4}"/>
              </a:ext>
            </a:extLst>
          </p:cNvPr>
          <p:cNvSpPr>
            <a:spLocks noGrp="1"/>
          </p:cNvSpPr>
          <p:nvPr>
            <p:ph sz="quarter" idx="13" hasCustomPrompt="1"/>
          </p:nvPr>
        </p:nvSpPr>
        <p:spPr>
          <a:xfrm>
            <a:off x="209437" y="6481081"/>
            <a:ext cx="9459912"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Tree>
    <p:extLst>
      <p:ext uri="{BB962C8B-B14F-4D97-AF65-F5344CB8AC3E}">
        <p14:creationId xmlns:p14="http://schemas.microsoft.com/office/powerpoint/2010/main" val="145749802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842B22B-7FA6-02EF-F489-E88C9EFAC1D1}"/>
              </a:ext>
            </a:extLst>
          </p:cNvPr>
          <p:cNvSpPr/>
          <p:nvPr userDrawn="1"/>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838200" y="1443491"/>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9878786" y="6356350"/>
            <a:ext cx="560614" cy="365125"/>
          </a:xfrm>
        </p:spPr>
        <p:txBody>
          <a:bodyPr/>
          <a:lstStyle/>
          <a:p>
            <a:fld id="{AB041240-ECAE-4494-9DAC-38E9F7D3A8CC}" type="slidenum">
              <a:rPr lang="en-US" smtClean="0"/>
              <a:t>‹#›</a:t>
            </a:fld>
            <a:endParaRPr lang="en-US"/>
          </a:p>
        </p:txBody>
      </p:sp>
      <p:pic>
        <p:nvPicPr>
          <p:cNvPr id="8" name="Picture 7" descr="A red and black screen&#10;&#10;Description automatically generated">
            <a:extLst>
              <a:ext uri="{FF2B5EF4-FFF2-40B4-BE49-F238E27FC236}">
                <a16:creationId xmlns:a16="http://schemas.microsoft.com/office/drawing/2014/main" id="{880FC582-497B-8291-A236-D3CD437D19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2" name="Content Placeholder 11">
            <a:extLst>
              <a:ext uri="{FF2B5EF4-FFF2-40B4-BE49-F238E27FC236}">
                <a16:creationId xmlns:a16="http://schemas.microsoft.com/office/drawing/2014/main" id="{16CEB89A-E86D-35BB-A592-9C7EBF45498B}"/>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
        <p:nvSpPr>
          <p:cNvPr id="4" name="Title 1">
            <a:extLst>
              <a:ext uri="{FF2B5EF4-FFF2-40B4-BE49-F238E27FC236}">
                <a16:creationId xmlns:a16="http://schemas.microsoft.com/office/drawing/2014/main" id="{CBE584E1-9151-7696-4240-8BFFC763D42C}"/>
              </a:ext>
            </a:extLst>
          </p:cNvPr>
          <p:cNvSpPr>
            <a:spLocks noGrp="1"/>
          </p:cNvSpPr>
          <p:nvPr>
            <p:ph type="title"/>
          </p:nvPr>
        </p:nvSpPr>
        <p:spPr>
          <a:xfrm>
            <a:off x="0" y="101600"/>
            <a:ext cx="12192000" cy="995153"/>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63145985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Two Graphs with Title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8200" y="1263667"/>
            <a:ext cx="5157787" cy="636020"/>
          </a:xfrm>
        </p:spPr>
        <p:txBody>
          <a:bodyPr anchor="ctr">
            <a:normAutofit/>
          </a:bodyPr>
          <a:lstStyle>
            <a:lvl1pPr marL="0" indent="0">
              <a:buNone/>
              <a:defRPr sz="1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8200" y="2047875"/>
            <a:ext cx="5157787" cy="39621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0612" y="1263667"/>
            <a:ext cx="5183188" cy="636020"/>
          </a:xfrm>
        </p:spPr>
        <p:txBody>
          <a:bodyPr anchor="ctr">
            <a:normAutofit/>
          </a:bodyPr>
          <a:lstStyle>
            <a:lvl1pPr marL="0" indent="0">
              <a:buNone/>
              <a:defRPr sz="1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0612" y="2047875"/>
            <a:ext cx="5183188" cy="39621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D8C02174-DDA2-89DE-22E7-A7D32797641E}"/>
              </a:ext>
            </a:extLst>
          </p:cNvPr>
          <p:cNvSpPr/>
          <p:nvPr userDrawn="1"/>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33BAEC58-C607-1133-9390-10C4AD562301}"/>
              </a:ext>
            </a:extLst>
          </p:cNvPr>
          <p:cNvSpPr>
            <a:spLocks noGrp="1"/>
          </p:cNvSpPr>
          <p:nvPr>
            <p:ph type="sldNum" sz="quarter" idx="12"/>
          </p:nvPr>
        </p:nvSpPr>
        <p:spPr>
          <a:xfrm>
            <a:off x="9878786" y="6356350"/>
            <a:ext cx="560614" cy="365125"/>
          </a:xfrm>
        </p:spPr>
        <p:txBody>
          <a:bodyPr/>
          <a:lstStyle/>
          <a:p>
            <a:fld id="{AB041240-ECAE-4494-9DAC-38E9F7D3A8CC}" type="slidenum">
              <a:rPr lang="en-US" smtClean="0"/>
              <a:t>‹#›</a:t>
            </a:fld>
            <a:endParaRPr lang="en-US"/>
          </a:p>
        </p:txBody>
      </p:sp>
      <p:sp>
        <p:nvSpPr>
          <p:cNvPr id="15" name="Content Placeholder 11">
            <a:extLst>
              <a:ext uri="{FF2B5EF4-FFF2-40B4-BE49-F238E27FC236}">
                <a16:creationId xmlns:a16="http://schemas.microsoft.com/office/drawing/2014/main" id="{4BF04886-7D38-52E9-ED5A-654EF4737A55}"/>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
        <p:nvSpPr>
          <p:cNvPr id="7" name="Title 1">
            <a:extLst>
              <a:ext uri="{FF2B5EF4-FFF2-40B4-BE49-F238E27FC236}">
                <a16:creationId xmlns:a16="http://schemas.microsoft.com/office/drawing/2014/main" id="{9389BB7D-C5C8-B076-111C-61C64E35AC76}"/>
              </a:ext>
            </a:extLst>
          </p:cNvPr>
          <p:cNvSpPr>
            <a:spLocks noGrp="1"/>
          </p:cNvSpPr>
          <p:nvPr>
            <p:ph type="title"/>
          </p:nvPr>
        </p:nvSpPr>
        <p:spPr>
          <a:xfrm>
            <a:off x="0" y="116114"/>
            <a:ext cx="12192000" cy="995153"/>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pic>
        <p:nvPicPr>
          <p:cNvPr id="2" name="Picture 1" descr="A red and black screen&#10;&#10;Description automatically generated">
            <a:extLst>
              <a:ext uri="{FF2B5EF4-FFF2-40B4-BE49-F238E27FC236}">
                <a16:creationId xmlns:a16="http://schemas.microsoft.com/office/drawing/2014/main" id="{F2B6604B-F647-6414-5624-9064072D07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20096" y="6176963"/>
            <a:ext cx="1591208" cy="681037"/>
          </a:xfrm>
          <a:prstGeom prst="rect">
            <a:avLst/>
          </a:prstGeom>
        </p:spPr>
      </p:pic>
    </p:spTree>
    <p:extLst>
      <p:ext uri="{BB962C8B-B14F-4D97-AF65-F5344CB8AC3E}">
        <p14:creationId xmlns:p14="http://schemas.microsoft.com/office/powerpoint/2010/main" val="117996086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cSld name="4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842B22B-7FA6-02EF-F489-E88C9EFAC1D1}"/>
              </a:ext>
            </a:extLst>
          </p:cNvPr>
          <p:cNvSpPr/>
          <p:nvPr/>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0" y="129851"/>
            <a:ext cx="12192000" cy="1061357"/>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838200" y="1443491"/>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9878786" y="6356350"/>
            <a:ext cx="560614" cy="365125"/>
          </a:xfrm>
        </p:spPr>
        <p:txBody>
          <a:bodyPr/>
          <a:lstStyle/>
          <a:p>
            <a:fld id="{01B9AD90-D8C5-42B1-AC8B-29A3D4B95D55}" type="slidenum">
              <a:rPr lang="en-US" smtClean="0"/>
              <a:t>‹#›</a:t>
            </a:fld>
            <a:endParaRPr lang="en-US"/>
          </a:p>
        </p:txBody>
      </p:sp>
      <p:pic>
        <p:nvPicPr>
          <p:cNvPr id="8" name="Picture 7" descr="A red and black screen&#10;&#10;Description automatically generated">
            <a:extLst>
              <a:ext uri="{FF2B5EF4-FFF2-40B4-BE49-F238E27FC236}">
                <a16:creationId xmlns:a16="http://schemas.microsoft.com/office/drawing/2014/main" id="{880FC582-497B-8291-A236-D3CD437D19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2" name="Content Placeholder 11">
            <a:extLst>
              <a:ext uri="{FF2B5EF4-FFF2-40B4-BE49-F238E27FC236}">
                <a16:creationId xmlns:a16="http://schemas.microsoft.com/office/drawing/2014/main" id="{16CEB89A-E86D-35BB-A592-9C7EBF45498B}"/>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1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Tree>
    <p:extLst>
      <p:ext uri="{BB962C8B-B14F-4D97-AF65-F5344CB8AC3E}">
        <p14:creationId xmlns:p14="http://schemas.microsoft.com/office/powerpoint/2010/main" val="242206628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Title + Content + Foot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842B22B-7FA6-02EF-F489-E88C9EFAC1D1}"/>
              </a:ext>
            </a:extLst>
          </p:cNvPr>
          <p:cNvSpPr/>
          <p:nvPr userDrawn="1"/>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838200" y="1443491"/>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9878786" y="6356350"/>
            <a:ext cx="560614" cy="365125"/>
          </a:xfrm>
        </p:spPr>
        <p:txBody>
          <a:bodyPr/>
          <a:lstStyle/>
          <a:p>
            <a:fld id="{AB041240-ECAE-4494-9DAC-38E9F7D3A8CC}" type="slidenum">
              <a:rPr lang="en-US" smtClean="0"/>
              <a:t>‹#›</a:t>
            </a:fld>
            <a:endParaRPr lang="en-US"/>
          </a:p>
        </p:txBody>
      </p:sp>
      <p:pic>
        <p:nvPicPr>
          <p:cNvPr id="8" name="Picture 7" descr="A red and black screen&#10;&#10;Description automatically generated">
            <a:extLst>
              <a:ext uri="{FF2B5EF4-FFF2-40B4-BE49-F238E27FC236}">
                <a16:creationId xmlns:a16="http://schemas.microsoft.com/office/drawing/2014/main" id="{880FC582-497B-8291-A236-D3CD437D19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20096" y="6176963"/>
            <a:ext cx="1591208" cy="681037"/>
          </a:xfrm>
          <a:prstGeom prst="rect">
            <a:avLst/>
          </a:prstGeom>
        </p:spPr>
      </p:pic>
      <p:sp>
        <p:nvSpPr>
          <p:cNvPr id="12" name="Content Placeholder 11">
            <a:extLst>
              <a:ext uri="{FF2B5EF4-FFF2-40B4-BE49-F238E27FC236}">
                <a16:creationId xmlns:a16="http://schemas.microsoft.com/office/drawing/2014/main" id="{16CEB89A-E86D-35BB-A592-9C7EBF45498B}"/>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0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
        <p:nvSpPr>
          <p:cNvPr id="4" name="Title 1">
            <a:extLst>
              <a:ext uri="{FF2B5EF4-FFF2-40B4-BE49-F238E27FC236}">
                <a16:creationId xmlns:a16="http://schemas.microsoft.com/office/drawing/2014/main" id="{CBE584E1-9151-7696-4240-8BFFC763D42C}"/>
              </a:ext>
            </a:extLst>
          </p:cNvPr>
          <p:cNvSpPr>
            <a:spLocks noGrp="1"/>
          </p:cNvSpPr>
          <p:nvPr>
            <p:ph type="title"/>
          </p:nvPr>
        </p:nvSpPr>
        <p:spPr>
          <a:xfrm>
            <a:off x="0" y="116114"/>
            <a:ext cx="12192000" cy="995153"/>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3846918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Graphs with Title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8200" y="1501549"/>
            <a:ext cx="5157787" cy="823912"/>
          </a:xfrm>
        </p:spPr>
        <p:txBody>
          <a:bodyPr anchor="ctr">
            <a:normAutofit/>
          </a:bodyPr>
          <a:lstStyle>
            <a:lvl1pPr marL="0" indent="0">
              <a:buNone/>
              <a:defRPr sz="1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8200" y="2325461"/>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0612" y="1501549"/>
            <a:ext cx="5183188" cy="823912"/>
          </a:xfrm>
        </p:spPr>
        <p:txBody>
          <a:bodyPr anchor="ctr">
            <a:normAutofit/>
          </a:bodyPr>
          <a:lstStyle>
            <a:lvl1pPr marL="0" indent="0">
              <a:buNone/>
              <a:defRPr sz="1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0612" y="2325461"/>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D8C02174-DDA2-89DE-22E7-A7D32797641E}"/>
              </a:ext>
            </a:extLst>
          </p:cNvPr>
          <p:cNvSpPr/>
          <p:nvPr/>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33BAEC58-C607-1133-9390-10C4AD562301}"/>
              </a:ext>
            </a:extLst>
          </p:cNvPr>
          <p:cNvSpPr>
            <a:spLocks noGrp="1"/>
          </p:cNvSpPr>
          <p:nvPr>
            <p:ph type="sldNum" sz="quarter" idx="12"/>
          </p:nvPr>
        </p:nvSpPr>
        <p:spPr>
          <a:xfrm>
            <a:off x="9878786" y="6356350"/>
            <a:ext cx="560614" cy="365125"/>
          </a:xfrm>
        </p:spPr>
        <p:txBody>
          <a:bodyPr/>
          <a:lstStyle/>
          <a:p>
            <a:fld id="{6967C6AC-1FBE-422C-8DAC-79020C929FB4}" type="slidenum">
              <a:rPr lang="en-US" smtClean="0"/>
              <a:t>‹#›</a:t>
            </a:fld>
            <a:endParaRPr lang="en-US"/>
          </a:p>
        </p:txBody>
      </p:sp>
      <p:pic>
        <p:nvPicPr>
          <p:cNvPr id="13" name="Picture 12" descr="A red and black screen&#10;&#10;Description automatically generated">
            <a:extLst>
              <a:ext uri="{FF2B5EF4-FFF2-40B4-BE49-F238E27FC236}">
                <a16:creationId xmlns:a16="http://schemas.microsoft.com/office/drawing/2014/main" id="{AF7DE81B-4219-171A-2A70-23BF643681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5" name="Content Placeholder 11">
            <a:extLst>
              <a:ext uri="{FF2B5EF4-FFF2-40B4-BE49-F238E27FC236}">
                <a16:creationId xmlns:a16="http://schemas.microsoft.com/office/drawing/2014/main" id="{4BF04886-7D38-52E9-ED5A-654EF4737A55}"/>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1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
        <p:nvSpPr>
          <p:cNvPr id="7" name="Title 1">
            <a:extLst>
              <a:ext uri="{FF2B5EF4-FFF2-40B4-BE49-F238E27FC236}">
                <a16:creationId xmlns:a16="http://schemas.microsoft.com/office/drawing/2014/main" id="{4EAEA7AA-8617-FB58-51DA-CA040472E176}"/>
              </a:ext>
            </a:extLst>
          </p:cNvPr>
          <p:cNvSpPr>
            <a:spLocks noGrp="1"/>
          </p:cNvSpPr>
          <p:nvPr>
            <p:ph type="title"/>
          </p:nvPr>
        </p:nvSpPr>
        <p:spPr>
          <a:xfrm>
            <a:off x="0" y="129851"/>
            <a:ext cx="12192000" cy="1061357"/>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26925215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2_Two Content">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19993A0F-5C2D-D4F2-6971-60DDB2E88A37}"/>
              </a:ext>
            </a:extLst>
          </p:cNvPr>
          <p:cNvSpPr>
            <a:spLocks noGrp="1"/>
          </p:cNvSpPr>
          <p:nvPr>
            <p:ph type="sldNum" sz="quarter" idx="12"/>
          </p:nvPr>
        </p:nvSpPr>
        <p:spPr/>
        <p:txBody>
          <a:bodyPr/>
          <a:lstStyle/>
          <a:p>
            <a:fld id="{01B9AD90-D8C5-42B1-AC8B-29A3D4B95D55}" type="slidenum">
              <a:rPr lang="en-US" smtClean="0"/>
              <a:t>‹#›</a:t>
            </a:fld>
            <a:endParaRPr lang="en-US"/>
          </a:p>
        </p:txBody>
      </p:sp>
      <p:pic>
        <p:nvPicPr>
          <p:cNvPr id="9" name="Picture 8" descr="A logo of a person with a black background&#10;&#10;Description automatically generated">
            <a:extLst>
              <a:ext uri="{FF2B5EF4-FFF2-40B4-BE49-F238E27FC236}">
                <a16:creationId xmlns:a16="http://schemas.microsoft.com/office/drawing/2014/main" id="{106485E0-3391-1F7E-A057-956774697964}"/>
              </a:ext>
            </a:extLst>
          </p:cNvPr>
          <p:cNvPicPr>
            <a:picLocks noChangeAspect="1"/>
          </p:cNvPicPr>
          <p:nvPr/>
        </p:nvPicPr>
        <p:blipFill rotWithShape="1">
          <a:blip r:embed="rId2">
            <a:extLst>
              <a:ext uri="{28A0092B-C50C-407E-A947-70E740481C1C}">
                <a14:useLocalDpi xmlns:a14="http://schemas.microsoft.com/office/drawing/2010/main" val="0"/>
              </a:ext>
            </a:extLst>
          </a:blip>
          <a:srcRect r="61818"/>
          <a:stretch/>
        </p:blipFill>
        <p:spPr>
          <a:xfrm>
            <a:off x="10980040" y="122612"/>
            <a:ext cx="930175" cy="1042706"/>
          </a:xfrm>
          <a:prstGeom prst="rect">
            <a:avLst/>
          </a:prstGeom>
        </p:spPr>
      </p:pic>
      <p:pic>
        <p:nvPicPr>
          <p:cNvPr id="3" name="Picture 2" descr="A logo of a person with a black background&#10;&#10;Description automatically generated">
            <a:extLst>
              <a:ext uri="{FF2B5EF4-FFF2-40B4-BE49-F238E27FC236}">
                <a16:creationId xmlns:a16="http://schemas.microsoft.com/office/drawing/2014/main" id="{3D640CF2-EF45-BDB2-7EA4-7AC36885E707}"/>
              </a:ext>
            </a:extLst>
          </p:cNvPr>
          <p:cNvPicPr>
            <a:picLocks noChangeAspect="1"/>
          </p:cNvPicPr>
          <p:nvPr/>
        </p:nvPicPr>
        <p:blipFill rotWithShape="1">
          <a:blip r:embed="rId2">
            <a:extLst>
              <a:ext uri="{28A0092B-C50C-407E-A947-70E740481C1C}">
                <a14:useLocalDpi xmlns:a14="http://schemas.microsoft.com/office/drawing/2010/main" val="0"/>
              </a:ext>
            </a:extLst>
          </a:blip>
          <a:srcRect r="61818"/>
          <a:stretch/>
        </p:blipFill>
        <p:spPr>
          <a:xfrm>
            <a:off x="10980040" y="122612"/>
            <a:ext cx="930175" cy="1042706"/>
          </a:xfrm>
          <a:prstGeom prst="rect">
            <a:avLst/>
          </a:prstGeom>
        </p:spPr>
      </p:pic>
    </p:spTree>
    <p:extLst>
      <p:ext uri="{BB962C8B-B14F-4D97-AF65-F5344CB8AC3E}">
        <p14:creationId xmlns:p14="http://schemas.microsoft.com/office/powerpoint/2010/main" val="11597556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85505F4-CE14-3E25-C9E2-34C2188B0070}"/>
              </a:ext>
            </a:extLst>
          </p:cNvPr>
          <p:cNvSpPr/>
          <p:nvPr/>
        </p:nvSpPr>
        <p:spPr>
          <a:xfrm>
            <a:off x="0" y="6176963"/>
            <a:ext cx="12192000" cy="68103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0BB8A18B-4CFB-5CAA-30DE-A3ECA01D7E67}"/>
              </a:ext>
            </a:extLst>
          </p:cNvPr>
          <p:cNvSpPr>
            <a:spLocks noGrp="1"/>
          </p:cNvSpPr>
          <p:nvPr>
            <p:ph type="sldNum" sz="quarter" idx="12"/>
          </p:nvPr>
        </p:nvSpPr>
        <p:spPr>
          <a:xfrm>
            <a:off x="9878786" y="6356350"/>
            <a:ext cx="560614" cy="365125"/>
          </a:xfrm>
        </p:spPr>
        <p:txBody>
          <a:bodyPr/>
          <a:lstStyle/>
          <a:p>
            <a:fld id="{6967C6AC-1FBE-422C-8DAC-79020C929FB4}" type="slidenum">
              <a:rPr lang="en-US" smtClean="0"/>
              <a:t>‹#›</a:t>
            </a:fld>
            <a:endParaRPr lang="en-US"/>
          </a:p>
        </p:txBody>
      </p:sp>
      <p:pic>
        <p:nvPicPr>
          <p:cNvPr id="9" name="Picture 8" descr="A red and black screen&#10;&#10;Description automatically generated">
            <a:extLst>
              <a:ext uri="{FF2B5EF4-FFF2-40B4-BE49-F238E27FC236}">
                <a16:creationId xmlns:a16="http://schemas.microsoft.com/office/drawing/2014/main" id="{CC1D363B-7346-A9DC-E2E0-1B714C169F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0407" y="6237825"/>
            <a:ext cx="1371610" cy="587049"/>
          </a:xfrm>
          <a:prstGeom prst="rect">
            <a:avLst/>
          </a:prstGeom>
        </p:spPr>
      </p:pic>
      <p:sp>
        <p:nvSpPr>
          <p:cNvPr id="12" name="Content Placeholder 11">
            <a:extLst>
              <a:ext uri="{FF2B5EF4-FFF2-40B4-BE49-F238E27FC236}">
                <a16:creationId xmlns:a16="http://schemas.microsoft.com/office/drawing/2014/main" id="{F83C215F-D5DF-1FCF-DBCB-C2413C4BBDD6}"/>
              </a:ext>
            </a:extLst>
          </p:cNvPr>
          <p:cNvSpPr>
            <a:spLocks noGrp="1"/>
          </p:cNvSpPr>
          <p:nvPr>
            <p:ph sz="quarter" idx="13" hasCustomPrompt="1"/>
          </p:nvPr>
        </p:nvSpPr>
        <p:spPr>
          <a:xfrm>
            <a:off x="179388" y="6356350"/>
            <a:ext cx="9459912" cy="365125"/>
          </a:xfrm>
        </p:spPr>
        <p:txBody>
          <a:bodyPr anchor="ctr">
            <a:normAutofit/>
          </a:bodyPr>
          <a:lstStyle>
            <a:lvl1pPr marL="0" indent="0">
              <a:buNone/>
              <a:defRPr sz="11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sp>
        <p:nvSpPr>
          <p:cNvPr id="3" name="Title 1">
            <a:extLst>
              <a:ext uri="{FF2B5EF4-FFF2-40B4-BE49-F238E27FC236}">
                <a16:creationId xmlns:a16="http://schemas.microsoft.com/office/drawing/2014/main" id="{E902F941-E117-492C-5108-C22E496BA4CD}"/>
              </a:ext>
            </a:extLst>
          </p:cNvPr>
          <p:cNvSpPr>
            <a:spLocks noGrp="1"/>
          </p:cNvSpPr>
          <p:nvPr>
            <p:ph type="title"/>
          </p:nvPr>
        </p:nvSpPr>
        <p:spPr>
          <a:xfrm>
            <a:off x="0" y="129851"/>
            <a:ext cx="12192000" cy="1061357"/>
          </a:xfrm>
        </p:spPr>
        <p:txBody>
          <a:bodyPr>
            <a:normAutofit/>
          </a:bodyPr>
          <a:lstStyle>
            <a:lvl1pPr algn="ctr">
              <a:defRPr sz="2800" b="1">
                <a:latin typeface="Arial" panose="020B0604020202020204" pitchFamily="34" charset="0"/>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42589791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66EA9-8CA0-080E-64A5-DBC44B5BCB0A}"/>
              </a:ext>
            </a:extLst>
          </p:cNvPr>
          <p:cNvSpPr>
            <a:spLocks noGrp="1"/>
          </p:cNvSpPr>
          <p:nvPr>
            <p:ph type="title"/>
          </p:nvPr>
        </p:nvSpPr>
        <p:spPr>
          <a:xfrm>
            <a:off x="266700" y="365125"/>
            <a:ext cx="4114800" cy="1806575"/>
          </a:xfrm>
        </p:spPr>
        <p:txBody>
          <a:bodyPr>
            <a:normAutofit/>
          </a:bodyPr>
          <a:lstStyle>
            <a:lvl1pP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6" name="Rectangle 5">
            <a:extLst>
              <a:ext uri="{FF2B5EF4-FFF2-40B4-BE49-F238E27FC236}">
                <a16:creationId xmlns:a16="http://schemas.microsoft.com/office/drawing/2014/main" id="{C4AD61FD-56B5-2540-DD88-E2342E526A61}"/>
              </a:ext>
            </a:extLst>
          </p:cNvPr>
          <p:cNvSpPr/>
          <p:nvPr/>
        </p:nvSpPr>
        <p:spPr>
          <a:xfrm>
            <a:off x="4555671" y="0"/>
            <a:ext cx="7636329"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F7D0CE23-0773-0F75-28AB-48CB31F2D024}"/>
              </a:ext>
            </a:extLst>
          </p:cNvPr>
          <p:cNvSpPr>
            <a:spLocks noGrp="1"/>
          </p:cNvSpPr>
          <p:nvPr>
            <p:ph type="sldNum" sz="quarter" idx="12"/>
          </p:nvPr>
        </p:nvSpPr>
        <p:spPr>
          <a:xfrm>
            <a:off x="9941875" y="6344330"/>
            <a:ext cx="1969807" cy="365125"/>
          </a:xfrm>
        </p:spPr>
        <p:txBody>
          <a:bodyPr/>
          <a:lstStyle/>
          <a:p>
            <a:fld id="{6967C6AC-1FBE-422C-8DAC-79020C929FB4}" type="slidenum">
              <a:rPr lang="en-US" smtClean="0"/>
              <a:t>‹#›</a:t>
            </a:fld>
            <a:endParaRPr lang="en-US"/>
          </a:p>
        </p:txBody>
      </p:sp>
      <p:sp>
        <p:nvSpPr>
          <p:cNvPr id="8" name="Content Placeholder 7">
            <a:extLst>
              <a:ext uri="{FF2B5EF4-FFF2-40B4-BE49-F238E27FC236}">
                <a16:creationId xmlns:a16="http://schemas.microsoft.com/office/drawing/2014/main" id="{58312C99-4FB2-EEFF-2D17-14A7F54E9D47}"/>
              </a:ext>
            </a:extLst>
          </p:cNvPr>
          <p:cNvSpPr>
            <a:spLocks noGrp="1"/>
          </p:cNvSpPr>
          <p:nvPr>
            <p:ph sz="quarter" idx="13"/>
          </p:nvPr>
        </p:nvSpPr>
        <p:spPr>
          <a:xfrm>
            <a:off x="266700" y="2441575"/>
            <a:ext cx="4114800" cy="36401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11">
            <a:extLst>
              <a:ext uri="{FF2B5EF4-FFF2-40B4-BE49-F238E27FC236}">
                <a16:creationId xmlns:a16="http://schemas.microsoft.com/office/drawing/2014/main" id="{2D9D78D9-8D71-F735-93F4-626F74757A46}"/>
              </a:ext>
            </a:extLst>
          </p:cNvPr>
          <p:cNvSpPr>
            <a:spLocks noGrp="1"/>
          </p:cNvSpPr>
          <p:nvPr>
            <p:ph sz="quarter" idx="14" hasCustomPrompt="1"/>
          </p:nvPr>
        </p:nvSpPr>
        <p:spPr>
          <a:xfrm>
            <a:off x="4822258" y="6347959"/>
            <a:ext cx="4839299" cy="365125"/>
          </a:xfrm>
        </p:spPr>
        <p:txBody>
          <a:bodyPr anchor="ctr">
            <a:normAutofit/>
          </a:bodyPr>
          <a:lstStyle>
            <a:lvl1pPr marL="0" indent="0">
              <a:buNone/>
              <a:defRPr sz="1100">
                <a:solidFill>
                  <a:schemeClr val="bg1">
                    <a:lumMod val="50000"/>
                  </a:schemeClr>
                </a:solidFill>
                <a:latin typeface="Arial" panose="020B0604020202020204" pitchFamily="34" charset="0"/>
                <a:cs typeface="Arial" panose="020B0604020202020204" pitchFamily="34" charset="0"/>
              </a:defRPr>
            </a:lvl1pPr>
          </a:lstStyle>
          <a:p>
            <a:pPr lvl="0"/>
            <a:r>
              <a:rPr lang="en-US"/>
              <a:t>Source</a:t>
            </a:r>
          </a:p>
        </p:txBody>
      </p:sp>
      <p:pic>
        <p:nvPicPr>
          <p:cNvPr id="10" name="Picture 9" descr="A red and black screen&#10;&#10;Description automatically generated">
            <a:extLst>
              <a:ext uri="{FF2B5EF4-FFF2-40B4-BE49-F238E27FC236}">
                <a16:creationId xmlns:a16="http://schemas.microsoft.com/office/drawing/2014/main" id="{AF0A146E-2564-CE73-FA76-58EA342358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 y="6236996"/>
            <a:ext cx="1371610" cy="587049"/>
          </a:xfrm>
          <a:prstGeom prst="rect">
            <a:avLst/>
          </a:prstGeom>
        </p:spPr>
      </p:pic>
    </p:spTree>
    <p:extLst>
      <p:ext uri="{BB962C8B-B14F-4D97-AF65-F5344CB8AC3E}">
        <p14:creationId xmlns:p14="http://schemas.microsoft.com/office/powerpoint/2010/main" val="34292867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66EA9-8CA0-080E-64A5-DBC44B5BCB0A}"/>
              </a:ext>
            </a:extLst>
          </p:cNvPr>
          <p:cNvSpPr>
            <a:spLocks noGrp="1"/>
          </p:cNvSpPr>
          <p:nvPr>
            <p:ph type="title"/>
          </p:nvPr>
        </p:nvSpPr>
        <p:spPr>
          <a:xfrm>
            <a:off x="266700" y="365125"/>
            <a:ext cx="4114800" cy="1806575"/>
          </a:xfrm>
        </p:spPr>
        <p:txBody>
          <a:bodyPr>
            <a:normAutofit/>
          </a:bodyPr>
          <a:lstStyle>
            <a:lvl1pPr>
              <a:defRPr sz="2800" b="1">
                <a:latin typeface="Arial" panose="020B0604020202020204" pitchFamily="34" charset="0"/>
                <a:cs typeface="Arial" panose="020B0604020202020204" pitchFamily="34" charset="0"/>
              </a:defRPr>
            </a:lvl1pPr>
          </a:lstStyle>
          <a:p>
            <a:r>
              <a:rPr lang="en-US"/>
              <a:t>Click to edit Master title style</a:t>
            </a:r>
          </a:p>
        </p:txBody>
      </p:sp>
      <p:sp>
        <p:nvSpPr>
          <p:cNvPr id="6" name="Rectangle 5">
            <a:extLst>
              <a:ext uri="{FF2B5EF4-FFF2-40B4-BE49-F238E27FC236}">
                <a16:creationId xmlns:a16="http://schemas.microsoft.com/office/drawing/2014/main" id="{C4AD61FD-56B5-2540-DD88-E2342E526A61}"/>
              </a:ext>
            </a:extLst>
          </p:cNvPr>
          <p:cNvSpPr/>
          <p:nvPr/>
        </p:nvSpPr>
        <p:spPr>
          <a:xfrm>
            <a:off x="4555671" y="0"/>
            <a:ext cx="7636329"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58312C99-4FB2-EEFF-2D17-14A7F54E9D47}"/>
              </a:ext>
            </a:extLst>
          </p:cNvPr>
          <p:cNvSpPr>
            <a:spLocks noGrp="1"/>
          </p:cNvSpPr>
          <p:nvPr>
            <p:ph sz="quarter" idx="13"/>
          </p:nvPr>
        </p:nvSpPr>
        <p:spPr>
          <a:xfrm>
            <a:off x="266700" y="2441575"/>
            <a:ext cx="4114800" cy="36401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Slide Number Placeholder 4">
            <a:extLst>
              <a:ext uri="{FF2B5EF4-FFF2-40B4-BE49-F238E27FC236}">
                <a16:creationId xmlns:a16="http://schemas.microsoft.com/office/drawing/2014/main" id="{48D25DD4-F2AF-E7C3-E652-335AF2F8D7CB}"/>
              </a:ext>
            </a:extLst>
          </p:cNvPr>
          <p:cNvSpPr>
            <a:spLocks noGrp="1"/>
          </p:cNvSpPr>
          <p:nvPr>
            <p:ph type="sldNum" sz="quarter" idx="12"/>
          </p:nvPr>
        </p:nvSpPr>
        <p:spPr>
          <a:xfrm>
            <a:off x="9941875" y="6344330"/>
            <a:ext cx="1969807" cy="365125"/>
          </a:xfrm>
        </p:spPr>
        <p:txBody>
          <a:bodyPr/>
          <a:lstStyle>
            <a:lvl1pPr>
              <a:defRPr>
                <a:solidFill>
                  <a:schemeClr val="bg1"/>
                </a:solidFill>
              </a:defRPr>
            </a:lvl1pPr>
          </a:lstStyle>
          <a:p>
            <a:fld id="{6967C6AC-1FBE-422C-8DAC-79020C929FB4}" type="slidenum">
              <a:rPr lang="en-US" smtClean="0"/>
              <a:t>‹#›</a:t>
            </a:fld>
            <a:endParaRPr lang="en-US"/>
          </a:p>
        </p:txBody>
      </p:sp>
      <p:sp>
        <p:nvSpPr>
          <p:cNvPr id="12" name="Content Placeholder 11">
            <a:extLst>
              <a:ext uri="{FF2B5EF4-FFF2-40B4-BE49-F238E27FC236}">
                <a16:creationId xmlns:a16="http://schemas.microsoft.com/office/drawing/2014/main" id="{E3563381-989F-0D94-917D-5C392A7C15FC}"/>
              </a:ext>
            </a:extLst>
          </p:cNvPr>
          <p:cNvSpPr>
            <a:spLocks noGrp="1"/>
          </p:cNvSpPr>
          <p:nvPr>
            <p:ph sz="quarter" idx="14" hasCustomPrompt="1"/>
          </p:nvPr>
        </p:nvSpPr>
        <p:spPr>
          <a:xfrm>
            <a:off x="4822258" y="6347959"/>
            <a:ext cx="4839299" cy="365125"/>
          </a:xfrm>
        </p:spPr>
        <p:txBody>
          <a:bodyPr anchor="ctr">
            <a:normAutofit/>
          </a:bodyPr>
          <a:lstStyle>
            <a:lvl1pPr marL="0" indent="0">
              <a:buNone/>
              <a:defRPr sz="1100">
                <a:solidFill>
                  <a:schemeClr val="bg1"/>
                </a:solidFill>
                <a:latin typeface="Arial" panose="020B0604020202020204" pitchFamily="34" charset="0"/>
                <a:cs typeface="Arial" panose="020B0604020202020204" pitchFamily="34" charset="0"/>
              </a:defRPr>
            </a:lvl1pPr>
          </a:lstStyle>
          <a:p>
            <a:pPr lvl="0"/>
            <a:r>
              <a:rPr lang="en-US"/>
              <a:t>Source</a:t>
            </a:r>
          </a:p>
        </p:txBody>
      </p:sp>
      <p:pic>
        <p:nvPicPr>
          <p:cNvPr id="13" name="Picture 12" descr="A red and black screen&#10;&#10;Description automatically generated">
            <a:extLst>
              <a:ext uri="{FF2B5EF4-FFF2-40B4-BE49-F238E27FC236}">
                <a16:creationId xmlns:a16="http://schemas.microsoft.com/office/drawing/2014/main" id="{84D26C60-B76F-3F14-4DE3-7A71DF965D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 y="6236996"/>
            <a:ext cx="1371610" cy="587049"/>
          </a:xfrm>
          <a:prstGeom prst="rect">
            <a:avLst/>
          </a:prstGeom>
        </p:spPr>
      </p:pic>
    </p:spTree>
    <p:extLst>
      <p:ext uri="{BB962C8B-B14F-4D97-AF65-F5344CB8AC3E}">
        <p14:creationId xmlns:p14="http://schemas.microsoft.com/office/powerpoint/2010/main" val="1233798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26" Type="http://schemas.openxmlformats.org/officeDocument/2006/relationships/slideLayout" Target="../slideLayouts/slideLayout47.xml"/><Relationship Id="rId3" Type="http://schemas.openxmlformats.org/officeDocument/2006/relationships/slideLayout" Target="../slideLayouts/slideLayout24.xml"/><Relationship Id="rId21" Type="http://schemas.openxmlformats.org/officeDocument/2006/relationships/slideLayout" Target="../slideLayouts/slideLayout42.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5" Type="http://schemas.openxmlformats.org/officeDocument/2006/relationships/slideLayout" Target="../slideLayouts/slideLayout46.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slideLayout" Target="../slideLayouts/slideLayout41.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24" Type="http://schemas.openxmlformats.org/officeDocument/2006/relationships/slideLayout" Target="../slideLayouts/slideLayout45.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23" Type="http://schemas.openxmlformats.org/officeDocument/2006/relationships/slideLayout" Target="../slideLayouts/slideLayout44.xml"/><Relationship Id="rId10" Type="http://schemas.openxmlformats.org/officeDocument/2006/relationships/slideLayout" Target="../slideLayouts/slideLayout31.xml"/><Relationship Id="rId19" Type="http://schemas.openxmlformats.org/officeDocument/2006/relationships/slideLayout" Target="../slideLayouts/slideLayout40.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 Id="rId22" Type="http://schemas.openxmlformats.org/officeDocument/2006/relationships/slideLayout" Target="../slideLayouts/slideLayout43.xml"/><Relationship Id="rId27"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BA41D99-E1C2-45DE-9256-3313297A1320}" type="datetimeFigureOut">
              <a:rPr lang="en-US" smtClean="0"/>
              <a:t>8/11/2026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967C6AC-1FBE-422C-8DAC-79020C929FB4}" type="slidenum">
              <a:rPr lang="en-US" smtClean="0"/>
              <a:t>‹#›</a:t>
            </a:fld>
            <a:endParaRPr lang="en-US"/>
          </a:p>
        </p:txBody>
      </p:sp>
    </p:spTree>
    <p:extLst>
      <p:ext uri="{BB962C8B-B14F-4D97-AF65-F5344CB8AC3E}">
        <p14:creationId xmlns:p14="http://schemas.microsoft.com/office/powerpoint/2010/main" val="246205198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9" r:id="rId17"/>
    <p:sldLayoutId id="2147483680" r:id="rId18"/>
    <p:sldLayoutId id="2147483681" r:id="rId19"/>
    <p:sldLayoutId id="2147483682" r:id="rId20"/>
    <p:sldLayoutId id="2147483683"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B041240-ECAE-4494-9DAC-38E9F7D3A8CC}" type="slidenum">
              <a:rPr lang="en-US" smtClean="0"/>
              <a:t>‹#›</a:t>
            </a:fld>
            <a:endParaRPr lang="en-US"/>
          </a:p>
        </p:txBody>
      </p:sp>
    </p:spTree>
    <p:extLst>
      <p:ext uri="{BB962C8B-B14F-4D97-AF65-F5344CB8AC3E}">
        <p14:creationId xmlns:p14="http://schemas.microsoft.com/office/powerpoint/2010/main" val="249325196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 id="2147483702" r:id="rId18"/>
    <p:sldLayoutId id="2147483703" r:id="rId19"/>
    <p:sldLayoutId id="2147483704" r:id="rId20"/>
    <p:sldLayoutId id="2147483705" r:id="rId21"/>
    <p:sldLayoutId id="2147483706" r:id="rId22"/>
    <p:sldLayoutId id="2147483707" r:id="rId23"/>
    <p:sldLayoutId id="2147483708" r:id="rId24"/>
    <p:sldLayoutId id="2147483709" r:id="rId25"/>
    <p:sldLayoutId id="2147483710" r:id="rId2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DAA947-41B6-858A-B49B-E2C9B64E61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B573766-1105-9101-BA24-821DF7FFC21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AA2F65-678F-0BD3-2EA7-40F540EEAC3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4E52170F-724D-B5C8-0326-544EFCD599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FFEA0FB-893F-E250-2156-489181C513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B9AD90-D8C5-42B1-AC8B-29A3D4B95D55}" type="slidenum">
              <a:rPr lang="en-US" smtClean="0"/>
              <a:t>‹#›</a:t>
            </a:fld>
            <a:endParaRPr lang="en-US"/>
          </a:p>
        </p:txBody>
      </p:sp>
    </p:spTree>
    <p:extLst>
      <p:ext uri="{BB962C8B-B14F-4D97-AF65-F5344CB8AC3E}">
        <p14:creationId xmlns:p14="http://schemas.microsoft.com/office/powerpoint/2010/main" val="3463331898"/>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8.xml"/></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40.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8.xml"/></Relationships>
</file>

<file path=ppt/slides/_rels/slide2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chart" Target="../charts/chart5.xml"/></Relationships>
</file>

<file path=ppt/slides/_rels/slide24.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6.xml"/><Relationship Id="rId1" Type="http://schemas.openxmlformats.org/officeDocument/2006/relationships/slideLayout" Target="../slideLayouts/slideLayout18.xml"/><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9.xml"/><Relationship Id="rId1" Type="http://schemas.openxmlformats.org/officeDocument/2006/relationships/slideLayout" Target="../slideLayouts/slideLayout11.xml"/><Relationship Id="rId4" Type="http://schemas.openxmlformats.org/officeDocument/2006/relationships/image" Target="../media/image39.jpeg"/></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0.xml"/><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8.xml"/></Relationships>
</file>

<file path=ppt/slides/_rels/slide3.xml.rels><?xml version="1.0" encoding="UTF-8" standalone="yes"?>
<Relationships xmlns="http://schemas.openxmlformats.org/package/2006/relationships"><Relationship Id="rId8" Type="http://schemas.openxmlformats.org/officeDocument/2006/relationships/slide" Target="slide14.xml"/><Relationship Id="rId3" Type="http://schemas.openxmlformats.org/officeDocument/2006/relationships/image" Target="../media/image15.png"/><Relationship Id="rId7" Type="http://schemas.openxmlformats.org/officeDocument/2006/relationships/slide" Target="slide4.xml"/><Relationship Id="rId2" Type="http://schemas.openxmlformats.org/officeDocument/2006/relationships/notesSlide" Target="../notesSlides/notesSlide3.xml"/><Relationship Id="rId1" Type="http://schemas.openxmlformats.org/officeDocument/2006/relationships/slideLayout" Target="../slideLayouts/slideLayout47.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slide" Target="slide29.xml"/><Relationship Id="rId4" Type="http://schemas.openxmlformats.org/officeDocument/2006/relationships/image" Target="../media/image16.png"/><Relationship Id="rId9" Type="http://schemas.openxmlformats.org/officeDocument/2006/relationships/slide" Target="slide21.xml"/></Relationships>
</file>

<file path=ppt/slides/_rels/slide3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8.xml"/></Relationships>
</file>

<file path=ppt/slides/_rels/slide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20.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48A41-452A-048E-452A-71DD09D8E419}"/>
              </a:ext>
            </a:extLst>
          </p:cNvPr>
          <p:cNvSpPr>
            <a:spLocks noGrp="1"/>
          </p:cNvSpPr>
          <p:nvPr>
            <p:ph type="ctrTitle"/>
          </p:nvPr>
        </p:nvSpPr>
        <p:spPr>
          <a:xfrm>
            <a:off x="662559" y="1810139"/>
            <a:ext cx="9031573" cy="2149289"/>
          </a:xfrm>
        </p:spPr>
        <p:txBody>
          <a:bodyPr>
            <a:noAutofit/>
          </a:bodyPr>
          <a:lstStyle/>
          <a:p>
            <a:pPr>
              <a:lnSpc>
                <a:spcPct val="100000"/>
              </a:lnSpc>
              <a:spcBef>
                <a:spcPts val="0"/>
              </a:spcBef>
              <a:spcAft>
                <a:spcPts val="1200"/>
              </a:spcAft>
            </a:pPr>
            <a:br>
              <a:rPr lang="en-US" sz="5400" b="1" dirty="0">
                <a:effectLst/>
                <a:latin typeface="Besley ExtraBold" pitchFamily="2" charset="0"/>
                <a:ea typeface="Besley ExtraBold" pitchFamily="2" charset="0"/>
                <a:cs typeface="Tahoma" panose="020B0604030504040204" pitchFamily="34" charset="0"/>
              </a:rPr>
            </a:br>
            <a:r>
              <a:rPr lang="en-US" sz="5400" dirty="0">
                <a:effectLst/>
                <a:ea typeface="Besley ExtraBold" pitchFamily="2" charset="0"/>
              </a:rPr>
              <a:t>Texas P</a:t>
            </a:r>
            <a:r>
              <a:rPr lang="en-US" sz="5400" b="1" dirty="0">
                <a:latin typeface="Arial" panose="020B0604020202020204" pitchFamily="34" charset="0"/>
                <a:cs typeface="Arial" panose="020B0604020202020204" pitchFamily="34" charset="0"/>
              </a:rPr>
              <a:t>opulation</a:t>
            </a:r>
            <a:r>
              <a:rPr lang="en-US" sz="5400" dirty="0"/>
              <a:t>: </a:t>
            </a:r>
            <a:br>
              <a:rPr lang="en-US" sz="5400" dirty="0"/>
            </a:br>
            <a:r>
              <a:rPr lang="en-US" sz="5400" dirty="0"/>
              <a:t>Trends and Characteristics</a:t>
            </a:r>
            <a:br>
              <a:rPr lang="en-US" sz="5400" dirty="0"/>
            </a:br>
            <a:endParaRPr lang="en-US" sz="5400" dirty="0">
              <a:effectLst/>
              <a:latin typeface="Verdana" panose="020B0604030504040204" pitchFamily="34" charset="0"/>
              <a:ea typeface="DengXian" panose="02010600030101010101" pitchFamily="2" charset="-122"/>
              <a:cs typeface="Calibri" panose="020F0502020204030204" pitchFamily="34" charset="0"/>
            </a:endParaRPr>
          </a:p>
        </p:txBody>
      </p:sp>
      <p:sp>
        <p:nvSpPr>
          <p:cNvPr id="4" name="TextBox 3">
            <a:extLst>
              <a:ext uri="{FF2B5EF4-FFF2-40B4-BE49-F238E27FC236}">
                <a16:creationId xmlns:a16="http://schemas.microsoft.com/office/drawing/2014/main" id="{FB49279A-9271-4F1A-AA7B-7182E2DA3C34}"/>
              </a:ext>
            </a:extLst>
          </p:cNvPr>
          <p:cNvSpPr txBox="1"/>
          <p:nvPr/>
        </p:nvSpPr>
        <p:spPr>
          <a:xfrm>
            <a:off x="1144553" y="4339466"/>
            <a:ext cx="7184573" cy="646331"/>
          </a:xfrm>
          <a:prstGeom prst="rect">
            <a:avLst/>
          </a:prstGeom>
          <a:noFill/>
        </p:spPr>
        <p:txBody>
          <a:bodyPr wrap="square">
            <a:spAutoFit/>
          </a:bodyPr>
          <a:lstStyle/>
          <a:p>
            <a:r>
              <a:rPr lang="en-US" dirty="0"/>
              <a:t>Tex-21</a:t>
            </a:r>
          </a:p>
          <a:p>
            <a:r>
              <a:rPr lang="en-US" dirty="0"/>
              <a:t>June 26, 2026</a:t>
            </a:r>
          </a:p>
        </p:txBody>
      </p:sp>
    </p:spTree>
    <p:extLst>
      <p:ext uri="{BB962C8B-B14F-4D97-AF65-F5344CB8AC3E}">
        <p14:creationId xmlns:p14="http://schemas.microsoft.com/office/powerpoint/2010/main" val="21655779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DB19C9-1729-668B-0C53-F56C4A4C12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65CBFE-DD5B-F6F3-6C1E-7793965AB7D6}"/>
              </a:ext>
            </a:extLst>
          </p:cNvPr>
          <p:cNvSpPr>
            <a:spLocks noGrp="1"/>
          </p:cNvSpPr>
          <p:nvPr>
            <p:ph type="title"/>
          </p:nvPr>
        </p:nvSpPr>
        <p:spPr>
          <a:xfrm>
            <a:off x="0" y="56547"/>
            <a:ext cx="12192000" cy="848412"/>
          </a:xfrm>
        </p:spPr>
        <p:txBody>
          <a:bodyPr/>
          <a:lstStyle/>
          <a:p>
            <a:r>
              <a:rPr lang="en-US" dirty="0"/>
              <a:t>Top Growth Texas Cities and Towns </a:t>
            </a:r>
          </a:p>
        </p:txBody>
      </p:sp>
      <p:sp>
        <p:nvSpPr>
          <p:cNvPr id="10" name="TextBox 9">
            <a:extLst>
              <a:ext uri="{FF2B5EF4-FFF2-40B4-BE49-F238E27FC236}">
                <a16:creationId xmlns:a16="http://schemas.microsoft.com/office/drawing/2014/main" id="{DFB6061F-9E43-429B-1522-B86B7D48E0D1}"/>
              </a:ext>
            </a:extLst>
          </p:cNvPr>
          <p:cNvSpPr txBox="1"/>
          <p:nvPr/>
        </p:nvSpPr>
        <p:spPr>
          <a:xfrm>
            <a:off x="630451" y="1225318"/>
            <a:ext cx="5060022" cy="8372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US" sz="2000" b="1" dirty="0">
                <a:latin typeface="Trade Gothic Next Heavy"/>
              </a:rPr>
              <a:t>Top 10 Cities by </a:t>
            </a:r>
            <a:r>
              <a:rPr lang="en-US" sz="2000" b="1" dirty="0">
                <a:solidFill>
                  <a:srgbClr val="EC7A08"/>
                </a:solidFill>
                <a:latin typeface="Trade Gothic Next Heavy"/>
              </a:rPr>
              <a:t>Percent Growth </a:t>
            </a:r>
            <a:r>
              <a:rPr lang="en-US" sz="2000" b="1" dirty="0">
                <a:latin typeface="Trade Gothic Next Heavy"/>
              </a:rPr>
              <a:t>in Texas</a:t>
            </a:r>
            <a:endParaRPr lang="en-US" sz="2000" dirty="0">
              <a:cs typeface="Arial"/>
            </a:endParaRPr>
          </a:p>
          <a:p>
            <a:pPr>
              <a:lnSpc>
                <a:spcPct val="150000"/>
              </a:lnSpc>
            </a:pPr>
            <a:r>
              <a:rPr lang="en-US" sz="1400" i="1" dirty="0">
                <a:cs typeface="Arial"/>
              </a:rPr>
              <a:t>From July 1, 2024 to July 1, 2025</a:t>
            </a:r>
            <a:endParaRPr lang="en-US" sz="1400" dirty="0">
              <a:cs typeface="Arial"/>
            </a:endParaRPr>
          </a:p>
        </p:txBody>
      </p:sp>
      <p:pic>
        <p:nvPicPr>
          <p:cNvPr id="6" name="Picture 5" descr="Bar chart showing the top 10 Texas cities by percent population growth from July 1, 2024, to July 1, 2025, led by Celina (24.6%), Fulshear (21.0%), and Princeton (18.1%).">
            <a:extLst>
              <a:ext uri="{FF2B5EF4-FFF2-40B4-BE49-F238E27FC236}">
                <a16:creationId xmlns:a16="http://schemas.microsoft.com/office/drawing/2014/main" id="{DFAD9EE0-23EA-579C-7B32-5E32A20080E0}"/>
              </a:ext>
            </a:extLst>
          </p:cNvPr>
          <p:cNvPicPr>
            <a:picLocks noChangeAspect="1"/>
          </p:cNvPicPr>
          <p:nvPr/>
        </p:nvPicPr>
        <p:blipFill>
          <a:blip r:embed="rId2"/>
          <a:stretch>
            <a:fillRect/>
          </a:stretch>
        </p:blipFill>
        <p:spPr>
          <a:xfrm>
            <a:off x="296299" y="2062797"/>
            <a:ext cx="5615162" cy="3810000"/>
          </a:xfrm>
          <a:prstGeom prst="rect">
            <a:avLst/>
          </a:prstGeom>
        </p:spPr>
      </p:pic>
      <p:sp>
        <p:nvSpPr>
          <p:cNvPr id="11" name="TextBox 10">
            <a:extLst>
              <a:ext uri="{FF2B5EF4-FFF2-40B4-BE49-F238E27FC236}">
                <a16:creationId xmlns:a16="http://schemas.microsoft.com/office/drawing/2014/main" id="{D250726D-C3D1-4F18-0DB1-327A94E19133}"/>
              </a:ext>
            </a:extLst>
          </p:cNvPr>
          <p:cNvSpPr txBox="1"/>
          <p:nvPr/>
        </p:nvSpPr>
        <p:spPr>
          <a:xfrm>
            <a:off x="6432764" y="1225318"/>
            <a:ext cx="5060022" cy="8372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US" sz="2000" b="1">
                <a:latin typeface="Trade Gothic Next Heavy"/>
              </a:rPr>
              <a:t>Top 10 Cities by </a:t>
            </a:r>
            <a:r>
              <a:rPr lang="en-US" sz="2000" b="1">
                <a:solidFill>
                  <a:srgbClr val="70AE6E"/>
                </a:solidFill>
                <a:latin typeface="Trade Gothic Next Heavy"/>
              </a:rPr>
              <a:t>Numeric Growth </a:t>
            </a:r>
            <a:r>
              <a:rPr lang="en-US" sz="2000" b="1">
                <a:latin typeface="Trade Gothic Next Heavy"/>
              </a:rPr>
              <a:t>in Texas</a:t>
            </a:r>
            <a:endParaRPr lang="en-US" sz="2000">
              <a:cs typeface="Arial"/>
            </a:endParaRPr>
          </a:p>
          <a:p>
            <a:pPr>
              <a:lnSpc>
                <a:spcPct val="150000"/>
              </a:lnSpc>
            </a:pPr>
            <a:r>
              <a:rPr lang="en-US" sz="1400" i="1">
                <a:cs typeface="Arial"/>
              </a:rPr>
              <a:t>From July 1, 2024 to July 1, 2025</a:t>
            </a:r>
            <a:endParaRPr lang="en-US" sz="1400">
              <a:cs typeface="Arial"/>
            </a:endParaRPr>
          </a:p>
        </p:txBody>
      </p:sp>
      <p:pic>
        <p:nvPicPr>
          <p:cNvPr id="12" name="Picture 11" descr="Bar chart showing the top 10 Texas cities by numeric population growth from July 1, 2024, to July 1, 2025, led by Fort Worth (19,512), San Antonio (14,359), and Celina (12,710).">
            <a:extLst>
              <a:ext uri="{FF2B5EF4-FFF2-40B4-BE49-F238E27FC236}">
                <a16:creationId xmlns:a16="http://schemas.microsoft.com/office/drawing/2014/main" id="{C66C3BA2-FBE6-6DA7-566D-0112B9923E68}"/>
              </a:ext>
            </a:extLst>
          </p:cNvPr>
          <p:cNvPicPr>
            <a:picLocks noChangeAspect="1"/>
          </p:cNvPicPr>
          <p:nvPr/>
        </p:nvPicPr>
        <p:blipFill>
          <a:blip r:embed="rId3"/>
          <a:stretch>
            <a:fillRect/>
          </a:stretch>
        </p:blipFill>
        <p:spPr>
          <a:xfrm>
            <a:off x="6112264" y="1976437"/>
            <a:ext cx="5698348" cy="3897313"/>
          </a:xfrm>
          <a:prstGeom prst="rect">
            <a:avLst/>
          </a:prstGeom>
        </p:spPr>
      </p:pic>
      <p:sp>
        <p:nvSpPr>
          <p:cNvPr id="7" name="Content Placeholder 4">
            <a:extLst>
              <a:ext uri="{FF2B5EF4-FFF2-40B4-BE49-F238E27FC236}">
                <a16:creationId xmlns:a16="http://schemas.microsoft.com/office/drawing/2014/main" id="{6389F919-E3B9-2F4F-322C-3A82CC6EAC4C}"/>
              </a:ext>
            </a:extLst>
          </p:cNvPr>
          <p:cNvSpPr txBox="1">
            <a:spLocks noGrp="1"/>
          </p:cNvSpPr>
          <p:nvPr>
            <p:ph sz="quarter" idx="13"/>
          </p:nvPr>
        </p:nvSpPr>
        <p:spPr>
          <a:xfrm>
            <a:off x="179388" y="6356350"/>
            <a:ext cx="9459912" cy="365125"/>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100" b="1"/>
              <a:t>Source: </a:t>
            </a:r>
            <a:r>
              <a:rPr lang="en-US" sz="1100">
                <a:solidFill>
                  <a:schemeClr val="bg1">
                    <a:lumMod val="50000"/>
                  </a:schemeClr>
                </a:solidFill>
                <a:latin typeface="Arial" panose="020B0604020202020204" pitchFamily="34" charset="0"/>
                <a:cs typeface="Arial" panose="020B0604020202020204" pitchFamily="34" charset="0"/>
              </a:rPr>
              <a:t>U.S. Census Bureau, Vintage 2025 Population Estimates. Ranked among incorporated places with a population of 20,000 or more.</a:t>
            </a:r>
          </a:p>
        </p:txBody>
      </p:sp>
    </p:spTree>
    <p:extLst>
      <p:ext uri="{BB962C8B-B14F-4D97-AF65-F5344CB8AC3E}">
        <p14:creationId xmlns:p14="http://schemas.microsoft.com/office/powerpoint/2010/main" val="2708311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CF834-690A-60A0-E21C-0B02706F914C}"/>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BF6936ED-C261-EC8D-0089-1BE71FB6C778}"/>
              </a:ext>
            </a:extLst>
          </p:cNvPr>
          <p:cNvSpPr>
            <a:spLocks noGrp="1"/>
          </p:cNvSpPr>
          <p:nvPr>
            <p:ph type="title"/>
          </p:nvPr>
        </p:nvSpPr>
        <p:spPr>
          <a:xfrm>
            <a:off x="220391" y="888526"/>
            <a:ext cx="4464149" cy="1009957"/>
          </a:xfrm>
        </p:spPr>
        <p:txBody>
          <a:bodyPr>
            <a:normAutofit fontScale="90000"/>
          </a:bodyPr>
          <a:lstStyle/>
          <a:p>
            <a:r>
              <a:rPr lang="en-US">
                <a:latin typeface="Aptos" panose="020B0004020202020204" pitchFamily="34" charset="0"/>
              </a:rPr>
              <a:t>Percent Population Change for Incorporated Places, 2020-2025</a:t>
            </a:r>
          </a:p>
        </p:txBody>
      </p:sp>
      <p:sp>
        <p:nvSpPr>
          <p:cNvPr id="7" name="TextBox 6">
            <a:extLst>
              <a:ext uri="{FF2B5EF4-FFF2-40B4-BE49-F238E27FC236}">
                <a16:creationId xmlns:a16="http://schemas.microsoft.com/office/drawing/2014/main" id="{BF4BE27B-F380-0251-C7B8-7DE3E55B2694}"/>
              </a:ext>
            </a:extLst>
          </p:cNvPr>
          <p:cNvSpPr txBox="1"/>
          <p:nvPr/>
        </p:nvSpPr>
        <p:spPr>
          <a:xfrm>
            <a:off x="436097" y="2457157"/>
            <a:ext cx="4032739" cy="2031325"/>
          </a:xfrm>
          <a:prstGeom prst="rect">
            <a:avLst/>
          </a:prstGeom>
          <a:noFill/>
        </p:spPr>
        <p:txBody>
          <a:bodyPr wrap="square" rtlCol="0">
            <a:spAutoFit/>
          </a:bodyPr>
          <a:lstStyle/>
          <a:p>
            <a:pPr marL="285750" indent="-285750">
              <a:buFont typeface="Wingdings" panose="05000000000000000000" pitchFamily="2" charset="2"/>
              <a:buChar char="§"/>
            </a:pPr>
            <a:r>
              <a:rPr lang="en-US" sz="1800">
                <a:solidFill>
                  <a:srgbClr val="000000"/>
                </a:solidFill>
                <a:effectLst/>
                <a:latin typeface="Arial" panose="020B0604020202020204" pitchFamily="34" charset="0"/>
              </a:rPr>
              <a:t>Growth in </a:t>
            </a:r>
            <a:r>
              <a:rPr lang="en-US" sz="1800" b="1">
                <a:solidFill>
                  <a:srgbClr val="000000"/>
                </a:solidFill>
                <a:effectLst/>
                <a:latin typeface="Arial" panose="020B0604020202020204" pitchFamily="34" charset="0"/>
              </a:rPr>
              <a:t>major urban </a:t>
            </a:r>
            <a:r>
              <a:rPr lang="en-US" sz="1800">
                <a:solidFill>
                  <a:srgbClr val="000000"/>
                </a:solidFill>
                <a:effectLst/>
                <a:latin typeface="Arial" panose="020B0604020202020204" pitchFamily="34" charset="0"/>
              </a:rPr>
              <a:t>centers </a:t>
            </a:r>
            <a:r>
              <a:rPr lang="en-US" sz="1800" b="1">
                <a:solidFill>
                  <a:srgbClr val="000000"/>
                </a:solidFill>
                <a:effectLst/>
                <a:latin typeface="Arial" panose="020B0604020202020204" pitchFamily="34" charset="0"/>
              </a:rPr>
              <a:t>slowed</a:t>
            </a:r>
            <a:r>
              <a:rPr lang="en-US" sz="1800">
                <a:solidFill>
                  <a:srgbClr val="000000"/>
                </a:solidFill>
                <a:effectLst/>
                <a:latin typeface="Arial" panose="020B0604020202020204" pitchFamily="34" charset="0"/>
              </a:rPr>
              <a:t> considerably.</a:t>
            </a:r>
          </a:p>
          <a:p>
            <a:pPr marL="285750" indent="-285750">
              <a:buFont typeface="Wingdings" panose="05000000000000000000" pitchFamily="2" charset="2"/>
              <a:buChar char="§"/>
            </a:pPr>
            <a:endParaRPr lang="en-US">
              <a:solidFill>
                <a:srgbClr val="000000"/>
              </a:solidFill>
              <a:latin typeface="Arial" panose="020B0604020202020204" pitchFamily="34" charset="0"/>
            </a:endParaRPr>
          </a:p>
          <a:p>
            <a:pPr marL="285750" indent="-285750">
              <a:buFont typeface="Wingdings" panose="05000000000000000000" pitchFamily="2" charset="2"/>
              <a:buChar char="§"/>
            </a:pPr>
            <a:r>
              <a:rPr lang="en-US" sz="1800">
                <a:solidFill>
                  <a:srgbClr val="000000"/>
                </a:solidFill>
                <a:effectLst/>
                <a:latin typeface="Arial" panose="020B0604020202020204" pitchFamily="34" charset="0"/>
              </a:rPr>
              <a:t>Small and midsized </a:t>
            </a:r>
            <a:r>
              <a:rPr lang="en-US" sz="1800" b="1">
                <a:solidFill>
                  <a:srgbClr val="000000"/>
                </a:solidFill>
                <a:effectLst/>
                <a:latin typeface="Arial" panose="020B0604020202020204" pitchFamily="34" charset="0"/>
              </a:rPr>
              <a:t>suburban</a:t>
            </a:r>
            <a:r>
              <a:rPr lang="en-US" sz="1800">
                <a:solidFill>
                  <a:srgbClr val="000000"/>
                </a:solidFill>
                <a:effectLst/>
                <a:latin typeface="Arial" panose="020B0604020202020204" pitchFamily="34" charset="0"/>
              </a:rPr>
              <a:t> and </a:t>
            </a:r>
            <a:r>
              <a:rPr lang="en-US" sz="1800" b="1">
                <a:solidFill>
                  <a:srgbClr val="000000"/>
                </a:solidFill>
                <a:effectLst/>
                <a:latin typeface="Arial" panose="020B0604020202020204" pitchFamily="34" charset="0"/>
              </a:rPr>
              <a:t>exurban</a:t>
            </a:r>
            <a:r>
              <a:rPr lang="en-US" sz="1800">
                <a:solidFill>
                  <a:srgbClr val="000000"/>
                </a:solidFill>
                <a:effectLst/>
                <a:latin typeface="Arial" panose="020B0604020202020204" pitchFamily="34" charset="0"/>
              </a:rPr>
              <a:t> cities within the Triangle region experienced the most </a:t>
            </a:r>
            <a:r>
              <a:rPr lang="en-US" sz="1800" b="1">
                <a:solidFill>
                  <a:srgbClr val="000000"/>
                </a:solidFill>
                <a:effectLst/>
                <a:latin typeface="Arial" panose="020B0604020202020204" pitchFamily="34" charset="0"/>
              </a:rPr>
              <a:t>rapid</a:t>
            </a:r>
            <a:r>
              <a:rPr lang="en-US" sz="1800">
                <a:solidFill>
                  <a:srgbClr val="000000"/>
                </a:solidFill>
                <a:effectLst/>
                <a:latin typeface="Arial" panose="020B0604020202020204" pitchFamily="34" charset="0"/>
              </a:rPr>
              <a:t> expansion.</a:t>
            </a:r>
            <a:endParaRPr lang="en-US"/>
          </a:p>
        </p:txBody>
      </p:sp>
      <p:sp>
        <p:nvSpPr>
          <p:cNvPr id="23" name="TextBox 22">
            <a:extLst>
              <a:ext uri="{FF2B5EF4-FFF2-40B4-BE49-F238E27FC236}">
                <a16:creationId xmlns:a16="http://schemas.microsoft.com/office/drawing/2014/main" id="{1F82A9FD-2694-B03C-6A52-4FB9A2F019D2}"/>
              </a:ext>
            </a:extLst>
          </p:cNvPr>
          <p:cNvSpPr txBox="1"/>
          <p:nvPr/>
        </p:nvSpPr>
        <p:spPr>
          <a:xfrm>
            <a:off x="6786379" y="250966"/>
            <a:ext cx="4388038" cy="369332"/>
          </a:xfrm>
          <a:prstGeom prst="rect">
            <a:avLst/>
          </a:prstGeom>
          <a:solidFill>
            <a:srgbClr val="7030A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b="1" dirty="0"/>
              <a:t>Dallas-Fort Worth Area</a:t>
            </a:r>
          </a:p>
        </p:txBody>
      </p:sp>
      <p:pic>
        <p:nvPicPr>
          <p:cNvPr id="17" name="Content Placeholder 4" descr="Map of the Dallas-Fort Worth area showing percent population change from 2020 to 2025. Population growth is concentrated across much of the metro area, especially in fast-growing suburban communities north, west, and south of Dallas and Fort Worth.">
            <a:extLst>
              <a:ext uri="{FF2B5EF4-FFF2-40B4-BE49-F238E27FC236}">
                <a16:creationId xmlns:a16="http://schemas.microsoft.com/office/drawing/2014/main" id="{AF00E64B-F46C-D1D4-75F8-1D7CF4603A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35307" y="888526"/>
            <a:ext cx="6888085" cy="5322621"/>
          </a:xfrm>
          <a:prstGeom prst="rect">
            <a:avLst/>
          </a:prstGeom>
        </p:spPr>
      </p:pic>
      <p:sp>
        <p:nvSpPr>
          <p:cNvPr id="2" name="Content Placeholder 4">
            <a:extLst>
              <a:ext uri="{FF2B5EF4-FFF2-40B4-BE49-F238E27FC236}">
                <a16:creationId xmlns:a16="http://schemas.microsoft.com/office/drawing/2014/main" id="{CB6C34D4-27E1-D45F-E303-493DD08B2B64}"/>
              </a:ext>
            </a:extLst>
          </p:cNvPr>
          <p:cNvSpPr txBox="1">
            <a:spLocks/>
          </p:cNvSpPr>
          <p:nvPr/>
        </p:nvSpPr>
        <p:spPr>
          <a:xfrm>
            <a:off x="179388" y="6378272"/>
            <a:ext cx="9459912" cy="27699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100" b="1"/>
              <a:t>Source: </a:t>
            </a:r>
            <a:r>
              <a:rPr lang="en-US" sz="1100">
                <a:solidFill>
                  <a:schemeClr val="bg1">
                    <a:lumMod val="50000"/>
                  </a:schemeClr>
                </a:solidFill>
                <a:latin typeface="Arial" panose="020B0604020202020204" pitchFamily="34" charset="0"/>
                <a:cs typeface="Arial" panose="020B0604020202020204" pitchFamily="34" charset="0"/>
              </a:rPr>
              <a:t>U.S. Census Bureau, Vintage 2025 Population Estimates</a:t>
            </a:r>
          </a:p>
        </p:txBody>
      </p:sp>
    </p:spTree>
    <p:extLst>
      <p:ext uri="{BB962C8B-B14F-4D97-AF65-F5344CB8AC3E}">
        <p14:creationId xmlns:p14="http://schemas.microsoft.com/office/powerpoint/2010/main" val="19676857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1">
            <a:extLst>
              <a:ext uri="{FF2B5EF4-FFF2-40B4-BE49-F238E27FC236}">
                <a16:creationId xmlns:a16="http://schemas.microsoft.com/office/drawing/2014/main" id="{D03365D4-F61F-D26A-D2FE-6ECB9427C935}"/>
              </a:ext>
            </a:extLst>
          </p:cNvPr>
          <p:cNvSpPr>
            <a:spLocks noGrp="1"/>
          </p:cNvSpPr>
          <p:nvPr>
            <p:ph type="title"/>
          </p:nvPr>
        </p:nvSpPr>
        <p:spPr>
          <a:xfrm>
            <a:off x="304799" y="195176"/>
            <a:ext cx="11746051" cy="714535"/>
          </a:xfrm>
        </p:spPr>
        <p:txBody>
          <a:bodyPr>
            <a:normAutofit fontScale="90000"/>
          </a:bodyPr>
          <a:lstStyle/>
          <a:p>
            <a:r>
              <a:rPr lang="en-US" dirty="0">
                <a:latin typeface="Aptos" panose="020B0004020202020204" pitchFamily="34" charset="0"/>
              </a:rPr>
              <a:t>Percent Population Change for Incorporated Places, 2020-2025</a:t>
            </a:r>
            <a:br>
              <a:rPr lang="en-US" dirty="0">
                <a:latin typeface="Aptos" panose="020B0004020202020204" pitchFamily="34" charset="0"/>
              </a:rPr>
            </a:br>
            <a:r>
              <a:rPr lang="en-US" dirty="0">
                <a:latin typeface="Aptos" panose="020B0004020202020204" pitchFamily="34" charset="0"/>
              </a:rPr>
              <a:t>(Austin, San Antonio, Houston)</a:t>
            </a:r>
          </a:p>
        </p:txBody>
      </p:sp>
      <p:sp>
        <p:nvSpPr>
          <p:cNvPr id="4" name="TextBox 3">
            <a:extLst>
              <a:ext uri="{FF2B5EF4-FFF2-40B4-BE49-F238E27FC236}">
                <a16:creationId xmlns:a16="http://schemas.microsoft.com/office/drawing/2014/main" id="{9A967CFC-CF9C-EB20-B43C-FDDE652D445B}"/>
              </a:ext>
            </a:extLst>
          </p:cNvPr>
          <p:cNvSpPr txBox="1"/>
          <p:nvPr/>
        </p:nvSpPr>
        <p:spPr>
          <a:xfrm>
            <a:off x="1361598" y="1015546"/>
            <a:ext cx="4388038" cy="369332"/>
          </a:xfrm>
          <a:prstGeom prst="rect">
            <a:avLst/>
          </a:prstGeom>
          <a:solidFill>
            <a:srgbClr val="7030A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b="1" dirty="0"/>
              <a:t>Austin and San Antonio Area</a:t>
            </a:r>
          </a:p>
        </p:txBody>
      </p:sp>
      <p:pic>
        <p:nvPicPr>
          <p:cNvPr id="11" name="Picture 10" descr="Map of the Austin and San Antonio region showing percent population change from 2020 to 2025 by area. Shades of green indicate population growth, with darker greens representing higher growth rates, concentrated around Austin, San Antonio, and surrounding suburban communities.&#10;">
            <a:extLst>
              <a:ext uri="{FF2B5EF4-FFF2-40B4-BE49-F238E27FC236}">
                <a16:creationId xmlns:a16="http://schemas.microsoft.com/office/drawing/2014/main" id="{BB66C7CC-13B4-49C8-0525-1FFECFDF45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3766" y="1650589"/>
            <a:ext cx="5742234" cy="4437182"/>
          </a:xfrm>
          <a:prstGeom prst="rect">
            <a:avLst/>
          </a:prstGeom>
        </p:spPr>
      </p:pic>
      <p:sp>
        <p:nvSpPr>
          <p:cNvPr id="22" name="TextBox 21">
            <a:extLst>
              <a:ext uri="{FF2B5EF4-FFF2-40B4-BE49-F238E27FC236}">
                <a16:creationId xmlns:a16="http://schemas.microsoft.com/office/drawing/2014/main" id="{F7CF228C-8D26-77E9-97F9-3124264C3074}"/>
              </a:ext>
            </a:extLst>
          </p:cNvPr>
          <p:cNvSpPr txBox="1"/>
          <p:nvPr/>
        </p:nvSpPr>
        <p:spPr>
          <a:xfrm>
            <a:off x="6710116" y="1017444"/>
            <a:ext cx="4388038" cy="369332"/>
          </a:xfrm>
          <a:prstGeom prst="rect">
            <a:avLst/>
          </a:prstGeom>
          <a:solidFill>
            <a:srgbClr val="7030A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b="1" dirty="0"/>
              <a:t>Houston Area</a:t>
            </a:r>
          </a:p>
        </p:txBody>
      </p:sp>
      <p:pic>
        <p:nvPicPr>
          <p:cNvPr id="18" name="Picture 17" descr="Map of the Houston area showing percent population change from 2020 to 2025. Areas with the highest growth are concentrated in suburban communities around Houston, particularly in parts of Montgomery, Liberty, Fort Bend, and Galveston counties, while some areas experienced little growth or population decline.">
            <a:extLst>
              <a:ext uri="{FF2B5EF4-FFF2-40B4-BE49-F238E27FC236}">
                <a16:creationId xmlns:a16="http://schemas.microsoft.com/office/drawing/2014/main" id="{BB3A3F7A-3628-530D-E272-37F11F49F9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52740" y="1650589"/>
            <a:ext cx="5647840" cy="4364242"/>
          </a:xfrm>
          <a:prstGeom prst="rect">
            <a:avLst/>
          </a:prstGeom>
        </p:spPr>
      </p:pic>
      <p:sp>
        <p:nvSpPr>
          <p:cNvPr id="2" name="Content Placeholder 4">
            <a:extLst>
              <a:ext uri="{FF2B5EF4-FFF2-40B4-BE49-F238E27FC236}">
                <a16:creationId xmlns:a16="http://schemas.microsoft.com/office/drawing/2014/main" id="{0FB3D2B4-05D5-2F53-EC20-356198CF5D80}"/>
              </a:ext>
            </a:extLst>
          </p:cNvPr>
          <p:cNvSpPr txBox="1">
            <a:spLocks/>
          </p:cNvSpPr>
          <p:nvPr/>
        </p:nvSpPr>
        <p:spPr>
          <a:xfrm>
            <a:off x="179388" y="6378272"/>
            <a:ext cx="9459912" cy="27699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100" b="1"/>
              <a:t>Source: </a:t>
            </a:r>
            <a:r>
              <a:rPr lang="en-US" sz="1100">
                <a:solidFill>
                  <a:schemeClr val="bg1">
                    <a:lumMod val="50000"/>
                  </a:schemeClr>
                </a:solidFill>
                <a:latin typeface="Arial" panose="020B0604020202020204" pitchFamily="34" charset="0"/>
                <a:cs typeface="Arial" panose="020B0604020202020204" pitchFamily="34" charset="0"/>
              </a:rPr>
              <a:t>U.S. Census Bureau, Vintage 2025 Population Estimates</a:t>
            </a:r>
          </a:p>
        </p:txBody>
      </p:sp>
    </p:spTree>
    <p:extLst>
      <p:ext uri="{BB962C8B-B14F-4D97-AF65-F5344CB8AC3E}">
        <p14:creationId xmlns:p14="http://schemas.microsoft.com/office/powerpoint/2010/main" val="5982371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291E6C-AA3F-AE77-92E4-131432166DEE}"/>
            </a:ext>
          </a:extLst>
        </p:cNvPr>
        <p:cNvGrpSpPr/>
        <p:nvPr/>
      </p:nvGrpSpPr>
      <p:grpSpPr>
        <a:xfrm>
          <a:off x="0" y="0"/>
          <a:ext cx="0" cy="0"/>
          <a:chOff x="0" y="0"/>
          <a:chExt cx="0" cy="0"/>
        </a:xfrm>
      </p:grpSpPr>
      <p:sp>
        <p:nvSpPr>
          <p:cNvPr id="24" name="Title 1">
            <a:extLst>
              <a:ext uri="{FF2B5EF4-FFF2-40B4-BE49-F238E27FC236}">
                <a16:creationId xmlns:a16="http://schemas.microsoft.com/office/drawing/2014/main" id="{C05548DD-C3BB-22C6-6F89-2E93749CE5E1}"/>
              </a:ext>
            </a:extLst>
          </p:cNvPr>
          <p:cNvSpPr>
            <a:spLocks noGrp="1"/>
          </p:cNvSpPr>
          <p:nvPr>
            <p:ph type="title"/>
          </p:nvPr>
        </p:nvSpPr>
        <p:spPr>
          <a:xfrm>
            <a:off x="304799" y="195176"/>
            <a:ext cx="11746051" cy="714535"/>
          </a:xfrm>
        </p:spPr>
        <p:txBody>
          <a:bodyPr>
            <a:normAutofit fontScale="90000"/>
          </a:bodyPr>
          <a:lstStyle/>
          <a:p>
            <a:r>
              <a:rPr lang="en-US" dirty="0">
                <a:latin typeface="Aptos" panose="020B0004020202020204" pitchFamily="34" charset="0"/>
              </a:rPr>
              <a:t>Percent Population Change for Incorporated Places, 2020-2025</a:t>
            </a:r>
            <a:br>
              <a:rPr lang="en-US" dirty="0">
                <a:latin typeface="Aptos" panose="020B0004020202020204" pitchFamily="34" charset="0"/>
              </a:rPr>
            </a:br>
            <a:r>
              <a:rPr lang="en-US" dirty="0">
                <a:latin typeface="Aptos" panose="020B0004020202020204" pitchFamily="34" charset="0"/>
              </a:rPr>
              <a:t>(El Paso, Panhandle and West Texas, and Rio Grande Valley)</a:t>
            </a:r>
          </a:p>
        </p:txBody>
      </p:sp>
      <p:sp>
        <p:nvSpPr>
          <p:cNvPr id="22" name="TextBox 21">
            <a:extLst>
              <a:ext uri="{FF2B5EF4-FFF2-40B4-BE49-F238E27FC236}">
                <a16:creationId xmlns:a16="http://schemas.microsoft.com/office/drawing/2014/main" id="{BACDE76D-B28A-1E7E-FD10-3F41B2A28985}"/>
              </a:ext>
            </a:extLst>
          </p:cNvPr>
          <p:cNvSpPr txBox="1"/>
          <p:nvPr/>
        </p:nvSpPr>
        <p:spPr>
          <a:xfrm>
            <a:off x="504633" y="1347471"/>
            <a:ext cx="2726247" cy="369332"/>
          </a:xfrm>
          <a:prstGeom prst="rect">
            <a:avLst/>
          </a:prstGeom>
          <a:solidFill>
            <a:srgbClr val="7030A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b="1"/>
              <a:t>El Paso Area</a:t>
            </a:r>
          </a:p>
        </p:txBody>
      </p:sp>
      <p:pic>
        <p:nvPicPr>
          <p:cNvPr id="3" name="Content Placeholder 2" descr="Map of the El Paso area showing percent population change from 2020 to 2025. Most areas experienced modest population growth, with the strongest gains concentrated in parts of eastern and southeastern El Paso County.">
            <a:extLst>
              <a:ext uri="{FF2B5EF4-FFF2-40B4-BE49-F238E27FC236}">
                <a16:creationId xmlns:a16="http://schemas.microsoft.com/office/drawing/2014/main" id="{71094C2A-5E1C-27BB-03D3-1CE10E3F0024}"/>
              </a:ext>
            </a:extLst>
          </p:cNvPr>
          <p:cNvPicPr>
            <a:picLocks noGrp="1" noChangeAspect="1"/>
          </p:cNvPicPr>
          <p:nvPr>
            <p:ph sz="quarter" idx="13"/>
          </p:nvPr>
        </p:nvPicPr>
        <p:blipFill>
          <a:blip r:embed="rId3">
            <a:extLst>
              <a:ext uri="{28A0092B-C50C-407E-A947-70E740481C1C}">
                <a14:useLocalDpi xmlns:a14="http://schemas.microsoft.com/office/drawing/2010/main" val="0"/>
              </a:ext>
            </a:extLst>
          </a:blip>
          <a:stretch>
            <a:fillRect/>
          </a:stretch>
        </p:blipFill>
        <p:spPr>
          <a:xfrm>
            <a:off x="251757" y="1954013"/>
            <a:ext cx="3672496" cy="2837842"/>
          </a:xfrm>
          <a:prstGeom prst="rect">
            <a:avLst/>
          </a:prstGeom>
        </p:spPr>
      </p:pic>
      <p:sp>
        <p:nvSpPr>
          <p:cNvPr id="8" name="TextBox 7">
            <a:extLst>
              <a:ext uri="{FF2B5EF4-FFF2-40B4-BE49-F238E27FC236}">
                <a16:creationId xmlns:a16="http://schemas.microsoft.com/office/drawing/2014/main" id="{58A10178-4E85-DB8F-A063-6DB38FF4FD26}"/>
              </a:ext>
            </a:extLst>
          </p:cNvPr>
          <p:cNvSpPr txBox="1"/>
          <p:nvPr/>
        </p:nvSpPr>
        <p:spPr>
          <a:xfrm>
            <a:off x="4490209" y="1836411"/>
            <a:ext cx="3211582" cy="369332"/>
          </a:xfrm>
          <a:prstGeom prst="rect">
            <a:avLst/>
          </a:prstGeom>
          <a:solidFill>
            <a:srgbClr val="7030A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b="1"/>
              <a:t>Panhandle and West Texas</a:t>
            </a:r>
          </a:p>
        </p:txBody>
      </p:sp>
      <p:pic>
        <p:nvPicPr>
          <p:cNvPr id="7" name="Picture 6" descr="Map of the Texas Panhandle and West Texas showing percent population change from 2020 to 2025. Most areas experienced little population change, with pockets of growth concentrated around cities such as Lubbock, Midland, and Odessa.">
            <a:extLst>
              <a:ext uri="{FF2B5EF4-FFF2-40B4-BE49-F238E27FC236}">
                <a16:creationId xmlns:a16="http://schemas.microsoft.com/office/drawing/2014/main" id="{98F549BE-5F01-FC5E-B7F9-CED3585EC6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15914" y="2449489"/>
            <a:ext cx="3874765" cy="2994137"/>
          </a:xfrm>
          <a:prstGeom prst="rect">
            <a:avLst/>
          </a:prstGeom>
        </p:spPr>
      </p:pic>
      <p:sp>
        <p:nvSpPr>
          <p:cNvPr id="23" name="TextBox 22">
            <a:extLst>
              <a:ext uri="{FF2B5EF4-FFF2-40B4-BE49-F238E27FC236}">
                <a16:creationId xmlns:a16="http://schemas.microsoft.com/office/drawing/2014/main" id="{57945AF7-5205-9865-0573-793381ECC834}"/>
              </a:ext>
            </a:extLst>
          </p:cNvPr>
          <p:cNvSpPr txBox="1"/>
          <p:nvPr/>
        </p:nvSpPr>
        <p:spPr>
          <a:xfrm>
            <a:off x="8792306" y="2374462"/>
            <a:ext cx="2977121" cy="369332"/>
          </a:xfrm>
          <a:prstGeom prst="rect">
            <a:avLst/>
          </a:prstGeom>
          <a:solidFill>
            <a:srgbClr val="7030A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b="1"/>
              <a:t>Rio Grande Valley</a:t>
            </a:r>
          </a:p>
        </p:txBody>
      </p:sp>
      <p:pic>
        <p:nvPicPr>
          <p:cNvPr id="5" name="Picture 4" descr="Map of the Rio Grande Valley showing percent population change from 2020 to 2025. Most areas experienced population growth, with stronger gains concentrated around communities in Hidalgo and Cameron counties.">
            <a:extLst>
              <a:ext uri="{FF2B5EF4-FFF2-40B4-BE49-F238E27FC236}">
                <a16:creationId xmlns:a16="http://schemas.microsoft.com/office/drawing/2014/main" id="{0B67DE73-54A2-30E3-0CB0-3C1400B1EA3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76087" y="2946375"/>
            <a:ext cx="3874763" cy="2994136"/>
          </a:xfrm>
          <a:prstGeom prst="rect">
            <a:avLst/>
          </a:prstGeom>
        </p:spPr>
      </p:pic>
      <p:sp>
        <p:nvSpPr>
          <p:cNvPr id="2" name="Content Placeholder 4">
            <a:extLst>
              <a:ext uri="{FF2B5EF4-FFF2-40B4-BE49-F238E27FC236}">
                <a16:creationId xmlns:a16="http://schemas.microsoft.com/office/drawing/2014/main" id="{CAB2929C-7C9E-1018-3A1F-F25CF3F36E62}"/>
              </a:ext>
            </a:extLst>
          </p:cNvPr>
          <p:cNvSpPr txBox="1">
            <a:spLocks/>
          </p:cNvSpPr>
          <p:nvPr/>
        </p:nvSpPr>
        <p:spPr>
          <a:xfrm>
            <a:off x="179388" y="6378272"/>
            <a:ext cx="9459912" cy="27699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100" b="1"/>
              <a:t>Source: </a:t>
            </a:r>
            <a:r>
              <a:rPr lang="en-US" sz="1100">
                <a:solidFill>
                  <a:schemeClr val="bg1">
                    <a:lumMod val="50000"/>
                  </a:schemeClr>
                </a:solidFill>
                <a:latin typeface="Arial" panose="020B0604020202020204" pitchFamily="34" charset="0"/>
                <a:cs typeface="Arial" panose="020B0604020202020204" pitchFamily="34" charset="0"/>
              </a:rPr>
              <a:t>U.S. Census Bureau, Vintage 2025 Population Estimates</a:t>
            </a:r>
          </a:p>
        </p:txBody>
      </p:sp>
    </p:spTree>
    <p:extLst>
      <p:ext uri="{BB962C8B-B14F-4D97-AF65-F5344CB8AC3E}">
        <p14:creationId xmlns:p14="http://schemas.microsoft.com/office/powerpoint/2010/main" val="9112275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5374F-CD76-BBA1-326D-203B5E85DB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2835BF-F718-0AA9-E92F-DB3ED8CA5338}"/>
              </a:ext>
            </a:extLst>
          </p:cNvPr>
          <p:cNvSpPr>
            <a:spLocks noGrp="1"/>
          </p:cNvSpPr>
          <p:nvPr>
            <p:ph type="ctrTitle"/>
          </p:nvPr>
        </p:nvSpPr>
        <p:spPr/>
        <p:txBody>
          <a:bodyPr/>
          <a:lstStyle/>
          <a:p>
            <a:r>
              <a:rPr lang="en-US"/>
              <a:t>Drivers of Population Growth</a:t>
            </a:r>
          </a:p>
        </p:txBody>
      </p:sp>
      <p:sp>
        <p:nvSpPr>
          <p:cNvPr id="3" name="Subtitle 2">
            <a:extLst>
              <a:ext uri="{FF2B5EF4-FFF2-40B4-BE49-F238E27FC236}">
                <a16:creationId xmlns:a16="http://schemas.microsoft.com/office/drawing/2014/main" id="{353267F1-A972-825C-9A05-B8428A983368}"/>
              </a:ext>
            </a:extLst>
          </p:cNvPr>
          <p:cNvSpPr>
            <a:spLocks noGrp="1"/>
          </p:cNvSpPr>
          <p:nvPr>
            <p:ph type="subTitle" idx="1"/>
          </p:nvPr>
        </p:nvSpPr>
        <p:spPr/>
        <p:txBody>
          <a:bodyPr/>
          <a:lstStyle/>
          <a:p>
            <a:endParaRPr lang="en-US"/>
          </a:p>
        </p:txBody>
      </p:sp>
      <p:sp>
        <p:nvSpPr>
          <p:cNvPr id="4" name="Slide Number Placeholder 3">
            <a:extLst>
              <a:ext uri="{FF2B5EF4-FFF2-40B4-BE49-F238E27FC236}">
                <a16:creationId xmlns:a16="http://schemas.microsoft.com/office/drawing/2014/main" id="{17E302A5-462A-F0CB-BE17-394D1A1C3E6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B9AD90-D8C5-42B1-AC8B-29A3D4B95D55}"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71739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3181EE-6AAB-8B32-1861-DF0A8221D46C}"/>
              </a:ext>
            </a:extLst>
          </p:cNvPr>
          <p:cNvSpPr>
            <a:spLocks noGrp="1"/>
          </p:cNvSpPr>
          <p:nvPr>
            <p:ph type="title"/>
          </p:nvPr>
        </p:nvSpPr>
        <p:spPr>
          <a:xfrm>
            <a:off x="396167" y="436246"/>
            <a:ext cx="11295089" cy="702253"/>
          </a:xfrm>
        </p:spPr>
        <p:txBody>
          <a:bodyPr>
            <a:noAutofit/>
          </a:bodyPr>
          <a:lstStyle/>
          <a:p>
            <a:pPr algn="l"/>
            <a:r>
              <a:rPr lang="en-US" sz="4000">
                <a:latin typeface="Trade Gothic Next Heavy" panose="020B0903040303020004" pitchFamily="34" charset="0"/>
              </a:rPr>
              <a:t>Texas Daily Population Growth and Components of Change, 2020-2025</a:t>
            </a:r>
          </a:p>
        </p:txBody>
      </p:sp>
      <p:sp>
        <p:nvSpPr>
          <p:cNvPr id="12" name="Title 1">
            <a:extLst>
              <a:ext uri="{FF2B5EF4-FFF2-40B4-BE49-F238E27FC236}">
                <a16:creationId xmlns:a16="http://schemas.microsoft.com/office/drawing/2014/main" id="{7B04019D-C480-AB65-6F1E-3B9E046AF2D1}"/>
              </a:ext>
            </a:extLst>
          </p:cNvPr>
          <p:cNvSpPr txBox="1">
            <a:spLocks/>
          </p:cNvSpPr>
          <p:nvPr/>
        </p:nvSpPr>
        <p:spPr>
          <a:xfrm>
            <a:off x="396168" y="1402271"/>
            <a:ext cx="8301519" cy="702253"/>
          </a:xfrm>
          <a:prstGeom prst="rect">
            <a:avLst/>
          </a:prstGeom>
        </p:spPr>
        <p:txBody>
          <a:bodyPr vert="horz" lIns="91440" tIns="45720" rIns="91440" bIns="45720" rtlCol="0" anchor="ctr">
            <a:normAutofit fontScale="62500" lnSpcReduction="20000"/>
          </a:bodyPr>
          <a:lstStyle>
            <a:lvl1pPr algn="ctr" defTabSz="914400" rtl="0" eaLnBrk="1" latinLnBrk="0" hangingPunct="1">
              <a:lnSpc>
                <a:spcPct val="90000"/>
              </a:lnSpc>
              <a:spcBef>
                <a:spcPct val="0"/>
              </a:spcBef>
              <a:buNone/>
              <a:defRPr sz="2800" b="1" kern="1200">
                <a:solidFill>
                  <a:schemeClr val="tx1"/>
                </a:solidFill>
                <a:latin typeface="Arial" panose="020B0604020202020204" pitchFamily="34" charset="0"/>
                <a:ea typeface="+mj-ea"/>
                <a:cs typeface="Arial" panose="020B0604020202020204" pitchFamily="34" charset="0"/>
              </a:defRPr>
            </a:lvl1pPr>
          </a:lstStyle>
          <a:p>
            <a:pPr algn="l">
              <a:lnSpc>
                <a:spcPct val="120000"/>
              </a:lnSpc>
            </a:pPr>
            <a:r>
              <a:rPr lang="en-US" b="0" dirty="0"/>
              <a:t>Reduced international and domestic migration drove the decline, while natural increase made up 40% of growth, up from about 25% since 2020. </a:t>
            </a:r>
            <a:endParaRPr lang="en-US" sz="2000" b="0" dirty="0"/>
          </a:p>
        </p:txBody>
      </p:sp>
      <p:graphicFrame>
        <p:nvGraphicFramePr>
          <p:cNvPr id="5" name="Table 4" descr="Yearly daily average population change">
            <a:extLst>
              <a:ext uri="{FF2B5EF4-FFF2-40B4-BE49-F238E27FC236}">
                <a16:creationId xmlns:a16="http://schemas.microsoft.com/office/drawing/2014/main" id="{960B470C-01F5-2309-3FAB-D6C384C707C2}"/>
              </a:ext>
            </a:extLst>
          </p:cNvPr>
          <p:cNvGraphicFramePr>
            <a:graphicFrameLocks noGrp="1"/>
          </p:cNvGraphicFramePr>
          <p:nvPr/>
        </p:nvGraphicFramePr>
        <p:xfrm>
          <a:off x="930594" y="2259829"/>
          <a:ext cx="9451914" cy="518160"/>
        </p:xfrm>
        <a:graphic>
          <a:graphicData uri="http://schemas.openxmlformats.org/drawingml/2006/table">
            <a:tbl>
              <a:tblPr firstRow="1" bandRow="1">
                <a:tableStyleId>{5C22544A-7EE6-4342-B048-85BDC9FD1C3A}</a:tableStyleId>
              </a:tblPr>
              <a:tblGrid>
                <a:gridCol w="1507806">
                  <a:extLst>
                    <a:ext uri="{9D8B030D-6E8A-4147-A177-3AD203B41FA5}">
                      <a16:colId xmlns:a16="http://schemas.microsoft.com/office/drawing/2014/main" val="915201548"/>
                    </a:ext>
                  </a:extLst>
                </a:gridCol>
                <a:gridCol w="1513840">
                  <a:extLst>
                    <a:ext uri="{9D8B030D-6E8A-4147-A177-3AD203B41FA5}">
                      <a16:colId xmlns:a16="http://schemas.microsoft.com/office/drawing/2014/main" val="2860093786"/>
                    </a:ext>
                  </a:extLst>
                </a:gridCol>
                <a:gridCol w="1524000">
                  <a:extLst>
                    <a:ext uri="{9D8B030D-6E8A-4147-A177-3AD203B41FA5}">
                      <a16:colId xmlns:a16="http://schemas.microsoft.com/office/drawing/2014/main" val="250246000"/>
                    </a:ext>
                  </a:extLst>
                </a:gridCol>
                <a:gridCol w="1503680">
                  <a:extLst>
                    <a:ext uri="{9D8B030D-6E8A-4147-A177-3AD203B41FA5}">
                      <a16:colId xmlns:a16="http://schemas.microsoft.com/office/drawing/2014/main" val="4241550185"/>
                    </a:ext>
                  </a:extLst>
                </a:gridCol>
                <a:gridCol w="1534160">
                  <a:extLst>
                    <a:ext uri="{9D8B030D-6E8A-4147-A177-3AD203B41FA5}">
                      <a16:colId xmlns:a16="http://schemas.microsoft.com/office/drawing/2014/main" val="904429063"/>
                    </a:ext>
                  </a:extLst>
                </a:gridCol>
                <a:gridCol w="1868428">
                  <a:extLst>
                    <a:ext uri="{9D8B030D-6E8A-4147-A177-3AD203B41FA5}">
                      <a16:colId xmlns:a16="http://schemas.microsoft.com/office/drawing/2014/main" val="3060447366"/>
                    </a:ext>
                  </a:extLst>
                </a:gridCol>
              </a:tblGrid>
              <a:tr h="370840">
                <a:tc>
                  <a:txBody>
                    <a:bodyPr/>
                    <a:lstStyle/>
                    <a:p>
                      <a:pPr algn="ctr"/>
                      <a:r>
                        <a:rPr lang="en-US" dirty="0">
                          <a:solidFill>
                            <a:schemeClr val="tx1"/>
                          </a:solidFill>
                        </a:rPr>
                        <a:t>917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a:solidFill>
                            <a:schemeClr val="tx1"/>
                          </a:solidFill>
                        </a:rPr>
                        <a:t>1,494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a:solidFill>
                            <a:schemeClr val="tx1"/>
                          </a:solidFill>
                        </a:rPr>
                        <a:t>1,647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a:solidFill>
                            <a:schemeClr val="tx1"/>
                          </a:solidFill>
                        </a:rPr>
                        <a:t>1,642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dirty="0">
                          <a:solidFill>
                            <a:schemeClr val="tx1"/>
                          </a:solidFill>
                        </a:rPr>
                        <a:t>1,072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1400" dirty="0">
                          <a:solidFill>
                            <a:schemeClr val="tx1"/>
                          </a:solidFill>
                        </a:rPr>
                        <a:t>Daily Average Population Change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44367583"/>
                  </a:ext>
                </a:extLst>
              </a:tr>
            </a:tbl>
          </a:graphicData>
        </a:graphic>
      </p:graphicFrame>
      <p:graphicFrame>
        <p:nvGraphicFramePr>
          <p:cNvPr id="7" name="Content Placeholder 6" descr="Stacked bar chart showing Texas daily population growth and its components from 2020-2021 to 2024-2025. Daily growth peaked at 1,647 people in 2022-2023 before declining to 1,072 in 2024-2025, driven by lower domestic and international migration, while natural increase remained relatively stable and accounted for a larger share of growth.">
            <a:extLst>
              <a:ext uri="{FF2B5EF4-FFF2-40B4-BE49-F238E27FC236}">
                <a16:creationId xmlns:a16="http://schemas.microsoft.com/office/drawing/2014/main" id="{6CBC18DE-28E5-F062-EB63-8F2F895865EB}"/>
              </a:ext>
            </a:extLst>
          </p:cNvPr>
          <p:cNvGraphicFramePr>
            <a:graphicFrameLocks noGrp="1"/>
          </p:cNvGraphicFramePr>
          <p:nvPr>
            <p:ph idx="1"/>
          </p:nvPr>
        </p:nvGraphicFramePr>
        <p:xfrm>
          <a:off x="817327" y="2682343"/>
          <a:ext cx="10306396" cy="3259622"/>
        </p:xfrm>
        <a:graphic>
          <a:graphicData uri="http://schemas.openxmlformats.org/drawingml/2006/chart">
            <c:chart xmlns:c="http://schemas.openxmlformats.org/drawingml/2006/chart" xmlns:r="http://schemas.openxmlformats.org/officeDocument/2006/relationships" r:id="rId3"/>
          </a:graphicData>
        </a:graphic>
      </p:graphicFrame>
      <p:sp>
        <p:nvSpPr>
          <p:cNvPr id="4" name="Content Placeholder 3">
            <a:extLst>
              <a:ext uri="{FF2B5EF4-FFF2-40B4-BE49-F238E27FC236}">
                <a16:creationId xmlns:a16="http://schemas.microsoft.com/office/drawing/2014/main" id="{E7BD4764-2554-FCCF-2DF8-F35EDBEC42DC}"/>
              </a:ext>
            </a:extLst>
          </p:cNvPr>
          <p:cNvSpPr>
            <a:spLocks noGrp="1"/>
          </p:cNvSpPr>
          <p:nvPr>
            <p:ph sz="quarter" idx="13"/>
          </p:nvPr>
        </p:nvSpPr>
        <p:spPr>
          <a:xfrm>
            <a:off x="179388" y="6356350"/>
            <a:ext cx="10137804" cy="365125"/>
          </a:xfrm>
        </p:spPr>
        <p:txBody>
          <a:bodyPr>
            <a:noAutofit/>
          </a:bodyPr>
          <a:lstStyle/>
          <a:p>
            <a:r>
              <a:rPr lang="en-US" sz="1100" b="1"/>
              <a:t>Source: </a:t>
            </a:r>
            <a:r>
              <a:rPr lang="en-US" sz="1100">
                <a:solidFill>
                  <a:schemeClr val="bg1">
                    <a:lumMod val="50000"/>
                  </a:schemeClr>
                </a:solidFill>
                <a:latin typeface="Arial" panose="020B0604020202020204" pitchFamily="34" charset="0"/>
                <a:cs typeface="Arial" panose="020B0604020202020204" pitchFamily="34" charset="0"/>
              </a:rPr>
              <a:t>U.S. Census Bureau, Vintage 2025 Population Estimates</a:t>
            </a:r>
          </a:p>
          <a:p>
            <a:r>
              <a:rPr lang="en-US" sz="1100" b="1">
                <a:solidFill>
                  <a:schemeClr val="bg1">
                    <a:lumMod val="50000"/>
                  </a:schemeClr>
                </a:solidFill>
              </a:rPr>
              <a:t>Note:</a:t>
            </a:r>
            <a:r>
              <a:rPr lang="en-US" sz="1100">
                <a:solidFill>
                  <a:schemeClr val="bg1">
                    <a:lumMod val="50000"/>
                  </a:schemeClr>
                </a:solidFill>
              </a:rPr>
              <a:t> Components of change may not add to the total population change due to the minor residual components in the Census Bureau’s Population Estimates</a:t>
            </a:r>
            <a:endParaRPr lang="en-US" sz="1100" b="1"/>
          </a:p>
        </p:txBody>
      </p:sp>
    </p:spTree>
    <p:extLst>
      <p:ext uri="{BB962C8B-B14F-4D97-AF65-F5344CB8AC3E}">
        <p14:creationId xmlns:p14="http://schemas.microsoft.com/office/powerpoint/2010/main" val="24555257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3D1D9-E8D0-B526-A1CF-D11C13A3174B}"/>
              </a:ext>
            </a:extLst>
          </p:cNvPr>
          <p:cNvSpPr>
            <a:spLocks noGrp="1"/>
          </p:cNvSpPr>
          <p:nvPr>
            <p:ph type="title"/>
          </p:nvPr>
        </p:nvSpPr>
        <p:spPr>
          <a:xfrm>
            <a:off x="223762" y="260498"/>
            <a:ext cx="3891517" cy="809675"/>
          </a:xfrm>
        </p:spPr>
        <p:txBody>
          <a:bodyPr>
            <a:noAutofit/>
          </a:bodyPr>
          <a:lstStyle/>
          <a:p>
            <a:r>
              <a:rPr lang="en-US" sz="1800"/>
              <a:t>Estimated Net Domestic Migration </a:t>
            </a:r>
            <a:br>
              <a:rPr lang="en-US" sz="1800"/>
            </a:br>
            <a:r>
              <a:rPr lang="en-US" sz="1800"/>
              <a:t>between 2020 and 2025, </a:t>
            </a:r>
            <a:br>
              <a:rPr lang="en-US" sz="1800"/>
            </a:br>
            <a:r>
              <a:rPr lang="en-US" sz="1800"/>
              <a:t>Texas Counties</a:t>
            </a:r>
          </a:p>
        </p:txBody>
      </p:sp>
      <p:sp>
        <p:nvSpPr>
          <p:cNvPr id="9" name="TextBox 8">
            <a:extLst>
              <a:ext uri="{FF2B5EF4-FFF2-40B4-BE49-F238E27FC236}">
                <a16:creationId xmlns:a16="http://schemas.microsoft.com/office/drawing/2014/main" id="{B9A5C412-868B-0E11-11EC-269F891EA6EC}"/>
              </a:ext>
            </a:extLst>
          </p:cNvPr>
          <p:cNvSpPr txBox="1"/>
          <p:nvPr/>
        </p:nvSpPr>
        <p:spPr>
          <a:xfrm>
            <a:off x="459416" y="1431292"/>
            <a:ext cx="3420207" cy="3785652"/>
          </a:xfrm>
          <a:prstGeom prst="rect">
            <a:avLst/>
          </a:prstGeom>
          <a:noFill/>
        </p:spPr>
        <p:txBody>
          <a:bodyPr wrap="square" rtlCol="0">
            <a:spAutoFit/>
          </a:bodyPr>
          <a:lstStyle/>
          <a:p>
            <a:pPr marL="285750" indent="-285750">
              <a:buFont typeface="Arial" panose="020B0604020202020204" pitchFamily="34" charset="0"/>
              <a:buChar char="•"/>
            </a:pPr>
            <a:r>
              <a:rPr lang="en-US" sz="1600" b="1"/>
              <a:t>Ninety‑nine counties</a:t>
            </a:r>
            <a:r>
              <a:rPr lang="en-US" sz="1600"/>
              <a:t>, primarily in West Texas, South Texas, and the Panhandle, experienced net domestic migration </a:t>
            </a:r>
            <a:r>
              <a:rPr lang="en-US" sz="1600" b="1"/>
              <a:t>losses</a:t>
            </a:r>
            <a:r>
              <a:rPr lang="en-US" sz="1600"/>
              <a:t> or minimal gains.</a:t>
            </a:r>
          </a:p>
          <a:p>
            <a:pPr marL="285750" indent="-285750">
              <a:buFont typeface="Arial" panose="020B0604020202020204" pitchFamily="34" charset="0"/>
              <a:buChar char="•"/>
            </a:pPr>
            <a:endParaRPr lang="en-US" sz="1600"/>
          </a:p>
          <a:p>
            <a:pPr marL="285750" indent="-285750">
              <a:buFont typeface="Arial" panose="020B0604020202020204" pitchFamily="34" charset="0"/>
              <a:buChar char="•"/>
            </a:pPr>
            <a:r>
              <a:rPr lang="en-US" sz="1600" b="1"/>
              <a:t>The Texas Triangle </a:t>
            </a:r>
            <a:r>
              <a:rPr lang="en-US" sz="1600"/>
              <a:t>continues to be the primary destination for domestic migrants in the state.</a:t>
            </a:r>
          </a:p>
          <a:p>
            <a:pPr marL="285750" indent="-285750">
              <a:buFont typeface="Arial" panose="020B0604020202020204" pitchFamily="34" charset="0"/>
              <a:buChar char="•"/>
            </a:pPr>
            <a:endParaRPr lang="en-US" sz="1600"/>
          </a:p>
          <a:p>
            <a:pPr marL="285750" indent="-285750">
              <a:buFont typeface="Arial" panose="020B0604020202020204" pitchFamily="34" charset="0"/>
              <a:buChar char="•"/>
            </a:pPr>
            <a:r>
              <a:rPr lang="en-US" sz="1600" b="1"/>
              <a:t>Central‑city counties </a:t>
            </a:r>
            <a:r>
              <a:rPr lang="en-US" sz="1600"/>
              <a:t>within the Texas Triangle saw the largest numeric migration losses, largely reflecting population movement to </a:t>
            </a:r>
            <a:r>
              <a:rPr lang="en-US" sz="1600" b="1"/>
              <a:t>surrounding suburban counties</a:t>
            </a:r>
            <a:r>
              <a:rPr lang="en-US" sz="1600"/>
              <a:t>.</a:t>
            </a:r>
          </a:p>
        </p:txBody>
      </p:sp>
      <p:sp>
        <p:nvSpPr>
          <p:cNvPr id="7" name="TextBox 6">
            <a:extLst>
              <a:ext uri="{FF2B5EF4-FFF2-40B4-BE49-F238E27FC236}">
                <a16:creationId xmlns:a16="http://schemas.microsoft.com/office/drawing/2014/main" id="{82AA28BB-73C7-85FB-1214-78E13AA7564E}"/>
              </a:ext>
            </a:extLst>
          </p:cNvPr>
          <p:cNvSpPr txBox="1"/>
          <p:nvPr/>
        </p:nvSpPr>
        <p:spPr>
          <a:xfrm>
            <a:off x="223762" y="6400412"/>
            <a:ext cx="6116854" cy="246221"/>
          </a:xfrm>
          <a:prstGeom prst="rect">
            <a:avLst/>
          </a:prstGeom>
          <a:noFill/>
        </p:spPr>
        <p:txBody>
          <a:bodyPr wrap="square">
            <a:spAutoFit/>
          </a:bodyPr>
          <a:lstStyle/>
          <a:p>
            <a:r>
              <a:rPr lang="en-US" sz="1000" b="1">
                <a:solidFill>
                  <a:schemeClr val="bg1">
                    <a:lumMod val="50000"/>
                  </a:schemeClr>
                </a:solidFill>
              </a:rPr>
              <a:t>Source</a:t>
            </a:r>
            <a:r>
              <a:rPr lang="en-US" sz="1000">
                <a:solidFill>
                  <a:schemeClr val="bg1">
                    <a:lumMod val="50000"/>
                  </a:schemeClr>
                </a:solidFill>
              </a:rPr>
              <a:t>: U.S. Census Bureau, Vintage 2025 Population Estimates.</a:t>
            </a:r>
          </a:p>
        </p:txBody>
      </p:sp>
      <p:pic>
        <p:nvPicPr>
          <p:cNvPr id="8" name="Content Placeholder 7" descr="Choropleth map of Texas counties showing domestic migration trends from 2020 to 2025, with colors representing net migration ranges from -196,605 to 133,407. Dark purple highlights high net in-migration in Harris, Dallas, and Travis counties, while light peach indicates net out-migration in western and northern counties..">
            <a:extLst>
              <a:ext uri="{FF2B5EF4-FFF2-40B4-BE49-F238E27FC236}">
                <a16:creationId xmlns:a16="http://schemas.microsoft.com/office/drawing/2014/main" id="{DF6ECDDB-B446-66F3-0CC6-80F670EFBB4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22583" y="101600"/>
            <a:ext cx="7684072" cy="5937693"/>
          </a:xfrm>
          <a:prstGeom prst="rect">
            <a:avLst/>
          </a:prstGeom>
        </p:spPr>
      </p:pic>
    </p:spTree>
    <p:extLst>
      <p:ext uri="{BB962C8B-B14F-4D97-AF65-F5344CB8AC3E}">
        <p14:creationId xmlns:p14="http://schemas.microsoft.com/office/powerpoint/2010/main" val="22741762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B9100E-CC31-C527-8E96-0674B3FBC1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E9CB87-4E60-8119-2597-0DEDB932E384}"/>
              </a:ext>
            </a:extLst>
          </p:cNvPr>
          <p:cNvSpPr>
            <a:spLocks noGrp="1"/>
          </p:cNvSpPr>
          <p:nvPr>
            <p:ph type="title"/>
          </p:nvPr>
        </p:nvSpPr>
        <p:spPr>
          <a:xfrm>
            <a:off x="-141149" y="195176"/>
            <a:ext cx="12192000" cy="1061357"/>
          </a:xfrm>
        </p:spPr>
        <p:txBody>
          <a:bodyPr>
            <a:normAutofit/>
          </a:bodyPr>
          <a:lstStyle/>
          <a:p>
            <a:r>
              <a:rPr lang="en-US" sz="2800" b="1" dirty="0">
                <a:latin typeface="Aptos" panose="020B0004020202020204" pitchFamily="34" charset="0"/>
              </a:rPr>
              <a:t>Top 10 Texas Counties for Net International Migration</a:t>
            </a:r>
            <a:endParaRPr lang="en-US" b="0" dirty="0">
              <a:latin typeface="Aptos" panose="020B0004020202020204" pitchFamily="34" charset="0"/>
            </a:endParaRPr>
          </a:p>
        </p:txBody>
      </p:sp>
      <p:graphicFrame>
        <p:nvGraphicFramePr>
          <p:cNvPr id="7" name="Content Placeholder 6">
            <a:extLst>
              <a:ext uri="{FF2B5EF4-FFF2-40B4-BE49-F238E27FC236}">
                <a16:creationId xmlns:a16="http://schemas.microsoft.com/office/drawing/2014/main" id="{C2087301-BAF0-0E0D-321B-197AAF0F2E51}"/>
              </a:ext>
            </a:extLst>
          </p:cNvPr>
          <p:cNvGraphicFramePr>
            <a:graphicFrameLocks noGrp="1"/>
          </p:cNvGraphicFramePr>
          <p:nvPr>
            <p:ph idx="1"/>
            <p:extLst>
              <p:ext uri="{D42A27DB-BD31-4B8C-83A1-F6EECF244321}">
                <p14:modId xmlns:p14="http://schemas.microsoft.com/office/powerpoint/2010/main" val="1768722294"/>
              </p:ext>
            </p:extLst>
          </p:nvPr>
        </p:nvGraphicFramePr>
        <p:xfrm>
          <a:off x="1361441" y="1083733"/>
          <a:ext cx="9150772" cy="4877687"/>
        </p:xfrm>
        <a:graphic>
          <a:graphicData uri="http://schemas.openxmlformats.org/drawingml/2006/table">
            <a:tbl>
              <a:tblPr firstRow="1"/>
              <a:tblGrid>
                <a:gridCol w="2160692">
                  <a:extLst>
                    <a:ext uri="{9D8B030D-6E8A-4147-A177-3AD203B41FA5}">
                      <a16:colId xmlns:a16="http://schemas.microsoft.com/office/drawing/2014/main" val="267345752"/>
                    </a:ext>
                  </a:extLst>
                </a:gridCol>
                <a:gridCol w="4802294">
                  <a:extLst>
                    <a:ext uri="{9D8B030D-6E8A-4147-A177-3AD203B41FA5}">
                      <a16:colId xmlns:a16="http://schemas.microsoft.com/office/drawing/2014/main" val="2825520108"/>
                    </a:ext>
                  </a:extLst>
                </a:gridCol>
                <a:gridCol w="2187786">
                  <a:extLst>
                    <a:ext uri="{9D8B030D-6E8A-4147-A177-3AD203B41FA5}">
                      <a16:colId xmlns:a16="http://schemas.microsoft.com/office/drawing/2014/main" val="4208806320"/>
                    </a:ext>
                  </a:extLst>
                </a:gridCol>
              </a:tblGrid>
              <a:tr h="562187">
                <a:tc>
                  <a:txBody>
                    <a:bodyPr/>
                    <a:lstStyle/>
                    <a:p>
                      <a:pPr algn="l" fontAlgn="b">
                        <a:buNone/>
                      </a:pPr>
                      <a:endParaRPr lang="en-US" sz="1600" b="1" i="0" u="none" strike="noStrike" dirty="0">
                        <a:solidFill>
                          <a:schemeClr val="bg1"/>
                        </a:solidFill>
                        <a:effectLst/>
                        <a:latin typeface="Aptos Narrow" panose="020B0004020202020204" pitchFamily="34" charset="0"/>
                      </a:endParaRPr>
                    </a:p>
                  </a:txBody>
                  <a:tcPr marL="6350" marR="6350" marT="6350" marB="0" anchor="b">
                    <a:lnL>
                      <a:noFill/>
                    </a:lnL>
                    <a:lnR>
                      <a:noFill/>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solidFill>
                      <a:schemeClr val="accent1">
                        <a:lumMod val="50000"/>
                      </a:schemeClr>
                    </a:solidFill>
                  </a:tcPr>
                </a:tc>
                <a:tc>
                  <a:txBody>
                    <a:bodyPr/>
                    <a:lstStyle/>
                    <a:p>
                      <a:pPr algn="r" fontAlgn="b">
                        <a:buNone/>
                      </a:pPr>
                      <a:r>
                        <a:rPr lang="en-US" sz="1600" b="1" i="0" u="none" strike="noStrike" dirty="0">
                          <a:solidFill>
                            <a:schemeClr val="bg1"/>
                          </a:solidFill>
                          <a:effectLst/>
                          <a:latin typeface="Aptos Narrow" panose="020B0004020202020204" pitchFamily="34" charset="0"/>
                        </a:rPr>
                        <a:t>International Migration 2020-2025</a:t>
                      </a:r>
                    </a:p>
                  </a:txBody>
                  <a:tcPr marL="6350" marR="6350" marT="6350" marB="0" anchor="b">
                    <a:lnL>
                      <a:noFill/>
                    </a:lnL>
                    <a:lnR>
                      <a:noFill/>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solidFill>
                      <a:schemeClr val="accent1">
                        <a:lumMod val="50000"/>
                      </a:schemeClr>
                    </a:solidFill>
                  </a:tcPr>
                </a:tc>
                <a:tc>
                  <a:txBody>
                    <a:bodyPr/>
                    <a:lstStyle/>
                    <a:p>
                      <a:pPr algn="r" fontAlgn="b">
                        <a:buNone/>
                      </a:pPr>
                      <a:r>
                        <a:rPr lang="en-US" sz="1600" b="1" i="0" u="none" strike="noStrike" dirty="0">
                          <a:solidFill>
                            <a:schemeClr val="bg1"/>
                          </a:solidFill>
                          <a:effectLst/>
                          <a:latin typeface="Aptos Narrow" panose="020B0004020202020204" pitchFamily="34" charset="0"/>
                        </a:rPr>
                        <a:t>% Share</a:t>
                      </a:r>
                    </a:p>
                  </a:txBody>
                  <a:tcPr marL="6350" marR="6350" marT="6350" marB="0" anchor="b">
                    <a:lnL>
                      <a:noFill/>
                    </a:lnL>
                    <a:lnR>
                      <a:noFill/>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solidFill>
                      <a:schemeClr val="accent1">
                        <a:lumMod val="50000"/>
                      </a:schemeClr>
                    </a:solidFill>
                  </a:tcPr>
                </a:tc>
                <a:extLst>
                  <a:ext uri="{0D108BD9-81ED-4DB2-BD59-A6C34878D82A}">
                    <a16:rowId xmlns:a16="http://schemas.microsoft.com/office/drawing/2014/main" val="2214107313"/>
                  </a:ext>
                </a:extLst>
              </a:tr>
              <a:tr h="454675">
                <a:tc>
                  <a:txBody>
                    <a:bodyPr/>
                    <a:lstStyle/>
                    <a:p>
                      <a:pPr algn="l" fontAlgn="b">
                        <a:buNone/>
                      </a:pPr>
                      <a:r>
                        <a:rPr lang="en-US" sz="1600" b="1" i="0" u="none" strike="noStrike">
                          <a:solidFill>
                            <a:srgbClr val="104861"/>
                          </a:solidFill>
                          <a:effectLst/>
                          <a:latin typeface="Aptos Narrow" panose="020B0004020202020204" pitchFamily="34" charset="0"/>
                        </a:rPr>
                        <a:t>Texas</a:t>
                      </a:r>
                    </a:p>
                  </a:txBody>
                  <a:tcPr marL="6350" marR="6350" marT="6350" marB="0" anchor="b">
                    <a:lnL>
                      <a:noFill/>
                    </a:lnL>
                    <a:lnR>
                      <a:noFill/>
                    </a:lnR>
                    <a:lnT w="6350" cap="flat" cmpd="sng" algn="ctr">
                      <a:solidFill>
                        <a:srgbClr val="156082"/>
                      </a:solidFill>
                      <a:prstDash val="solid"/>
                      <a:round/>
                      <a:headEnd type="none" w="med" len="med"/>
                      <a:tailEnd type="none" w="med" len="med"/>
                    </a:lnT>
                    <a:lnB>
                      <a:noFill/>
                    </a:lnB>
                    <a:solidFill>
                      <a:srgbClr val="C0E6F5"/>
                    </a:solidFill>
                  </a:tcPr>
                </a:tc>
                <a:tc>
                  <a:txBody>
                    <a:bodyPr/>
                    <a:lstStyle/>
                    <a:p>
                      <a:pPr algn="r" fontAlgn="b">
                        <a:buNone/>
                      </a:pPr>
                      <a:r>
                        <a:rPr lang="en-US" sz="1600" b="1" i="0" u="none" strike="noStrike" dirty="0">
                          <a:solidFill>
                            <a:srgbClr val="104861"/>
                          </a:solidFill>
                          <a:effectLst/>
                          <a:latin typeface="Aptos Narrow" panose="020B0004020202020204" pitchFamily="34" charset="0"/>
                        </a:rPr>
                        <a:t>                                        1,017,836 </a:t>
                      </a:r>
                    </a:p>
                  </a:txBody>
                  <a:tcPr marL="6350" marR="6350" marT="6350" marB="0" anchor="b">
                    <a:lnL>
                      <a:noFill/>
                    </a:lnL>
                    <a:lnR>
                      <a:noFill/>
                    </a:lnR>
                    <a:lnT w="6350" cap="flat" cmpd="sng" algn="ctr">
                      <a:solidFill>
                        <a:srgbClr val="156082"/>
                      </a:solidFill>
                      <a:prstDash val="solid"/>
                      <a:round/>
                      <a:headEnd type="none" w="med" len="med"/>
                      <a:tailEnd type="none" w="med" len="med"/>
                    </a:lnT>
                    <a:lnB>
                      <a:noFill/>
                    </a:lnB>
                    <a:solidFill>
                      <a:srgbClr val="C0E6F5"/>
                    </a:solidFill>
                  </a:tcPr>
                </a:tc>
                <a:tc>
                  <a:txBody>
                    <a:bodyPr/>
                    <a:lstStyle/>
                    <a:p>
                      <a:pPr algn="r" fontAlgn="b">
                        <a:buNone/>
                      </a:pPr>
                      <a:r>
                        <a:rPr lang="en-US" sz="1600" b="1" i="0" u="none" strike="noStrike">
                          <a:solidFill>
                            <a:srgbClr val="104861"/>
                          </a:solidFill>
                          <a:effectLst/>
                          <a:latin typeface="Aptos Narrow" panose="020B0004020202020204" pitchFamily="34" charset="0"/>
                        </a:rPr>
                        <a:t>100%</a:t>
                      </a:r>
                    </a:p>
                  </a:txBody>
                  <a:tcPr marL="6350" marR="6350" marT="6350" marB="0" anchor="b">
                    <a:lnL>
                      <a:noFill/>
                    </a:lnL>
                    <a:lnR>
                      <a:noFill/>
                    </a:lnR>
                    <a:lnT w="6350" cap="flat" cmpd="sng" algn="ctr">
                      <a:solidFill>
                        <a:srgbClr val="156082"/>
                      </a:solidFill>
                      <a:prstDash val="solid"/>
                      <a:round/>
                      <a:headEnd type="none" w="med" len="med"/>
                      <a:tailEnd type="none" w="med" len="med"/>
                    </a:lnT>
                    <a:lnB>
                      <a:noFill/>
                    </a:lnB>
                    <a:solidFill>
                      <a:srgbClr val="C0E6F5"/>
                    </a:solidFill>
                  </a:tcPr>
                </a:tc>
                <a:extLst>
                  <a:ext uri="{0D108BD9-81ED-4DB2-BD59-A6C34878D82A}">
                    <a16:rowId xmlns:a16="http://schemas.microsoft.com/office/drawing/2014/main" val="1571408527"/>
                  </a:ext>
                </a:extLst>
              </a:tr>
              <a:tr h="297165">
                <a:tc>
                  <a:txBody>
                    <a:bodyPr/>
                    <a:lstStyle/>
                    <a:p>
                      <a:pPr algn="l" fontAlgn="b">
                        <a:buNone/>
                      </a:pPr>
                      <a:endParaRPr lang="en-US" sz="1600" b="1" i="0" u="none" strike="noStrike">
                        <a:solidFill>
                          <a:srgbClr val="104861"/>
                        </a:solidFill>
                        <a:effectLst/>
                        <a:latin typeface="Aptos Narrow" panose="020B0004020202020204" pitchFamily="34" charset="0"/>
                      </a:endParaRPr>
                    </a:p>
                  </a:txBody>
                  <a:tcPr marL="6350" marR="6350" marT="6350" marB="0" anchor="b">
                    <a:lnL>
                      <a:noFill/>
                    </a:lnL>
                    <a:lnR>
                      <a:noFill/>
                    </a:lnR>
                    <a:lnT>
                      <a:noFill/>
                    </a:lnT>
                    <a:lnB>
                      <a:noFill/>
                    </a:lnB>
                    <a:noFill/>
                  </a:tcPr>
                </a:tc>
                <a:tc>
                  <a:txBody>
                    <a:bodyPr/>
                    <a:lstStyle/>
                    <a:p>
                      <a:pPr algn="r" fontAlgn="b">
                        <a:buNone/>
                      </a:pPr>
                      <a:endParaRPr lang="en-US" sz="1600" b="1" i="0" u="none" strike="noStrike" dirty="0">
                        <a:solidFill>
                          <a:srgbClr val="104861"/>
                        </a:solidFill>
                        <a:effectLst/>
                        <a:latin typeface="Aptos Narrow" panose="020B0004020202020204" pitchFamily="34" charset="0"/>
                      </a:endParaRPr>
                    </a:p>
                  </a:txBody>
                  <a:tcPr marL="6350" marR="6350" marT="6350" marB="0" anchor="b">
                    <a:lnL>
                      <a:noFill/>
                    </a:lnL>
                    <a:lnR>
                      <a:noFill/>
                    </a:lnR>
                    <a:lnT>
                      <a:noFill/>
                    </a:lnT>
                    <a:lnB>
                      <a:noFill/>
                    </a:lnB>
                    <a:noFill/>
                  </a:tcPr>
                </a:tc>
                <a:tc>
                  <a:txBody>
                    <a:bodyPr/>
                    <a:lstStyle/>
                    <a:p>
                      <a:pPr algn="r" fontAlgn="b">
                        <a:buNone/>
                      </a:pPr>
                      <a:endParaRPr lang="en-US" sz="1600" b="1" i="0" u="none" strike="noStrike">
                        <a:solidFill>
                          <a:srgbClr val="104861"/>
                        </a:solidFill>
                        <a:effectLst/>
                        <a:latin typeface="Aptos Narrow" panose="020B0004020202020204" pitchFamily="34" charset="0"/>
                      </a:endParaRPr>
                    </a:p>
                  </a:txBody>
                  <a:tcPr marL="6350" marR="6350" marT="6350" marB="0" anchor="b">
                    <a:lnL>
                      <a:noFill/>
                    </a:lnL>
                    <a:lnR>
                      <a:noFill/>
                    </a:lnR>
                    <a:lnT>
                      <a:noFill/>
                    </a:lnT>
                    <a:lnB>
                      <a:noFill/>
                    </a:lnB>
                    <a:noFill/>
                  </a:tcPr>
                </a:tc>
                <a:extLst>
                  <a:ext uri="{0D108BD9-81ED-4DB2-BD59-A6C34878D82A}">
                    <a16:rowId xmlns:a16="http://schemas.microsoft.com/office/drawing/2014/main" val="1298018079"/>
                  </a:ext>
                </a:extLst>
              </a:tr>
              <a:tr h="356366">
                <a:tc>
                  <a:txBody>
                    <a:bodyPr/>
                    <a:lstStyle/>
                    <a:p>
                      <a:pPr algn="l" fontAlgn="b">
                        <a:buNone/>
                      </a:pPr>
                      <a:r>
                        <a:rPr lang="en-US" sz="1600" b="1" i="0" u="none" strike="noStrike" dirty="0">
                          <a:solidFill>
                            <a:srgbClr val="104861"/>
                          </a:solidFill>
                          <a:effectLst/>
                          <a:latin typeface="Aptos Narrow" panose="020B0004020202020204" pitchFamily="34" charset="0"/>
                        </a:rPr>
                        <a:t>Harris </a:t>
                      </a:r>
                    </a:p>
                  </a:txBody>
                  <a:tcPr marL="6350" marR="6350" marT="6350" marB="0" anchor="b">
                    <a:lnL>
                      <a:noFill/>
                    </a:lnL>
                    <a:lnR>
                      <a:noFill/>
                    </a:lnR>
                    <a:lnT>
                      <a:noFill/>
                    </a:lnT>
                    <a:lnB>
                      <a:noFill/>
                    </a:lnB>
                    <a:solidFill>
                      <a:srgbClr val="C0E6F5"/>
                    </a:solidFill>
                  </a:tcPr>
                </a:tc>
                <a:tc>
                  <a:txBody>
                    <a:bodyPr/>
                    <a:lstStyle/>
                    <a:p>
                      <a:pPr algn="r" fontAlgn="b">
                        <a:buNone/>
                      </a:pPr>
                      <a:r>
                        <a:rPr lang="en-US" sz="1600" b="1" i="0" u="none" strike="noStrike" dirty="0">
                          <a:solidFill>
                            <a:srgbClr val="104861"/>
                          </a:solidFill>
                          <a:effectLst/>
                          <a:latin typeface="Aptos Narrow" panose="020B0004020202020204" pitchFamily="34" charset="0"/>
                        </a:rPr>
                        <a:t>                                                             308,470 </a:t>
                      </a:r>
                    </a:p>
                  </a:txBody>
                  <a:tcPr marL="6350" marR="6350" marT="6350" marB="0" anchor="b">
                    <a:lnL>
                      <a:noFill/>
                    </a:lnL>
                    <a:lnR>
                      <a:noFill/>
                    </a:lnR>
                    <a:lnT>
                      <a:noFill/>
                    </a:lnT>
                    <a:lnB>
                      <a:noFill/>
                    </a:lnB>
                    <a:solidFill>
                      <a:srgbClr val="C0E6F5"/>
                    </a:solidFill>
                  </a:tcPr>
                </a:tc>
                <a:tc>
                  <a:txBody>
                    <a:bodyPr/>
                    <a:lstStyle/>
                    <a:p>
                      <a:pPr algn="r" fontAlgn="b">
                        <a:buNone/>
                      </a:pPr>
                      <a:r>
                        <a:rPr lang="en-US" sz="1600" b="1" i="0" u="none" strike="noStrike">
                          <a:solidFill>
                            <a:srgbClr val="104861"/>
                          </a:solidFill>
                          <a:effectLst/>
                          <a:latin typeface="Aptos Narrow" panose="020B0004020202020204" pitchFamily="34" charset="0"/>
                        </a:rPr>
                        <a:t>30%</a:t>
                      </a:r>
                    </a:p>
                  </a:txBody>
                  <a:tcPr marL="6350" marR="6350" marT="6350" marB="0" anchor="b">
                    <a:lnL>
                      <a:noFill/>
                    </a:lnL>
                    <a:lnR>
                      <a:noFill/>
                    </a:lnR>
                    <a:lnT>
                      <a:noFill/>
                    </a:lnT>
                    <a:lnB>
                      <a:noFill/>
                    </a:lnB>
                    <a:solidFill>
                      <a:srgbClr val="C0E6F5"/>
                    </a:solidFill>
                  </a:tcPr>
                </a:tc>
                <a:extLst>
                  <a:ext uri="{0D108BD9-81ED-4DB2-BD59-A6C34878D82A}">
                    <a16:rowId xmlns:a16="http://schemas.microsoft.com/office/drawing/2014/main" val="2754872335"/>
                  </a:ext>
                </a:extLst>
              </a:tr>
              <a:tr h="356366">
                <a:tc>
                  <a:txBody>
                    <a:bodyPr/>
                    <a:lstStyle/>
                    <a:p>
                      <a:pPr algn="l" fontAlgn="b">
                        <a:buNone/>
                      </a:pPr>
                      <a:r>
                        <a:rPr lang="en-US" sz="1600" b="1" i="0" u="none" strike="noStrike" dirty="0">
                          <a:solidFill>
                            <a:srgbClr val="104861"/>
                          </a:solidFill>
                          <a:effectLst/>
                          <a:latin typeface="Aptos Narrow" panose="020B0004020202020204" pitchFamily="34" charset="0"/>
                        </a:rPr>
                        <a:t>Dallas </a:t>
                      </a:r>
                    </a:p>
                  </a:txBody>
                  <a:tcPr marL="6350" marR="6350" marT="6350" marB="0" anchor="b">
                    <a:lnL>
                      <a:noFill/>
                    </a:lnL>
                    <a:lnR>
                      <a:noFill/>
                    </a:lnR>
                    <a:lnT>
                      <a:noFill/>
                    </a:lnT>
                    <a:lnB>
                      <a:noFill/>
                    </a:lnB>
                    <a:noFill/>
                  </a:tcPr>
                </a:tc>
                <a:tc>
                  <a:txBody>
                    <a:bodyPr/>
                    <a:lstStyle/>
                    <a:p>
                      <a:pPr algn="r" fontAlgn="b">
                        <a:buNone/>
                      </a:pPr>
                      <a:r>
                        <a:rPr lang="en-US" sz="1600" b="1" i="0" u="none" strike="noStrike" dirty="0">
                          <a:solidFill>
                            <a:srgbClr val="104861"/>
                          </a:solidFill>
                          <a:effectLst/>
                          <a:latin typeface="Aptos Narrow" panose="020B0004020202020204" pitchFamily="34" charset="0"/>
                        </a:rPr>
                        <a:t>                                                             155,526 </a:t>
                      </a:r>
                    </a:p>
                  </a:txBody>
                  <a:tcPr marL="6350" marR="6350" marT="6350" marB="0" anchor="b">
                    <a:lnL>
                      <a:noFill/>
                    </a:lnL>
                    <a:lnR>
                      <a:noFill/>
                    </a:lnR>
                    <a:lnT>
                      <a:noFill/>
                    </a:lnT>
                    <a:lnB>
                      <a:noFill/>
                    </a:lnB>
                    <a:noFill/>
                  </a:tcPr>
                </a:tc>
                <a:tc>
                  <a:txBody>
                    <a:bodyPr/>
                    <a:lstStyle/>
                    <a:p>
                      <a:pPr algn="r" fontAlgn="b">
                        <a:buNone/>
                      </a:pPr>
                      <a:r>
                        <a:rPr lang="en-US" sz="1600" b="1" i="0" u="none" strike="noStrike">
                          <a:solidFill>
                            <a:srgbClr val="104861"/>
                          </a:solidFill>
                          <a:effectLst/>
                          <a:latin typeface="Aptos Narrow" panose="020B0004020202020204" pitchFamily="34" charset="0"/>
                        </a:rPr>
                        <a:t>15%</a:t>
                      </a:r>
                    </a:p>
                  </a:txBody>
                  <a:tcPr marL="6350" marR="6350" marT="6350" marB="0" anchor="b">
                    <a:lnL>
                      <a:noFill/>
                    </a:lnL>
                    <a:lnR>
                      <a:noFill/>
                    </a:lnR>
                    <a:lnT>
                      <a:noFill/>
                    </a:lnT>
                    <a:lnB>
                      <a:noFill/>
                    </a:lnB>
                    <a:noFill/>
                  </a:tcPr>
                </a:tc>
                <a:extLst>
                  <a:ext uri="{0D108BD9-81ED-4DB2-BD59-A6C34878D82A}">
                    <a16:rowId xmlns:a16="http://schemas.microsoft.com/office/drawing/2014/main" val="28822968"/>
                  </a:ext>
                </a:extLst>
              </a:tr>
              <a:tr h="356366">
                <a:tc>
                  <a:txBody>
                    <a:bodyPr/>
                    <a:lstStyle/>
                    <a:p>
                      <a:pPr algn="l" fontAlgn="b">
                        <a:buNone/>
                      </a:pPr>
                      <a:r>
                        <a:rPr lang="en-US" sz="1600" b="1" i="0" u="none" strike="noStrike" dirty="0">
                          <a:solidFill>
                            <a:srgbClr val="104861"/>
                          </a:solidFill>
                          <a:effectLst/>
                          <a:latin typeface="Aptos Narrow" panose="020B0004020202020204" pitchFamily="34" charset="0"/>
                        </a:rPr>
                        <a:t>Travis </a:t>
                      </a:r>
                    </a:p>
                  </a:txBody>
                  <a:tcPr marL="6350" marR="6350" marT="6350" marB="0" anchor="b">
                    <a:lnL>
                      <a:noFill/>
                    </a:lnL>
                    <a:lnR>
                      <a:noFill/>
                    </a:lnR>
                    <a:lnT>
                      <a:noFill/>
                    </a:lnT>
                    <a:lnB>
                      <a:noFill/>
                    </a:lnB>
                    <a:solidFill>
                      <a:srgbClr val="C0E6F5"/>
                    </a:solidFill>
                  </a:tcPr>
                </a:tc>
                <a:tc>
                  <a:txBody>
                    <a:bodyPr/>
                    <a:lstStyle/>
                    <a:p>
                      <a:pPr algn="r" fontAlgn="b">
                        <a:buNone/>
                      </a:pPr>
                      <a:r>
                        <a:rPr lang="en-US" sz="1600" b="1" i="0" u="none" strike="noStrike" dirty="0">
                          <a:solidFill>
                            <a:srgbClr val="104861"/>
                          </a:solidFill>
                          <a:effectLst/>
                          <a:latin typeface="Aptos Narrow" panose="020B0004020202020204" pitchFamily="34" charset="0"/>
                        </a:rPr>
                        <a:t>                                                                73,742 </a:t>
                      </a:r>
                    </a:p>
                  </a:txBody>
                  <a:tcPr marL="6350" marR="6350" marT="6350" marB="0" anchor="b">
                    <a:lnL>
                      <a:noFill/>
                    </a:lnL>
                    <a:lnR>
                      <a:noFill/>
                    </a:lnR>
                    <a:lnT>
                      <a:noFill/>
                    </a:lnT>
                    <a:lnB>
                      <a:noFill/>
                    </a:lnB>
                    <a:solidFill>
                      <a:srgbClr val="C0E6F5"/>
                    </a:solidFill>
                  </a:tcPr>
                </a:tc>
                <a:tc>
                  <a:txBody>
                    <a:bodyPr/>
                    <a:lstStyle/>
                    <a:p>
                      <a:pPr algn="r" fontAlgn="b">
                        <a:buNone/>
                      </a:pPr>
                      <a:r>
                        <a:rPr lang="en-US" sz="1600" b="1" i="0" u="none" strike="noStrike">
                          <a:solidFill>
                            <a:srgbClr val="104861"/>
                          </a:solidFill>
                          <a:effectLst/>
                          <a:latin typeface="Aptos Narrow" panose="020B0004020202020204" pitchFamily="34" charset="0"/>
                        </a:rPr>
                        <a:t>7%</a:t>
                      </a:r>
                    </a:p>
                  </a:txBody>
                  <a:tcPr marL="6350" marR="6350" marT="6350" marB="0" anchor="b">
                    <a:lnL>
                      <a:noFill/>
                    </a:lnL>
                    <a:lnR>
                      <a:noFill/>
                    </a:lnR>
                    <a:lnT>
                      <a:noFill/>
                    </a:lnT>
                    <a:lnB>
                      <a:noFill/>
                    </a:lnB>
                    <a:solidFill>
                      <a:srgbClr val="C0E6F5"/>
                    </a:solidFill>
                  </a:tcPr>
                </a:tc>
                <a:extLst>
                  <a:ext uri="{0D108BD9-81ED-4DB2-BD59-A6C34878D82A}">
                    <a16:rowId xmlns:a16="http://schemas.microsoft.com/office/drawing/2014/main" val="2782173251"/>
                  </a:ext>
                </a:extLst>
              </a:tr>
              <a:tr h="356366">
                <a:tc>
                  <a:txBody>
                    <a:bodyPr/>
                    <a:lstStyle/>
                    <a:p>
                      <a:pPr algn="l" fontAlgn="b">
                        <a:buNone/>
                      </a:pPr>
                      <a:r>
                        <a:rPr lang="en-US" sz="1600" b="1" i="0" u="none" strike="noStrike" dirty="0">
                          <a:solidFill>
                            <a:srgbClr val="104861"/>
                          </a:solidFill>
                          <a:effectLst/>
                          <a:latin typeface="Aptos Narrow" panose="020B0004020202020204" pitchFamily="34" charset="0"/>
                        </a:rPr>
                        <a:t>Tarrant </a:t>
                      </a:r>
                    </a:p>
                  </a:txBody>
                  <a:tcPr marL="6350" marR="6350" marT="6350" marB="0" anchor="b">
                    <a:lnL>
                      <a:noFill/>
                    </a:lnL>
                    <a:lnR>
                      <a:noFill/>
                    </a:lnR>
                    <a:lnT>
                      <a:noFill/>
                    </a:lnT>
                    <a:lnB>
                      <a:noFill/>
                    </a:lnB>
                    <a:noFill/>
                  </a:tcPr>
                </a:tc>
                <a:tc>
                  <a:txBody>
                    <a:bodyPr/>
                    <a:lstStyle/>
                    <a:p>
                      <a:pPr algn="r" fontAlgn="b">
                        <a:buNone/>
                      </a:pPr>
                      <a:r>
                        <a:rPr lang="en-US" sz="1600" b="1" i="0" u="none" strike="noStrike" dirty="0">
                          <a:solidFill>
                            <a:srgbClr val="104861"/>
                          </a:solidFill>
                          <a:effectLst/>
                          <a:latin typeface="Aptos Narrow" panose="020B0004020202020204" pitchFamily="34" charset="0"/>
                        </a:rPr>
                        <a:t>                                                                70,644 </a:t>
                      </a:r>
                    </a:p>
                  </a:txBody>
                  <a:tcPr marL="6350" marR="6350" marT="6350" marB="0" anchor="b">
                    <a:lnL>
                      <a:noFill/>
                    </a:lnL>
                    <a:lnR>
                      <a:noFill/>
                    </a:lnR>
                    <a:lnT>
                      <a:noFill/>
                    </a:lnT>
                    <a:lnB>
                      <a:noFill/>
                    </a:lnB>
                    <a:noFill/>
                  </a:tcPr>
                </a:tc>
                <a:tc>
                  <a:txBody>
                    <a:bodyPr/>
                    <a:lstStyle/>
                    <a:p>
                      <a:pPr algn="r" fontAlgn="b">
                        <a:buNone/>
                      </a:pPr>
                      <a:r>
                        <a:rPr lang="en-US" sz="1600" b="1" i="0" u="none" strike="noStrike">
                          <a:solidFill>
                            <a:srgbClr val="104861"/>
                          </a:solidFill>
                          <a:effectLst/>
                          <a:latin typeface="Aptos Narrow" panose="020B0004020202020204" pitchFamily="34" charset="0"/>
                        </a:rPr>
                        <a:t>7%</a:t>
                      </a:r>
                    </a:p>
                  </a:txBody>
                  <a:tcPr marL="6350" marR="6350" marT="6350" marB="0" anchor="b">
                    <a:lnL>
                      <a:noFill/>
                    </a:lnL>
                    <a:lnR>
                      <a:noFill/>
                    </a:lnR>
                    <a:lnT>
                      <a:noFill/>
                    </a:lnT>
                    <a:lnB>
                      <a:noFill/>
                    </a:lnB>
                    <a:noFill/>
                  </a:tcPr>
                </a:tc>
                <a:extLst>
                  <a:ext uri="{0D108BD9-81ED-4DB2-BD59-A6C34878D82A}">
                    <a16:rowId xmlns:a16="http://schemas.microsoft.com/office/drawing/2014/main" val="2389538228"/>
                  </a:ext>
                </a:extLst>
              </a:tr>
              <a:tr h="356366">
                <a:tc>
                  <a:txBody>
                    <a:bodyPr/>
                    <a:lstStyle/>
                    <a:p>
                      <a:pPr algn="l" fontAlgn="b">
                        <a:buNone/>
                      </a:pPr>
                      <a:r>
                        <a:rPr lang="en-US" sz="1600" b="1" i="0" u="none" strike="noStrike" dirty="0">
                          <a:solidFill>
                            <a:srgbClr val="104861"/>
                          </a:solidFill>
                          <a:effectLst/>
                          <a:latin typeface="Aptos Narrow" panose="020B0004020202020204" pitchFamily="34" charset="0"/>
                        </a:rPr>
                        <a:t>Collin </a:t>
                      </a:r>
                    </a:p>
                  </a:txBody>
                  <a:tcPr marL="6350" marR="6350" marT="6350" marB="0" anchor="b">
                    <a:lnL>
                      <a:noFill/>
                    </a:lnL>
                    <a:lnR>
                      <a:noFill/>
                    </a:lnR>
                    <a:lnT>
                      <a:noFill/>
                    </a:lnT>
                    <a:lnB>
                      <a:noFill/>
                    </a:lnB>
                    <a:solidFill>
                      <a:srgbClr val="C0E6F5"/>
                    </a:solidFill>
                  </a:tcPr>
                </a:tc>
                <a:tc>
                  <a:txBody>
                    <a:bodyPr/>
                    <a:lstStyle/>
                    <a:p>
                      <a:pPr algn="r" fontAlgn="b">
                        <a:buNone/>
                      </a:pPr>
                      <a:r>
                        <a:rPr lang="en-US" sz="1600" b="1" i="0" u="none" strike="noStrike" dirty="0">
                          <a:solidFill>
                            <a:srgbClr val="104861"/>
                          </a:solidFill>
                          <a:effectLst/>
                          <a:latin typeface="Aptos Narrow" panose="020B0004020202020204" pitchFamily="34" charset="0"/>
                        </a:rPr>
                        <a:t>                                                                63,163 </a:t>
                      </a:r>
                    </a:p>
                  </a:txBody>
                  <a:tcPr marL="6350" marR="6350" marT="6350" marB="0" anchor="b">
                    <a:lnL>
                      <a:noFill/>
                    </a:lnL>
                    <a:lnR>
                      <a:noFill/>
                    </a:lnR>
                    <a:lnT>
                      <a:noFill/>
                    </a:lnT>
                    <a:lnB>
                      <a:noFill/>
                    </a:lnB>
                    <a:solidFill>
                      <a:srgbClr val="C0E6F5"/>
                    </a:solidFill>
                  </a:tcPr>
                </a:tc>
                <a:tc>
                  <a:txBody>
                    <a:bodyPr/>
                    <a:lstStyle/>
                    <a:p>
                      <a:pPr algn="r" fontAlgn="b">
                        <a:buNone/>
                      </a:pPr>
                      <a:r>
                        <a:rPr lang="en-US" sz="1600" b="1" i="0" u="none" strike="noStrike">
                          <a:solidFill>
                            <a:srgbClr val="104861"/>
                          </a:solidFill>
                          <a:effectLst/>
                          <a:latin typeface="Aptos Narrow" panose="020B0004020202020204" pitchFamily="34" charset="0"/>
                        </a:rPr>
                        <a:t>6%</a:t>
                      </a:r>
                    </a:p>
                  </a:txBody>
                  <a:tcPr marL="6350" marR="6350" marT="6350" marB="0" anchor="b">
                    <a:lnL>
                      <a:noFill/>
                    </a:lnL>
                    <a:lnR>
                      <a:noFill/>
                    </a:lnR>
                    <a:lnT>
                      <a:noFill/>
                    </a:lnT>
                    <a:lnB>
                      <a:noFill/>
                    </a:lnB>
                    <a:solidFill>
                      <a:srgbClr val="C0E6F5"/>
                    </a:solidFill>
                  </a:tcPr>
                </a:tc>
                <a:extLst>
                  <a:ext uri="{0D108BD9-81ED-4DB2-BD59-A6C34878D82A}">
                    <a16:rowId xmlns:a16="http://schemas.microsoft.com/office/drawing/2014/main" val="235670630"/>
                  </a:ext>
                </a:extLst>
              </a:tr>
              <a:tr h="356366">
                <a:tc>
                  <a:txBody>
                    <a:bodyPr/>
                    <a:lstStyle/>
                    <a:p>
                      <a:pPr algn="l" fontAlgn="b">
                        <a:buNone/>
                      </a:pPr>
                      <a:r>
                        <a:rPr lang="en-US" sz="1600" b="1" i="0" u="none" strike="noStrike" dirty="0">
                          <a:solidFill>
                            <a:srgbClr val="104861"/>
                          </a:solidFill>
                          <a:effectLst/>
                          <a:latin typeface="Aptos Narrow" panose="020B0004020202020204" pitchFamily="34" charset="0"/>
                        </a:rPr>
                        <a:t>Bexar </a:t>
                      </a:r>
                    </a:p>
                  </a:txBody>
                  <a:tcPr marL="6350" marR="6350" marT="6350" marB="0" anchor="b">
                    <a:lnL>
                      <a:noFill/>
                    </a:lnL>
                    <a:lnR>
                      <a:noFill/>
                    </a:lnR>
                    <a:lnT>
                      <a:noFill/>
                    </a:lnT>
                    <a:lnB>
                      <a:noFill/>
                    </a:lnB>
                    <a:noFill/>
                  </a:tcPr>
                </a:tc>
                <a:tc>
                  <a:txBody>
                    <a:bodyPr/>
                    <a:lstStyle/>
                    <a:p>
                      <a:pPr algn="r" fontAlgn="b">
                        <a:buNone/>
                      </a:pPr>
                      <a:r>
                        <a:rPr lang="en-US" sz="1600" b="1" i="0" u="none" strike="noStrike" dirty="0">
                          <a:solidFill>
                            <a:srgbClr val="104861"/>
                          </a:solidFill>
                          <a:effectLst/>
                          <a:latin typeface="Aptos Narrow" panose="020B0004020202020204" pitchFamily="34" charset="0"/>
                        </a:rPr>
                        <a:t>                                                                58,857 </a:t>
                      </a:r>
                    </a:p>
                  </a:txBody>
                  <a:tcPr marL="6350" marR="6350" marT="6350" marB="0" anchor="b">
                    <a:lnL>
                      <a:noFill/>
                    </a:lnL>
                    <a:lnR>
                      <a:noFill/>
                    </a:lnR>
                    <a:lnT>
                      <a:noFill/>
                    </a:lnT>
                    <a:lnB>
                      <a:noFill/>
                    </a:lnB>
                    <a:noFill/>
                  </a:tcPr>
                </a:tc>
                <a:tc>
                  <a:txBody>
                    <a:bodyPr/>
                    <a:lstStyle/>
                    <a:p>
                      <a:pPr algn="r" fontAlgn="b">
                        <a:buNone/>
                      </a:pPr>
                      <a:r>
                        <a:rPr lang="en-US" sz="1600" b="1" i="0" u="none" strike="noStrike">
                          <a:solidFill>
                            <a:srgbClr val="104861"/>
                          </a:solidFill>
                          <a:effectLst/>
                          <a:latin typeface="Aptos Narrow" panose="020B0004020202020204" pitchFamily="34" charset="0"/>
                        </a:rPr>
                        <a:t>6%</a:t>
                      </a:r>
                    </a:p>
                  </a:txBody>
                  <a:tcPr marL="6350" marR="6350" marT="6350" marB="0" anchor="b">
                    <a:lnL>
                      <a:noFill/>
                    </a:lnL>
                    <a:lnR>
                      <a:noFill/>
                    </a:lnR>
                    <a:lnT>
                      <a:noFill/>
                    </a:lnT>
                    <a:lnB>
                      <a:noFill/>
                    </a:lnB>
                    <a:noFill/>
                  </a:tcPr>
                </a:tc>
                <a:extLst>
                  <a:ext uri="{0D108BD9-81ED-4DB2-BD59-A6C34878D82A}">
                    <a16:rowId xmlns:a16="http://schemas.microsoft.com/office/drawing/2014/main" val="427460743"/>
                  </a:ext>
                </a:extLst>
              </a:tr>
              <a:tr h="356366">
                <a:tc>
                  <a:txBody>
                    <a:bodyPr/>
                    <a:lstStyle/>
                    <a:p>
                      <a:pPr algn="l" fontAlgn="b">
                        <a:buNone/>
                      </a:pPr>
                      <a:r>
                        <a:rPr lang="en-US" sz="1600" b="1" i="0" u="none" strike="noStrike" dirty="0">
                          <a:solidFill>
                            <a:srgbClr val="104861"/>
                          </a:solidFill>
                          <a:effectLst/>
                          <a:latin typeface="Aptos Narrow" panose="020B0004020202020204" pitchFamily="34" charset="0"/>
                        </a:rPr>
                        <a:t>Fort Bend</a:t>
                      </a:r>
                    </a:p>
                  </a:txBody>
                  <a:tcPr marL="6350" marR="6350" marT="6350" marB="0" anchor="b">
                    <a:lnL>
                      <a:noFill/>
                    </a:lnL>
                    <a:lnR>
                      <a:noFill/>
                    </a:lnR>
                    <a:lnT>
                      <a:noFill/>
                    </a:lnT>
                    <a:lnB>
                      <a:noFill/>
                    </a:lnB>
                    <a:solidFill>
                      <a:srgbClr val="C0E6F5"/>
                    </a:solidFill>
                  </a:tcPr>
                </a:tc>
                <a:tc>
                  <a:txBody>
                    <a:bodyPr/>
                    <a:lstStyle/>
                    <a:p>
                      <a:pPr algn="r" fontAlgn="b">
                        <a:buNone/>
                      </a:pPr>
                      <a:r>
                        <a:rPr lang="en-US" sz="1600" b="1" i="0" u="none" strike="noStrike" dirty="0">
                          <a:solidFill>
                            <a:srgbClr val="104861"/>
                          </a:solidFill>
                          <a:effectLst/>
                          <a:latin typeface="Aptos Narrow" panose="020B0004020202020204" pitchFamily="34" charset="0"/>
                        </a:rPr>
                        <a:t>                                                                42,287 </a:t>
                      </a:r>
                    </a:p>
                  </a:txBody>
                  <a:tcPr marL="6350" marR="6350" marT="6350" marB="0" anchor="b">
                    <a:lnL>
                      <a:noFill/>
                    </a:lnL>
                    <a:lnR>
                      <a:noFill/>
                    </a:lnR>
                    <a:lnT>
                      <a:noFill/>
                    </a:lnT>
                    <a:lnB>
                      <a:noFill/>
                    </a:lnB>
                    <a:solidFill>
                      <a:srgbClr val="C0E6F5"/>
                    </a:solidFill>
                  </a:tcPr>
                </a:tc>
                <a:tc>
                  <a:txBody>
                    <a:bodyPr/>
                    <a:lstStyle/>
                    <a:p>
                      <a:pPr algn="r" fontAlgn="b">
                        <a:buNone/>
                      </a:pPr>
                      <a:r>
                        <a:rPr lang="en-US" sz="1600" b="1" i="0" u="none" strike="noStrike">
                          <a:solidFill>
                            <a:srgbClr val="104861"/>
                          </a:solidFill>
                          <a:effectLst/>
                          <a:latin typeface="Aptos Narrow" panose="020B0004020202020204" pitchFamily="34" charset="0"/>
                        </a:rPr>
                        <a:t>4%</a:t>
                      </a:r>
                    </a:p>
                  </a:txBody>
                  <a:tcPr marL="6350" marR="6350" marT="6350" marB="0" anchor="b">
                    <a:lnL>
                      <a:noFill/>
                    </a:lnL>
                    <a:lnR>
                      <a:noFill/>
                    </a:lnR>
                    <a:lnT>
                      <a:noFill/>
                    </a:lnT>
                    <a:lnB>
                      <a:noFill/>
                    </a:lnB>
                    <a:solidFill>
                      <a:srgbClr val="C0E6F5"/>
                    </a:solidFill>
                  </a:tcPr>
                </a:tc>
                <a:extLst>
                  <a:ext uri="{0D108BD9-81ED-4DB2-BD59-A6C34878D82A}">
                    <a16:rowId xmlns:a16="http://schemas.microsoft.com/office/drawing/2014/main" val="1575777036"/>
                  </a:ext>
                </a:extLst>
              </a:tr>
              <a:tr h="356366">
                <a:tc>
                  <a:txBody>
                    <a:bodyPr/>
                    <a:lstStyle/>
                    <a:p>
                      <a:pPr algn="l" fontAlgn="b">
                        <a:buNone/>
                      </a:pPr>
                      <a:r>
                        <a:rPr lang="en-US" sz="1600" b="1" i="0" u="none" strike="noStrike" dirty="0">
                          <a:solidFill>
                            <a:srgbClr val="104861"/>
                          </a:solidFill>
                          <a:effectLst/>
                          <a:latin typeface="Aptos Narrow" panose="020B0004020202020204" pitchFamily="34" charset="0"/>
                        </a:rPr>
                        <a:t>Denton</a:t>
                      </a:r>
                    </a:p>
                  </a:txBody>
                  <a:tcPr marL="6350" marR="6350" marT="6350" marB="0" anchor="b">
                    <a:lnL>
                      <a:noFill/>
                    </a:lnL>
                    <a:lnR>
                      <a:noFill/>
                    </a:lnR>
                    <a:lnT>
                      <a:noFill/>
                    </a:lnT>
                    <a:lnB>
                      <a:noFill/>
                    </a:lnB>
                    <a:noFill/>
                  </a:tcPr>
                </a:tc>
                <a:tc>
                  <a:txBody>
                    <a:bodyPr/>
                    <a:lstStyle/>
                    <a:p>
                      <a:pPr algn="r" fontAlgn="b">
                        <a:buNone/>
                      </a:pPr>
                      <a:r>
                        <a:rPr lang="en-US" sz="1600" b="1" i="0" u="none" strike="noStrike" dirty="0">
                          <a:solidFill>
                            <a:srgbClr val="104861"/>
                          </a:solidFill>
                          <a:effectLst/>
                          <a:latin typeface="Aptos Narrow" panose="020B0004020202020204" pitchFamily="34" charset="0"/>
                        </a:rPr>
                        <a:t>                                                                30,861 </a:t>
                      </a:r>
                    </a:p>
                  </a:txBody>
                  <a:tcPr marL="6350" marR="6350" marT="6350" marB="0" anchor="b">
                    <a:lnL>
                      <a:noFill/>
                    </a:lnL>
                    <a:lnR>
                      <a:noFill/>
                    </a:lnR>
                    <a:lnT>
                      <a:noFill/>
                    </a:lnT>
                    <a:lnB>
                      <a:noFill/>
                    </a:lnB>
                    <a:noFill/>
                  </a:tcPr>
                </a:tc>
                <a:tc>
                  <a:txBody>
                    <a:bodyPr/>
                    <a:lstStyle/>
                    <a:p>
                      <a:pPr algn="r" fontAlgn="b">
                        <a:buNone/>
                      </a:pPr>
                      <a:r>
                        <a:rPr lang="en-US" sz="1600" b="1" i="0" u="none" strike="noStrike">
                          <a:solidFill>
                            <a:srgbClr val="104861"/>
                          </a:solidFill>
                          <a:effectLst/>
                          <a:latin typeface="Aptos Narrow" panose="020B0004020202020204" pitchFamily="34" charset="0"/>
                        </a:rPr>
                        <a:t>3%</a:t>
                      </a:r>
                    </a:p>
                  </a:txBody>
                  <a:tcPr marL="6350" marR="6350" marT="6350" marB="0" anchor="b">
                    <a:lnL>
                      <a:noFill/>
                    </a:lnL>
                    <a:lnR>
                      <a:noFill/>
                    </a:lnR>
                    <a:lnT>
                      <a:noFill/>
                    </a:lnT>
                    <a:lnB>
                      <a:noFill/>
                    </a:lnB>
                    <a:noFill/>
                  </a:tcPr>
                </a:tc>
                <a:extLst>
                  <a:ext uri="{0D108BD9-81ED-4DB2-BD59-A6C34878D82A}">
                    <a16:rowId xmlns:a16="http://schemas.microsoft.com/office/drawing/2014/main" val="2521062388"/>
                  </a:ext>
                </a:extLst>
              </a:tr>
              <a:tr h="356366">
                <a:tc>
                  <a:txBody>
                    <a:bodyPr/>
                    <a:lstStyle/>
                    <a:p>
                      <a:pPr algn="l" fontAlgn="b">
                        <a:buNone/>
                      </a:pPr>
                      <a:r>
                        <a:rPr lang="en-US" sz="1600" b="1" i="0" u="none" strike="noStrike" dirty="0">
                          <a:solidFill>
                            <a:srgbClr val="104861"/>
                          </a:solidFill>
                          <a:effectLst/>
                          <a:latin typeface="Aptos Narrow" panose="020B0004020202020204" pitchFamily="34" charset="0"/>
                        </a:rPr>
                        <a:t>Williamson </a:t>
                      </a:r>
                    </a:p>
                  </a:txBody>
                  <a:tcPr marL="6350" marR="6350" marT="6350" marB="0" anchor="b">
                    <a:lnL>
                      <a:noFill/>
                    </a:lnL>
                    <a:lnR>
                      <a:noFill/>
                    </a:lnR>
                    <a:lnT>
                      <a:noFill/>
                    </a:lnT>
                    <a:lnB>
                      <a:noFill/>
                    </a:lnB>
                    <a:solidFill>
                      <a:srgbClr val="C0E6F5"/>
                    </a:solidFill>
                  </a:tcPr>
                </a:tc>
                <a:tc>
                  <a:txBody>
                    <a:bodyPr/>
                    <a:lstStyle/>
                    <a:p>
                      <a:pPr algn="r" fontAlgn="b">
                        <a:buNone/>
                      </a:pPr>
                      <a:r>
                        <a:rPr lang="en-US" sz="1600" b="1" i="0" u="none" strike="noStrike" dirty="0">
                          <a:solidFill>
                            <a:srgbClr val="104861"/>
                          </a:solidFill>
                          <a:effectLst/>
                          <a:latin typeface="Aptos Narrow" panose="020B0004020202020204" pitchFamily="34" charset="0"/>
                        </a:rPr>
                        <a:t>                                                                22,604 </a:t>
                      </a:r>
                    </a:p>
                  </a:txBody>
                  <a:tcPr marL="6350" marR="6350" marT="6350" marB="0" anchor="b">
                    <a:lnL>
                      <a:noFill/>
                    </a:lnL>
                    <a:lnR>
                      <a:noFill/>
                    </a:lnR>
                    <a:lnT>
                      <a:noFill/>
                    </a:lnT>
                    <a:lnB>
                      <a:noFill/>
                    </a:lnB>
                    <a:solidFill>
                      <a:srgbClr val="C0E6F5"/>
                    </a:solidFill>
                  </a:tcPr>
                </a:tc>
                <a:tc>
                  <a:txBody>
                    <a:bodyPr/>
                    <a:lstStyle/>
                    <a:p>
                      <a:pPr algn="r" fontAlgn="b">
                        <a:buNone/>
                      </a:pPr>
                      <a:r>
                        <a:rPr lang="en-US" sz="1600" b="1" i="0" u="none" strike="noStrike">
                          <a:solidFill>
                            <a:srgbClr val="104861"/>
                          </a:solidFill>
                          <a:effectLst/>
                          <a:latin typeface="Aptos Narrow" panose="020B0004020202020204" pitchFamily="34" charset="0"/>
                        </a:rPr>
                        <a:t>2%</a:t>
                      </a:r>
                    </a:p>
                  </a:txBody>
                  <a:tcPr marL="6350" marR="6350" marT="6350" marB="0" anchor="b">
                    <a:lnL>
                      <a:noFill/>
                    </a:lnL>
                    <a:lnR>
                      <a:noFill/>
                    </a:lnR>
                    <a:lnT>
                      <a:noFill/>
                    </a:lnT>
                    <a:lnB>
                      <a:noFill/>
                    </a:lnB>
                    <a:solidFill>
                      <a:srgbClr val="C0E6F5"/>
                    </a:solidFill>
                  </a:tcPr>
                </a:tc>
                <a:extLst>
                  <a:ext uri="{0D108BD9-81ED-4DB2-BD59-A6C34878D82A}">
                    <a16:rowId xmlns:a16="http://schemas.microsoft.com/office/drawing/2014/main" val="2628952358"/>
                  </a:ext>
                </a:extLst>
              </a:tr>
              <a:tr h="356366">
                <a:tc>
                  <a:txBody>
                    <a:bodyPr/>
                    <a:lstStyle/>
                    <a:p>
                      <a:pPr algn="l" fontAlgn="b">
                        <a:buNone/>
                      </a:pPr>
                      <a:r>
                        <a:rPr lang="en-US" sz="1600" b="1" i="0" u="none" strike="noStrike" dirty="0">
                          <a:solidFill>
                            <a:srgbClr val="104861"/>
                          </a:solidFill>
                          <a:effectLst/>
                          <a:latin typeface="Aptos Narrow" panose="020B0004020202020204" pitchFamily="34" charset="0"/>
                        </a:rPr>
                        <a:t>Montgomery</a:t>
                      </a:r>
                    </a:p>
                  </a:txBody>
                  <a:tcPr marL="6350" marR="6350" marT="6350" marB="0" anchor="b">
                    <a:lnL>
                      <a:noFill/>
                    </a:lnL>
                    <a:lnR>
                      <a:noFill/>
                    </a:lnR>
                    <a:lnT>
                      <a:noFill/>
                    </a:lnT>
                    <a:lnB w="6350" cap="flat" cmpd="sng" algn="ctr">
                      <a:solidFill>
                        <a:srgbClr val="156082"/>
                      </a:solidFill>
                      <a:prstDash val="solid"/>
                      <a:round/>
                      <a:headEnd type="none" w="med" len="med"/>
                      <a:tailEnd type="none" w="med" len="med"/>
                    </a:lnB>
                    <a:noFill/>
                  </a:tcPr>
                </a:tc>
                <a:tc>
                  <a:txBody>
                    <a:bodyPr/>
                    <a:lstStyle/>
                    <a:p>
                      <a:pPr algn="r" fontAlgn="b">
                        <a:buNone/>
                      </a:pPr>
                      <a:r>
                        <a:rPr lang="en-US" sz="1600" b="1" i="0" u="none" strike="noStrike" dirty="0">
                          <a:solidFill>
                            <a:srgbClr val="104861"/>
                          </a:solidFill>
                          <a:effectLst/>
                          <a:latin typeface="Aptos Narrow" panose="020B0004020202020204" pitchFamily="34" charset="0"/>
                        </a:rPr>
                        <a:t>                                                                21,212 </a:t>
                      </a:r>
                    </a:p>
                  </a:txBody>
                  <a:tcPr marL="6350" marR="6350" marT="6350" marB="0" anchor="b">
                    <a:lnL>
                      <a:noFill/>
                    </a:lnL>
                    <a:lnR>
                      <a:noFill/>
                    </a:lnR>
                    <a:lnT>
                      <a:noFill/>
                    </a:lnT>
                    <a:lnB w="6350" cap="flat" cmpd="sng" algn="ctr">
                      <a:solidFill>
                        <a:srgbClr val="156082"/>
                      </a:solidFill>
                      <a:prstDash val="solid"/>
                      <a:round/>
                      <a:headEnd type="none" w="med" len="med"/>
                      <a:tailEnd type="none" w="med" len="med"/>
                    </a:lnB>
                    <a:noFill/>
                  </a:tcPr>
                </a:tc>
                <a:tc>
                  <a:txBody>
                    <a:bodyPr/>
                    <a:lstStyle/>
                    <a:p>
                      <a:pPr algn="r" fontAlgn="b">
                        <a:buNone/>
                      </a:pPr>
                      <a:r>
                        <a:rPr lang="en-US" sz="1600" b="1" i="0" u="none" strike="noStrike" dirty="0">
                          <a:solidFill>
                            <a:srgbClr val="104861"/>
                          </a:solidFill>
                          <a:effectLst/>
                          <a:latin typeface="Aptos Narrow" panose="020B0004020202020204" pitchFamily="34" charset="0"/>
                        </a:rPr>
                        <a:t>2%</a:t>
                      </a:r>
                    </a:p>
                  </a:txBody>
                  <a:tcPr marL="6350" marR="6350" marT="6350" marB="0" anchor="b">
                    <a:lnL>
                      <a:noFill/>
                    </a:lnL>
                    <a:lnR>
                      <a:noFill/>
                    </a:lnR>
                    <a:lnT>
                      <a:noFill/>
                    </a:lnT>
                    <a:lnB w="6350" cap="flat" cmpd="sng" algn="ctr">
                      <a:solidFill>
                        <a:srgbClr val="156082"/>
                      </a:solidFill>
                      <a:prstDash val="solid"/>
                      <a:round/>
                      <a:headEnd type="none" w="med" len="med"/>
                      <a:tailEnd type="none" w="med" len="med"/>
                    </a:lnB>
                    <a:noFill/>
                  </a:tcPr>
                </a:tc>
                <a:extLst>
                  <a:ext uri="{0D108BD9-81ED-4DB2-BD59-A6C34878D82A}">
                    <a16:rowId xmlns:a16="http://schemas.microsoft.com/office/drawing/2014/main" val="1042035458"/>
                  </a:ext>
                </a:extLst>
              </a:tr>
            </a:tbl>
          </a:graphicData>
        </a:graphic>
      </p:graphicFrame>
      <p:sp>
        <p:nvSpPr>
          <p:cNvPr id="9" name="Content Placeholder 8">
            <a:extLst>
              <a:ext uri="{FF2B5EF4-FFF2-40B4-BE49-F238E27FC236}">
                <a16:creationId xmlns:a16="http://schemas.microsoft.com/office/drawing/2014/main" id="{8B46069C-420F-3D3D-E052-F131822EB0A8}"/>
              </a:ext>
            </a:extLst>
          </p:cNvPr>
          <p:cNvSpPr>
            <a:spLocks noGrp="1"/>
          </p:cNvSpPr>
          <p:nvPr>
            <p:ph sz="quarter" idx="13"/>
          </p:nvPr>
        </p:nvSpPr>
        <p:spPr/>
        <p:txBody>
          <a:bodyPr/>
          <a:lstStyle/>
          <a:p>
            <a:endParaRPr lang="en-US"/>
          </a:p>
        </p:txBody>
      </p:sp>
      <p:sp>
        <p:nvSpPr>
          <p:cNvPr id="10" name="Content Placeholder 4">
            <a:extLst>
              <a:ext uri="{FF2B5EF4-FFF2-40B4-BE49-F238E27FC236}">
                <a16:creationId xmlns:a16="http://schemas.microsoft.com/office/drawing/2014/main" id="{4D42056A-831A-6D86-256E-5379CCA3E917}"/>
              </a:ext>
            </a:extLst>
          </p:cNvPr>
          <p:cNvSpPr txBox="1">
            <a:spLocks/>
          </p:cNvSpPr>
          <p:nvPr/>
        </p:nvSpPr>
        <p:spPr>
          <a:xfrm>
            <a:off x="179388" y="6378272"/>
            <a:ext cx="9459912" cy="27699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100" b="1" dirty="0"/>
              <a:t>Source: </a:t>
            </a:r>
            <a:r>
              <a:rPr lang="en-US" sz="1100" dirty="0">
                <a:solidFill>
                  <a:schemeClr val="bg1">
                    <a:lumMod val="50000"/>
                  </a:schemeClr>
                </a:solidFill>
                <a:latin typeface="Arial" panose="020B0604020202020204" pitchFamily="34" charset="0"/>
                <a:cs typeface="Arial" panose="020B0604020202020204" pitchFamily="34" charset="0"/>
              </a:rPr>
              <a:t>U.S. Census Bureau, Vintage 2025 Population Estimates</a:t>
            </a:r>
          </a:p>
        </p:txBody>
      </p:sp>
    </p:spTree>
    <p:extLst>
      <p:ext uri="{BB962C8B-B14F-4D97-AF65-F5344CB8AC3E}">
        <p14:creationId xmlns:p14="http://schemas.microsoft.com/office/powerpoint/2010/main" val="40109806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3FD955D-F564-4BF3-8D26-DA04796FD5C7}"/>
              </a:ext>
            </a:extLst>
          </p:cNvPr>
          <p:cNvSpPr>
            <a:spLocks noGrp="1"/>
          </p:cNvSpPr>
          <p:nvPr>
            <p:ph type="title"/>
          </p:nvPr>
        </p:nvSpPr>
        <p:spPr>
          <a:xfrm>
            <a:off x="279364" y="532411"/>
            <a:ext cx="4773225" cy="1741293"/>
          </a:xfrm>
        </p:spPr>
        <p:txBody>
          <a:bodyPr>
            <a:noAutofit/>
          </a:bodyPr>
          <a:lstStyle/>
          <a:p>
            <a:pPr algn="l"/>
            <a:r>
              <a:rPr lang="en-US" sz="4000" b="1" dirty="0">
                <a:latin typeface="Trade Gothic Next Heavy" panose="020B0903040303020004" pitchFamily="34" charset="0"/>
                <a:cs typeface="Arial"/>
              </a:rPr>
              <a:t>A majority of Texas counties saw more deaths than births</a:t>
            </a:r>
            <a:endParaRPr lang="en-US" sz="4000" b="1" dirty="0">
              <a:latin typeface="Trade Gothic Next Heavy" panose="020B0903040303020004" pitchFamily="34" charset="0"/>
            </a:endParaRPr>
          </a:p>
        </p:txBody>
      </p:sp>
      <p:sp>
        <p:nvSpPr>
          <p:cNvPr id="19" name="Text Placeholder 3">
            <a:extLst>
              <a:ext uri="{FF2B5EF4-FFF2-40B4-BE49-F238E27FC236}">
                <a16:creationId xmlns:a16="http://schemas.microsoft.com/office/drawing/2014/main" id="{00AC7B9F-AFCF-0327-BEDD-00AE6B783827}"/>
              </a:ext>
            </a:extLst>
          </p:cNvPr>
          <p:cNvSpPr txBox="1">
            <a:spLocks/>
          </p:cNvSpPr>
          <p:nvPr/>
        </p:nvSpPr>
        <p:spPr>
          <a:xfrm>
            <a:off x="387663" y="3463924"/>
            <a:ext cx="2558824" cy="81875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6000" b="1" dirty="0">
                <a:solidFill>
                  <a:schemeClr val="accent1"/>
                </a:solidFill>
                <a:latin typeface="Trade Gothic Next Heavy" panose="020B0903040303020004" pitchFamily="34" charset="0"/>
                <a:cs typeface="Aktiv Grotesk Ex XBold" panose="020B0904020203020204" pitchFamily="34" charset="0"/>
              </a:rPr>
              <a:t>134</a:t>
            </a:r>
            <a:endParaRPr lang="en-US" sz="6000" dirty="0">
              <a:solidFill>
                <a:schemeClr val="accent1"/>
              </a:solidFill>
              <a:latin typeface="Trade Gothic Next Heavy" panose="020B0903040303020004" pitchFamily="34" charset="0"/>
              <a:cs typeface="Aktiv Grotesk Ex XBold" panose="020B0904020203020204" pitchFamily="34" charset="0"/>
            </a:endParaRPr>
          </a:p>
        </p:txBody>
      </p:sp>
      <p:sp>
        <p:nvSpPr>
          <p:cNvPr id="20" name="Text Placeholder 3">
            <a:extLst>
              <a:ext uri="{FF2B5EF4-FFF2-40B4-BE49-F238E27FC236}">
                <a16:creationId xmlns:a16="http://schemas.microsoft.com/office/drawing/2014/main" id="{AB71F1BD-5D23-44EF-8426-75766B36ADB9}"/>
              </a:ext>
            </a:extLst>
          </p:cNvPr>
          <p:cNvSpPr txBox="1">
            <a:spLocks/>
          </p:cNvSpPr>
          <p:nvPr/>
        </p:nvSpPr>
        <p:spPr>
          <a:xfrm>
            <a:off x="387664" y="4287378"/>
            <a:ext cx="4173008" cy="17246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counties experienced natural population decline, with most located in rural areas.</a:t>
            </a:r>
            <a:endParaRPr lang="en-US" sz="2400" dirty="0"/>
          </a:p>
        </p:txBody>
      </p:sp>
      <p:pic>
        <p:nvPicPr>
          <p:cNvPr id="22" name="Picture 21" descr="Choropleth map of Texas counties showing estimated natural population change from July 2024 to July 2025. Counties are shaded from brown (population decrease or no natural change) to teal (highest natural increase), with the strongest gains concentrated around major metropolitan areas such as Dallas-Fort Worth, Houston, Austin, and the Rio Grande Valley.">
            <a:extLst>
              <a:ext uri="{FF2B5EF4-FFF2-40B4-BE49-F238E27FC236}">
                <a16:creationId xmlns:a16="http://schemas.microsoft.com/office/drawing/2014/main" id="{6FEF823F-BC23-8F9F-E2CA-0F9574E01D1F}"/>
              </a:ext>
            </a:extLst>
          </p:cNvPr>
          <p:cNvPicPr>
            <a:picLocks noChangeAspect="1"/>
          </p:cNvPicPr>
          <p:nvPr/>
        </p:nvPicPr>
        <p:blipFill>
          <a:blip r:embed="rId3">
            <a:extLst>
              <a:ext uri="{28A0092B-C50C-407E-A947-70E740481C1C}">
                <a14:useLocalDpi xmlns:a14="http://schemas.microsoft.com/office/drawing/2010/main" val="0"/>
              </a:ext>
            </a:extLst>
          </a:blip>
          <a:srcRect l="2120" r="9759"/>
          <a:stretch>
            <a:fillRect/>
          </a:stretch>
        </p:blipFill>
        <p:spPr>
          <a:xfrm>
            <a:off x="5173042" y="-24653"/>
            <a:ext cx="7042538" cy="6175543"/>
          </a:xfrm>
          <a:prstGeom prst="rect">
            <a:avLst/>
          </a:prstGeom>
        </p:spPr>
      </p:pic>
      <p:sp>
        <p:nvSpPr>
          <p:cNvPr id="23" name="TextBox 22">
            <a:extLst>
              <a:ext uri="{FF2B5EF4-FFF2-40B4-BE49-F238E27FC236}">
                <a16:creationId xmlns:a16="http://schemas.microsoft.com/office/drawing/2014/main" id="{17652E85-DA3E-AA49-A3DE-BA88C9CC6318}"/>
              </a:ext>
            </a:extLst>
          </p:cNvPr>
          <p:cNvSpPr txBox="1"/>
          <p:nvPr/>
        </p:nvSpPr>
        <p:spPr>
          <a:xfrm>
            <a:off x="9122617" y="360730"/>
            <a:ext cx="3069383" cy="923330"/>
          </a:xfrm>
          <a:prstGeom prst="rect">
            <a:avLst/>
          </a:prstGeom>
          <a:noFill/>
        </p:spPr>
        <p:txBody>
          <a:bodyPr wrap="square" rtlCol="0">
            <a:spAutoFit/>
          </a:bodyPr>
          <a:lstStyle/>
          <a:p>
            <a:r>
              <a:rPr lang="en-US" b="1" dirty="0"/>
              <a:t>Estimates Natural Change Across Texas Counties</a:t>
            </a:r>
          </a:p>
          <a:p>
            <a:r>
              <a:rPr lang="en-US" dirty="0"/>
              <a:t>From July 2024 to July 2025</a:t>
            </a:r>
          </a:p>
        </p:txBody>
      </p:sp>
      <p:sp>
        <p:nvSpPr>
          <p:cNvPr id="8" name="Content Placeholder 4">
            <a:extLst>
              <a:ext uri="{FF2B5EF4-FFF2-40B4-BE49-F238E27FC236}">
                <a16:creationId xmlns:a16="http://schemas.microsoft.com/office/drawing/2014/main" id="{20740A07-E516-07D1-8711-FEDAA326EFE6}"/>
              </a:ext>
            </a:extLst>
          </p:cNvPr>
          <p:cNvSpPr txBox="1">
            <a:spLocks/>
          </p:cNvSpPr>
          <p:nvPr/>
        </p:nvSpPr>
        <p:spPr>
          <a:xfrm>
            <a:off x="179388" y="6378272"/>
            <a:ext cx="9459912" cy="27699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100" b="1"/>
              <a:t>Source: </a:t>
            </a:r>
            <a:r>
              <a:rPr lang="en-US" sz="1100">
                <a:solidFill>
                  <a:schemeClr val="bg1">
                    <a:lumMod val="50000"/>
                  </a:schemeClr>
                </a:solidFill>
                <a:latin typeface="Arial" panose="020B0604020202020204" pitchFamily="34" charset="0"/>
                <a:cs typeface="Arial" panose="020B0604020202020204" pitchFamily="34" charset="0"/>
              </a:rPr>
              <a:t>U.S. Census Bureau, Vintage 2025 Population Estimates</a:t>
            </a:r>
          </a:p>
        </p:txBody>
      </p:sp>
    </p:spTree>
    <p:extLst>
      <p:ext uri="{BB962C8B-B14F-4D97-AF65-F5344CB8AC3E}">
        <p14:creationId xmlns:p14="http://schemas.microsoft.com/office/powerpoint/2010/main" val="895271497"/>
      </p:ext>
    </p:extLst>
  </p:cSld>
  <p:clrMapOvr>
    <a:masterClrMapping/>
  </p:clrMapOvr>
  <mc:AlternateContent xmlns:mc="http://schemas.openxmlformats.org/markup-compatibility/2006" xmlns:p14="http://schemas.microsoft.com/office/powerpoint/2010/main">
    <mc:Choice Requires="p14">
      <p:transition spd="slow" p14:dur="2000" advClick="0" advTm="1126"/>
    </mc:Choice>
    <mc:Fallback xmlns="">
      <p:transition spd="slow" advClick="0" advTm="1126"/>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0365E-B877-FEE9-5A8E-686342417D1A}"/>
              </a:ext>
            </a:extLst>
          </p:cNvPr>
          <p:cNvSpPr>
            <a:spLocks noGrp="1"/>
          </p:cNvSpPr>
          <p:nvPr>
            <p:ph type="title"/>
          </p:nvPr>
        </p:nvSpPr>
        <p:spPr>
          <a:xfrm>
            <a:off x="-141149" y="195176"/>
            <a:ext cx="12192000" cy="1061357"/>
          </a:xfrm>
        </p:spPr>
        <p:txBody>
          <a:bodyPr>
            <a:normAutofit/>
          </a:bodyPr>
          <a:lstStyle/>
          <a:p>
            <a:r>
              <a:rPr lang="en-US" sz="2800" b="1">
                <a:latin typeface="Aptos" panose="020B0004020202020204" pitchFamily="34" charset="0"/>
              </a:rPr>
              <a:t>Texas Fertility Rates, 2007-2024</a:t>
            </a:r>
            <a:br>
              <a:rPr lang="en-US" sz="2800" b="1">
                <a:latin typeface="Aptos" panose="020B0004020202020204" pitchFamily="34" charset="0"/>
              </a:rPr>
            </a:br>
            <a:r>
              <a:rPr lang="en-US" sz="2400" b="0">
                <a:latin typeface="Aptos" panose="020B0004020202020204" pitchFamily="34" charset="0"/>
              </a:rPr>
              <a:t>Births per 1,000 women aged</a:t>
            </a:r>
            <a:r>
              <a:rPr lang="en-US" sz="2400" b="0" baseline="0">
                <a:latin typeface="Aptos" panose="020B0004020202020204" pitchFamily="34" charset="0"/>
              </a:rPr>
              <a:t> 15-44</a:t>
            </a:r>
            <a:r>
              <a:rPr lang="en-US" sz="2400" b="0">
                <a:latin typeface="Aptos" panose="020B0004020202020204" pitchFamily="34" charset="0"/>
              </a:rPr>
              <a:t> </a:t>
            </a:r>
            <a:endParaRPr lang="en-US" b="0">
              <a:latin typeface="Aptos" panose="020B0004020202020204" pitchFamily="34" charset="0"/>
            </a:endParaRPr>
          </a:p>
        </p:txBody>
      </p:sp>
      <p:sp>
        <p:nvSpPr>
          <p:cNvPr id="4" name="Content Placeholder 3">
            <a:extLst>
              <a:ext uri="{FF2B5EF4-FFF2-40B4-BE49-F238E27FC236}">
                <a16:creationId xmlns:a16="http://schemas.microsoft.com/office/drawing/2014/main" id="{4A0E0E39-3896-1440-ABB7-7156709E7C8B}"/>
              </a:ext>
            </a:extLst>
          </p:cNvPr>
          <p:cNvSpPr>
            <a:spLocks noGrp="1"/>
          </p:cNvSpPr>
          <p:nvPr>
            <p:ph sz="quarter" idx="13"/>
          </p:nvPr>
        </p:nvSpPr>
        <p:spPr/>
        <p:txBody>
          <a:bodyPr/>
          <a:lstStyle/>
          <a:p>
            <a:r>
              <a:rPr lang="en-US" sz="1000" b="1" kern="900">
                <a:solidFill>
                  <a:schemeClr val="bg1">
                    <a:lumMod val="50000"/>
                  </a:schemeClr>
                </a:solidFill>
                <a:latin typeface="Arial" panose="020B0604020202020204" pitchFamily="34" charset="0"/>
                <a:cs typeface="Arial" panose="020B0604020202020204" pitchFamily="34" charset="0"/>
              </a:rPr>
              <a:t>Source</a:t>
            </a:r>
            <a:r>
              <a:rPr lang="en-US" sz="1000" kern="900">
                <a:solidFill>
                  <a:schemeClr val="bg1">
                    <a:lumMod val="50000"/>
                  </a:schemeClr>
                </a:solidFill>
                <a:latin typeface="Arial" panose="020B0604020202020204" pitchFamily="34" charset="0"/>
                <a:cs typeface="Arial" panose="020B0604020202020204" pitchFamily="34" charset="0"/>
              </a:rPr>
              <a:t>: Centers for Disease Control and Prevention, National Center for Health Statistics. Natality on CDC WONDER Online Database, 2007-2024.</a:t>
            </a:r>
          </a:p>
        </p:txBody>
      </p:sp>
      <p:graphicFrame>
        <p:nvGraphicFramePr>
          <p:cNvPr id="13" name="Content Placeholder 12" descr="Line graph showing U.S. birth rates per 1,000 women ages 15–44 from 2007 to 2024 by race and ethnicity. Four lines are shown: Hispanic or Latino (blue), Asian or Pacific Islander, not Hispanic (orange), Black or African American, not Hispanic (green), and White, not Hispanic (yellow). Hispanic or Latino women have the highest birth rates throughout the period, declining from about 102.9 in 2007 to around 70.9 in 2024. Asian or Pacific Islander, Black, and White women show lower and more similar rates, all generally declining from the mid‑60s in 2007 to roughly 53.1 (Asian or Pacific Islander), 48.7 (Black or African American), and 52.0 (White) by 2024. A vertical dashed line marks the year 2020. Overall, all groups experience a long-term decline in birth rates, with slight increases after 2021 for some groups.">
            <a:extLst>
              <a:ext uri="{FF2B5EF4-FFF2-40B4-BE49-F238E27FC236}">
                <a16:creationId xmlns:a16="http://schemas.microsoft.com/office/drawing/2014/main" id="{94F92421-F1E1-5B8E-9719-7FF1F231AFF7}"/>
              </a:ext>
            </a:extLst>
          </p:cNvPr>
          <p:cNvGraphicFramePr>
            <a:graphicFrameLocks noGrp="1"/>
          </p:cNvGraphicFramePr>
          <p:nvPr>
            <p:ph idx="1"/>
          </p:nvPr>
        </p:nvGraphicFramePr>
        <p:xfrm>
          <a:off x="440872" y="1177365"/>
          <a:ext cx="11201294" cy="461701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242298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B27E9-063E-26E0-BE37-6770E635A7AE}"/>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About our organization</a:t>
            </a:r>
          </a:p>
        </p:txBody>
      </p:sp>
      <p:pic>
        <p:nvPicPr>
          <p:cNvPr id="9" name="Picture 8">
            <a:extLst>
              <a:ext uri="{FF2B5EF4-FFF2-40B4-BE49-F238E27FC236}">
                <a16:creationId xmlns:a16="http://schemas.microsoft.com/office/drawing/2014/main" id="{A9DBB977-614A-7772-4D93-326C6C3ABF1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2950" y="974225"/>
            <a:ext cx="2940010" cy="1258324"/>
          </a:xfrm>
          <a:prstGeom prst="rect">
            <a:avLst/>
          </a:prstGeom>
        </p:spPr>
      </p:pic>
      <p:cxnSp>
        <p:nvCxnSpPr>
          <p:cNvPr id="14" name="Straight Connector 13">
            <a:extLst>
              <a:ext uri="{FF2B5EF4-FFF2-40B4-BE49-F238E27FC236}">
                <a16:creationId xmlns:a16="http://schemas.microsoft.com/office/drawing/2014/main" id="{58DDCC75-81EB-6A11-AF13-BD3BF3F29F06}"/>
              </a:ext>
              <a:ext uri="{C183D7F6-B498-43B3-948B-1728B52AA6E4}">
                <adec:decorative xmlns:adec="http://schemas.microsoft.com/office/drawing/2017/decorative" val="1"/>
              </a:ext>
            </a:extLst>
          </p:cNvPr>
          <p:cNvCxnSpPr>
            <a:cxnSpLocks/>
          </p:cNvCxnSpPr>
          <p:nvPr/>
        </p:nvCxnSpPr>
        <p:spPr>
          <a:xfrm>
            <a:off x="622358" y="4282567"/>
            <a:ext cx="0" cy="945416"/>
          </a:xfrm>
          <a:prstGeom prst="line">
            <a:avLst/>
          </a:prstGeom>
          <a:ln w="38100">
            <a:solidFill>
              <a:srgbClr val="A32135"/>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554E8C7-B1FB-1B76-96AA-20B9EE266D25}"/>
              </a:ext>
              <a:ext uri="{C183D7F6-B498-43B3-948B-1728B52AA6E4}">
                <adec:decorative xmlns:adec="http://schemas.microsoft.com/office/drawing/2017/decorative" val="1"/>
              </a:ext>
            </a:extLst>
          </p:cNvPr>
          <p:cNvCxnSpPr/>
          <p:nvPr/>
        </p:nvCxnSpPr>
        <p:spPr>
          <a:xfrm>
            <a:off x="639136" y="2889911"/>
            <a:ext cx="0" cy="757167"/>
          </a:xfrm>
          <a:prstGeom prst="line">
            <a:avLst/>
          </a:prstGeom>
          <a:ln w="38100">
            <a:solidFill>
              <a:srgbClr val="A32135"/>
            </a:solidFill>
          </a:ln>
        </p:spPr>
        <p:style>
          <a:lnRef idx="1">
            <a:schemeClr val="accent1"/>
          </a:lnRef>
          <a:fillRef idx="0">
            <a:schemeClr val="accent1"/>
          </a:fillRef>
          <a:effectRef idx="0">
            <a:schemeClr val="accent1"/>
          </a:effectRef>
          <a:fontRef idx="minor">
            <a:schemeClr val="tx1"/>
          </a:fontRef>
        </p:style>
      </p:cxnSp>
      <p:sp>
        <p:nvSpPr>
          <p:cNvPr id="11" name="Content Placeholder 2">
            <a:extLst>
              <a:ext uri="{FF2B5EF4-FFF2-40B4-BE49-F238E27FC236}">
                <a16:creationId xmlns:a16="http://schemas.microsoft.com/office/drawing/2014/main" id="{20F77F15-8052-4AC5-AC54-551ABC9B0AC5}"/>
              </a:ext>
            </a:extLst>
          </p:cNvPr>
          <p:cNvSpPr txBox="1">
            <a:spLocks/>
          </p:cNvSpPr>
          <p:nvPr/>
        </p:nvSpPr>
        <p:spPr>
          <a:xfrm>
            <a:off x="639136" y="2946311"/>
            <a:ext cx="2683824" cy="757167"/>
          </a:xfrm>
          <a:prstGeom prst="rect">
            <a:avLst/>
          </a:prstGeom>
        </p:spPr>
        <p:txBody>
          <a:bodyPr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b="1">
                <a:latin typeface="Arial" panose="020B0604020202020204" pitchFamily="34" charset="0"/>
                <a:cs typeface="Arial" panose="020B0604020202020204" pitchFamily="34" charset="0"/>
              </a:rPr>
              <a:t>State Demographer</a:t>
            </a:r>
          </a:p>
          <a:p>
            <a:pPr marL="0" indent="0">
              <a:buFont typeface="Arial" panose="020B0604020202020204" pitchFamily="34" charset="0"/>
              <a:buNone/>
            </a:pPr>
            <a:r>
              <a:rPr lang="en-US" sz="1600">
                <a:latin typeface="Arial" panose="020B0604020202020204" pitchFamily="34" charset="0"/>
                <a:cs typeface="Arial" panose="020B0604020202020204" pitchFamily="34" charset="0"/>
              </a:rPr>
              <a:t>Lloyd B. Potter, Ph.D.</a:t>
            </a:r>
          </a:p>
        </p:txBody>
      </p:sp>
      <p:sp>
        <p:nvSpPr>
          <p:cNvPr id="10" name="Content Placeholder 2">
            <a:extLst>
              <a:ext uri="{FF2B5EF4-FFF2-40B4-BE49-F238E27FC236}">
                <a16:creationId xmlns:a16="http://schemas.microsoft.com/office/drawing/2014/main" id="{701F363C-3883-7F6D-2FBD-944AC7C5295D}"/>
              </a:ext>
            </a:extLst>
          </p:cNvPr>
          <p:cNvSpPr txBox="1">
            <a:spLocks/>
          </p:cNvSpPr>
          <p:nvPr/>
        </p:nvSpPr>
        <p:spPr>
          <a:xfrm>
            <a:off x="639136" y="4338968"/>
            <a:ext cx="2450653" cy="889015"/>
          </a:xfrm>
          <a:prstGeom prst="rect">
            <a:avLst/>
          </a:prstGeom>
        </p:spPr>
        <p:txBody>
          <a:bodyPr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b="1">
                <a:latin typeface="Arial" panose="020B0604020202020204" pitchFamily="34" charset="0"/>
                <a:cs typeface="Arial" panose="020B0604020202020204" pitchFamily="34" charset="0"/>
              </a:rPr>
              <a:t>Affiliated with</a:t>
            </a:r>
          </a:p>
          <a:p>
            <a:pPr marL="0" indent="0">
              <a:buFont typeface="Arial" panose="020B0604020202020204" pitchFamily="34" charset="0"/>
              <a:buNone/>
            </a:pPr>
            <a:r>
              <a:rPr lang="en-US" sz="1600">
                <a:latin typeface="Arial" panose="020B0604020202020204" pitchFamily="34" charset="0"/>
                <a:cs typeface="Arial" panose="020B0604020202020204" pitchFamily="34" charset="0"/>
              </a:rPr>
              <a:t>The University of Texas at San Antonio</a:t>
            </a:r>
          </a:p>
          <a:p>
            <a:endParaRPr lang="en-US" sz="1600"/>
          </a:p>
        </p:txBody>
      </p:sp>
      <p:sp>
        <p:nvSpPr>
          <p:cNvPr id="19" name="Rectangle 18">
            <a:extLst>
              <a:ext uri="{FF2B5EF4-FFF2-40B4-BE49-F238E27FC236}">
                <a16:creationId xmlns:a16="http://schemas.microsoft.com/office/drawing/2014/main" id="{3960BF66-C09E-9F6D-010C-2061646AD210}"/>
              </a:ext>
              <a:ext uri="{C183D7F6-B498-43B3-948B-1728B52AA6E4}">
                <adec:decorative xmlns:adec="http://schemas.microsoft.com/office/drawing/2017/decorative" val="1"/>
              </a:ext>
            </a:extLst>
          </p:cNvPr>
          <p:cNvSpPr/>
          <p:nvPr/>
        </p:nvSpPr>
        <p:spPr>
          <a:xfrm>
            <a:off x="4154400" y="0"/>
            <a:ext cx="8037600"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57F2D814-5E05-BD63-6A31-A6675F1C60DA}"/>
              </a:ext>
            </a:extLst>
          </p:cNvPr>
          <p:cNvSpPr txBox="1"/>
          <p:nvPr/>
        </p:nvSpPr>
        <p:spPr>
          <a:xfrm>
            <a:off x="4860392" y="833153"/>
            <a:ext cx="2419198" cy="369332"/>
          </a:xfrm>
          <a:prstGeom prst="rect">
            <a:avLst/>
          </a:prstGeom>
          <a:noFill/>
        </p:spPr>
        <p:txBody>
          <a:bodyPr wrap="square" rtlCol="0" anchor="ctr">
            <a:spAutoFit/>
          </a:bodyPr>
          <a:lstStyle/>
          <a:p>
            <a:r>
              <a:rPr lang="en-US" b="1">
                <a:solidFill>
                  <a:srgbClr val="8B2233"/>
                </a:solidFill>
              </a:rPr>
              <a:t>Major Function</a:t>
            </a:r>
          </a:p>
        </p:txBody>
      </p:sp>
      <p:pic>
        <p:nvPicPr>
          <p:cNvPr id="6" name="Picture 5">
            <a:extLst>
              <a:ext uri="{FF2B5EF4-FFF2-40B4-BE49-F238E27FC236}">
                <a16:creationId xmlns:a16="http://schemas.microsoft.com/office/drawing/2014/main" id="{F6EF3F45-9B17-57C3-DC2C-B57636BA62FE}"/>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03038" y="898600"/>
            <a:ext cx="269959" cy="269959"/>
          </a:xfrm>
          <a:prstGeom prst="rect">
            <a:avLst/>
          </a:prstGeom>
        </p:spPr>
      </p:pic>
      <p:sp>
        <p:nvSpPr>
          <p:cNvPr id="16" name="TextBox 15">
            <a:extLst>
              <a:ext uri="{FF2B5EF4-FFF2-40B4-BE49-F238E27FC236}">
                <a16:creationId xmlns:a16="http://schemas.microsoft.com/office/drawing/2014/main" id="{616EAC64-618A-C49D-0C6E-BDDDC0AC8904}"/>
              </a:ext>
            </a:extLst>
          </p:cNvPr>
          <p:cNvSpPr txBox="1"/>
          <p:nvPr/>
        </p:nvSpPr>
        <p:spPr>
          <a:xfrm>
            <a:off x="4604802" y="1214518"/>
            <a:ext cx="7040640" cy="338554"/>
          </a:xfrm>
          <a:prstGeom prst="rect">
            <a:avLst/>
          </a:prstGeom>
          <a:noFill/>
        </p:spPr>
        <p:txBody>
          <a:bodyPr wrap="square" rtlCol="0">
            <a:spAutoFit/>
          </a:bodyPr>
          <a:lstStyle/>
          <a:p>
            <a:r>
              <a:rPr lang="en-US" sz="1600"/>
              <a:t>Produce annual population estimates and biennial population projections</a:t>
            </a:r>
          </a:p>
        </p:txBody>
      </p:sp>
      <p:sp>
        <p:nvSpPr>
          <p:cNvPr id="12" name="TextBox 11">
            <a:extLst>
              <a:ext uri="{FF2B5EF4-FFF2-40B4-BE49-F238E27FC236}">
                <a16:creationId xmlns:a16="http://schemas.microsoft.com/office/drawing/2014/main" id="{2E8C9A56-633A-474C-5096-20680D38F110}"/>
              </a:ext>
            </a:extLst>
          </p:cNvPr>
          <p:cNvSpPr txBox="1"/>
          <p:nvPr/>
        </p:nvSpPr>
        <p:spPr>
          <a:xfrm>
            <a:off x="4860392" y="2248334"/>
            <a:ext cx="2419198" cy="369332"/>
          </a:xfrm>
          <a:prstGeom prst="rect">
            <a:avLst/>
          </a:prstGeom>
          <a:noFill/>
        </p:spPr>
        <p:txBody>
          <a:bodyPr wrap="square" rtlCol="0" anchor="ctr">
            <a:spAutoFit/>
          </a:bodyPr>
          <a:lstStyle/>
          <a:p>
            <a:r>
              <a:rPr lang="en-US" b="1">
                <a:solidFill>
                  <a:srgbClr val="8B2233"/>
                </a:solidFill>
              </a:rPr>
              <a:t>Other Services</a:t>
            </a:r>
          </a:p>
        </p:txBody>
      </p:sp>
      <p:pic>
        <p:nvPicPr>
          <p:cNvPr id="8" name="Picture 7">
            <a:extLst>
              <a:ext uri="{FF2B5EF4-FFF2-40B4-BE49-F238E27FC236}">
                <a16:creationId xmlns:a16="http://schemas.microsoft.com/office/drawing/2014/main" id="{06FA96C7-EAA3-B96F-AE4E-9BAE0DF76510}"/>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04802" y="2301756"/>
            <a:ext cx="269959" cy="273558"/>
          </a:xfrm>
          <a:prstGeom prst="rect">
            <a:avLst/>
          </a:prstGeom>
        </p:spPr>
      </p:pic>
      <p:sp>
        <p:nvSpPr>
          <p:cNvPr id="17" name="TextBox 16">
            <a:extLst>
              <a:ext uri="{FF2B5EF4-FFF2-40B4-BE49-F238E27FC236}">
                <a16:creationId xmlns:a16="http://schemas.microsoft.com/office/drawing/2014/main" id="{4749E93A-34FD-C783-3B05-19362745E260}"/>
              </a:ext>
            </a:extLst>
          </p:cNvPr>
          <p:cNvSpPr txBox="1"/>
          <p:nvPr/>
        </p:nvSpPr>
        <p:spPr>
          <a:xfrm>
            <a:off x="4604802" y="2621273"/>
            <a:ext cx="7040640" cy="1815882"/>
          </a:xfrm>
          <a:prstGeom prst="rect">
            <a:avLst/>
          </a:prstGeom>
          <a:noFill/>
        </p:spPr>
        <p:txBody>
          <a:bodyPr wrap="square" rtlCol="0">
            <a:spAutoFit/>
          </a:bodyPr>
          <a:lstStyle/>
          <a:p>
            <a:pPr marL="285750" indent="-285750">
              <a:buFont typeface="Arial" panose="020B0604020202020204" pitchFamily="34" charset="0"/>
              <a:buChar char="•"/>
            </a:pPr>
            <a:r>
              <a:rPr lang="en-US" sz="1600"/>
              <a:t>Disseminate demographic and socioeconomic information from the Census Bureau and other reliable sources.</a:t>
            </a:r>
          </a:p>
          <a:p>
            <a:endParaRPr lang="en-US" sz="1600"/>
          </a:p>
          <a:p>
            <a:pPr marL="285750" indent="-285750">
              <a:buFont typeface="Arial" panose="020B0604020202020204" pitchFamily="34" charset="0"/>
              <a:buChar char="•"/>
            </a:pPr>
            <a:r>
              <a:rPr lang="en-US" sz="1600"/>
              <a:t>Provide training and technical expertise.</a:t>
            </a:r>
          </a:p>
          <a:p>
            <a:endParaRPr lang="en-US" sz="1600"/>
          </a:p>
          <a:p>
            <a:pPr marL="285750" indent="-285750">
              <a:buFont typeface="Arial" panose="020B0604020202020204" pitchFamily="34" charset="0"/>
              <a:buChar char="•"/>
            </a:pPr>
            <a:r>
              <a:rPr lang="en-US" sz="1600"/>
              <a:t>Custom data analyses.</a:t>
            </a:r>
          </a:p>
          <a:p>
            <a:pPr marL="285750" indent="-285750">
              <a:buFont typeface="Arial" panose="020B0604020202020204" pitchFamily="34" charset="0"/>
              <a:buChar char="•"/>
            </a:pPr>
            <a:endParaRPr lang="en-US" sz="1600"/>
          </a:p>
        </p:txBody>
      </p:sp>
      <p:pic>
        <p:nvPicPr>
          <p:cNvPr id="4" name="Picture 3">
            <a:extLst>
              <a:ext uri="{FF2B5EF4-FFF2-40B4-BE49-F238E27FC236}">
                <a16:creationId xmlns:a16="http://schemas.microsoft.com/office/drawing/2014/main" id="{A8C94FB6-4D6A-D036-8B50-4E47EC4DE35A}"/>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03038" y="4908337"/>
            <a:ext cx="255561" cy="269959"/>
          </a:xfrm>
          <a:prstGeom prst="rect">
            <a:avLst/>
          </a:prstGeom>
        </p:spPr>
      </p:pic>
      <p:sp>
        <p:nvSpPr>
          <p:cNvPr id="15" name="TextBox 14">
            <a:extLst>
              <a:ext uri="{FF2B5EF4-FFF2-40B4-BE49-F238E27FC236}">
                <a16:creationId xmlns:a16="http://schemas.microsoft.com/office/drawing/2014/main" id="{3C625269-F684-F67E-4A93-6450102DB69E}"/>
              </a:ext>
            </a:extLst>
          </p:cNvPr>
          <p:cNvSpPr txBox="1"/>
          <p:nvPr/>
        </p:nvSpPr>
        <p:spPr>
          <a:xfrm>
            <a:off x="4860392" y="4858651"/>
            <a:ext cx="1768022" cy="369332"/>
          </a:xfrm>
          <a:prstGeom prst="rect">
            <a:avLst/>
          </a:prstGeom>
          <a:noFill/>
        </p:spPr>
        <p:txBody>
          <a:bodyPr wrap="square" rtlCol="0" anchor="ctr">
            <a:spAutoFit/>
          </a:bodyPr>
          <a:lstStyle/>
          <a:p>
            <a:r>
              <a:rPr lang="en-US" b="1">
                <a:solidFill>
                  <a:srgbClr val="8B2233"/>
                </a:solidFill>
              </a:rPr>
              <a:t>Partnerships</a:t>
            </a:r>
          </a:p>
        </p:txBody>
      </p:sp>
      <p:sp>
        <p:nvSpPr>
          <p:cNvPr id="18" name="TextBox 17">
            <a:extLst>
              <a:ext uri="{FF2B5EF4-FFF2-40B4-BE49-F238E27FC236}">
                <a16:creationId xmlns:a16="http://schemas.microsoft.com/office/drawing/2014/main" id="{93C3A843-0D4C-4FA7-C0FC-2E73FFDAE9FF}"/>
              </a:ext>
            </a:extLst>
          </p:cNvPr>
          <p:cNvSpPr txBox="1"/>
          <p:nvPr/>
        </p:nvSpPr>
        <p:spPr>
          <a:xfrm>
            <a:off x="4604802" y="5227983"/>
            <a:ext cx="2718288" cy="830997"/>
          </a:xfrm>
          <a:prstGeom prst="rect">
            <a:avLst/>
          </a:prstGeom>
          <a:noFill/>
        </p:spPr>
        <p:txBody>
          <a:bodyPr wrap="square" rtlCol="0">
            <a:spAutoFit/>
          </a:bodyPr>
          <a:lstStyle/>
          <a:p>
            <a:pPr marL="285750" indent="-285750">
              <a:buFont typeface="Arial" panose="020B0604020202020204" pitchFamily="34" charset="0"/>
              <a:buChar char="•"/>
            </a:pPr>
            <a:r>
              <a:rPr lang="en-US" sz="1600"/>
              <a:t>U.S. Census Bureau</a:t>
            </a:r>
          </a:p>
          <a:p>
            <a:pPr marL="285750" indent="-285750">
              <a:buFont typeface="Arial" panose="020B0604020202020204" pitchFamily="34" charset="0"/>
              <a:buChar char="•"/>
            </a:pPr>
            <a:endParaRPr lang="en-US" sz="1600"/>
          </a:p>
          <a:p>
            <a:pPr marL="285750" indent="-285750">
              <a:buFont typeface="Arial" panose="020B0604020202020204" pitchFamily="34" charset="0"/>
              <a:buChar char="•"/>
            </a:pPr>
            <a:r>
              <a:rPr lang="en-US" sz="1600"/>
              <a:t>TDC Affiliates</a:t>
            </a:r>
          </a:p>
        </p:txBody>
      </p:sp>
    </p:spTree>
    <p:extLst>
      <p:ext uri="{BB962C8B-B14F-4D97-AF65-F5344CB8AC3E}">
        <p14:creationId xmlns:p14="http://schemas.microsoft.com/office/powerpoint/2010/main" val="2728766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238A97-D241-49A1-E3D9-C65FE3CF0054}"/>
              </a:ext>
            </a:extLst>
          </p:cNvPr>
          <p:cNvSpPr>
            <a:spLocks noGrp="1"/>
          </p:cNvSpPr>
          <p:nvPr>
            <p:ph type="title"/>
          </p:nvPr>
        </p:nvSpPr>
        <p:spPr/>
        <p:txBody>
          <a:bodyPr/>
          <a:lstStyle/>
          <a:p>
            <a:r>
              <a:rPr lang="en-US"/>
              <a:t>Texas Fertility Rates by Age Group of Mothers, 2009 and 2024</a:t>
            </a:r>
          </a:p>
        </p:txBody>
      </p:sp>
      <p:sp>
        <p:nvSpPr>
          <p:cNvPr id="2" name="Rectangle 1">
            <a:extLst>
              <a:ext uri="{FF2B5EF4-FFF2-40B4-BE49-F238E27FC236}">
                <a16:creationId xmlns:a16="http://schemas.microsoft.com/office/drawing/2014/main" id="{5915B7FA-40AD-4062-A96F-733EF2BEB95B}"/>
              </a:ext>
            </a:extLst>
          </p:cNvPr>
          <p:cNvSpPr/>
          <p:nvPr/>
        </p:nvSpPr>
        <p:spPr>
          <a:xfrm>
            <a:off x="180108" y="6369703"/>
            <a:ext cx="10283537" cy="42575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US" sz="1000" b="1" i="0" u="none" strike="noStrike" kern="900" cap="none" spc="0" normalizeH="0" baseline="0" noProof="0">
                <a:ln>
                  <a:noFill/>
                </a:ln>
                <a:solidFill>
                  <a:prstClr val="white">
                    <a:lumMod val="50000"/>
                  </a:prstClr>
                </a:solidFill>
                <a:effectLst/>
                <a:uLnTx/>
                <a:uFillTx/>
                <a:latin typeface="Arial" panose="020B0604020202020204" pitchFamily="34" charset="0"/>
                <a:ea typeface="+mn-ea"/>
                <a:cs typeface="Arial" panose="020B0604020202020204" pitchFamily="34" charset="0"/>
              </a:rPr>
              <a:t>Note: </a:t>
            </a:r>
            <a:r>
              <a:rPr kumimoji="0" lang="en-US" sz="1000" b="0" i="0" u="none" strike="noStrike" kern="900" cap="none" spc="0" normalizeH="0" baseline="0" noProof="0">
                <a:ln>
                  <a:noFill/>
                </a:ln>
                <a:solidFill>
                  <a:prstClr val="white">
                    <a:lumMod val="50000"/>
                  </a:prstClr>
                </a:solidFill>
                <a:effectLst/>
                <a:uLnTx/>
                <a:uFillTx/>
                <a:latin typeface="Arial" panose="020B0604020202020204" pitchFamily="34" charset="0"/>
                <a:ea typeface="+mn-ea"/>
                <a:cs typeface="Arial" panose="020B0604020202020204" pitchFamily="34" charset="0"/>
              </a:rPr>
              <a:t>Birth rate is expressed as births per 1,000 women ages 15–44 during the calendar year. </a:t>
            </a:r>
          </a:p>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US" sz="1000" b="1" i="0" u="none" strike="noStrike" kern="900" cap="none" spc="0" normalizeH="0" baseline="0" noProof="0">
                <a:ln>
                  <a:noFill/>
                </a:ln>
                <a:solidFill>
                  <a:prstClr val="white">
                    <a:lumMod val="50000"/>
                  </a:prstClr>
                </a:solidFill>
                <a:effectLst/>
                <a:uLnTx/>
                <a:uFillTx/>
                <a:latin typeface="Arial" panose="020B0604020202020204" pitchFamily="34" charset="0"/>
                <a:ea typeface="+mn-ea"/>
                <a:cs typeface="Arial" panose="020B0604020202020204" pitchFamily="34" charset="0"/>
              </a:rPr>
              <a:t>Source: </a:t>
            </a:r>
            <a:r>
              <a:rPr kumimoji="0" lang="en-US" sz="1000" b="0" i="0" u="none" strike="noStrike" kern="900" cap="none" spc="0" normalizeH="0" baseline="0" noProof="0">
                <a:ln>
                  <a:noFill/>
                </a:ln>
                <a:solidFill>
                  <a:prstClr val="white">
                    <a:lumMod val="50000"/>
                  </a:prstClr>
                </a:solidFill>
                <a:effectLst/>
                <a:uLnTx/>
                <a:uFillTx/>
                <a:latin typeface="Arial" panose="020B0604020202020204" pitchFamily="34" charset="0"/>
                <a:ea typeface="+mn-ea"/>
                <a:cs typeface="Arial" panose="020B0604020202020204" pitchFamily="34" charset="0"/>
              </a:rPr>
              <a:t>Centers for Disease Control and Prevention, National Center for Health Statistics.</a:t>
            </a:r>
          </a:p>
        </p:txBody>
      </p:sp>
      <p:sp>
        <p:nvSpPr>
          <p:cNvPr id="4" name="Slide Number Placeholder 3">
            <a:extLst>
              <a:ext uri="{FF2B5EF4-FFF2-40B4-BE49-F238E27FC236}">
                <a16:creationId xmlns:a16="http://schemas.microsoft.com/office/drawing/2014/main" id="{72661845-8FCC-4ADD-814E-FD58F4FE5B9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041240-ECAE-4494-9DAC-38E9F7D3A8CC}"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graphicFrame>
        <p:nvGraphicFramePr>
          <p:cNvPr id="6" name="Chart 5" descr="Bar chart comparing Texas fertility rates by mothers’ age group in 2009 and 2024, showing large declines among teens and ages 20–29, little change for ages 30–34, and modest increases among ages 35–44, indicating a shift toward older maternal ages.">
            <a:extLst>
              <a:ext uri="{FF2B5EF4-FFF2-40B4-BE49-F238E27FC236}">
                <a16:creationId xmlns:a16="http://schemas.microsoft.com/office/drawing/2014/main" id="{F0F94A42-A3BC-281A-B617-7230F3540618}"/>
              </a:ext>
            </a:extLst>
          </p:cNvPr>
          <p:cNvGraphicFramePr>
            <a:graphicFrameLocks/>
          </p:cNvGraphicFramePr>
          <p:nvPr/>
        </p:nvGraphicFramePr>
        <p:xfrm>
          <a:off x="920535" y="1036940"/>
          <a:ext cx="10612704" cy="511272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620036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0521C8-4301-DB84-FBC9-BE1EDC3DD2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1DE910-F16A-1A2D-B99B-B865401E0A87}"/>
              </a:ext>
            </a:extLst>
          </p:cNvPr>
          <p:cNvSpPr>
            <a:spLocks noGrp="1"/>
          </p:cNvSpPr>
          <p:nvPr>
            <p:ph type="ctrTitle"/>
          </p:nvPr>
        </p:nvSpPr>
        <p:spPr/>
        <p:txBody>
          <a:bodyPr/>
          <a:lstStyle/>
          <a:p>
            <a:r>
              <a:rPr lang="en-US" dirty="0"/>
              <a:t>Population, Housing, and Transportation</a:t>
            </a:r>
          </a:p>
        </p:txBody>
      </p:sp>
      <p:sp>
        <p:nvSpPr>
          <p:cNvPr id="3" name="Subtitle 2">
            <a:extLst>
              <a:ext uri="{FF2B5EF4-FFF2-40B4-BE49-F238E27FC236}">
                <a16:creationId xmlns:a16="http://schemas.microsoft.com/office/drawing/2014/main" id="{234E1853-8AE6-204D-5CDD-DE9CEE15FB67}"/>
              </a:ext>
            </a:extLst>
          </p:cNvPr>
          <p:cNvSpPr>
            <a:spLocks noGrp="1"/>
          </p:cNvSpPr>
          <p:nvPr>
            <p:ph type="subTitle" idx="1"/>
          </p:nvPr>
        </p:nvSpPr>
        <p:spPr/>
        <p:txBody>
          <a:bodyPr/>
          <a:lstStyle/>
          <a:p>
            <a:endParaRPr lang="en-US"/>
          </a:p>
        </p:txBody>
      </p:sp>
      <p:sp>
        <p:nvSpPr>
          <p:cNvPr id="4" name="Slide Number Placeholder 3">
            <a:extLst>
              <a:ext uri="{FF2B5EF4-FFF2-40B4-BE49-F238E27FC236}">
                <a16:creationId xmlns:a16="http://schemas.microsoft.com/office/drawing/2014/main" id="{373F004F-F0C3-C80A-5E85-4842602F02B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B9AD90-D8C5-42B1-AC8B-29A3D4B95D55}"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86974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9DF7B5-EDE2-8FCC-2FD6-FD90E1A563AE}"/>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7A90494A-E19A-B051-3BF9-6E446DFE25C1}"/>
              </a:ext>
            </a:extLst>
          </p:cNvPr>
          <p:cNvSpPr>
            <a:spLocks noGrp="1"/>
          </p:cNvSpPr>
          <p:nvPr>
            <p:ph type="title"/>
          </p:nvPr>
        </p:nvSpPr>
        <p:spPr>
          <a:xfrm>
            <a:off x="80718" y="843995"/>
            <a:ext cx="3576882" cy="1262310"/>
          </a:xfrm>
        </p:spPr>
        <p:txBody>
          <a:bodyPr>
            <a:normAutofit/>
          </a:bodyPr>
          <a:lstStyle/>
          <a:p>
            <a:r>
              <a:rPr lang="en-US" sz="2400" dirty="0">
                <a:latin typeface="Arial"/>
                <a:cs typeface="Arial"/>
              </a:rPr>
              <a:t>The Formation of the Golden Triangle</a:t>
            </a:r>
            <a:endParaRPr lang="en-US" sz="2400" dirty="0"/>
          </a:p>
        </p:txBody>
      </p:sp>
      <p:sp>
        <p:nvSpPr>
          <p:cNvPr id="15" name="TextBox 14">
            <a:extLst>
              <a:ext uri="{FF2B5EF4-FFF2-40B4-BE49-F238E27FC236}">
                <a16:creationId xmlns:a16="http://schemas.microsoft.com/office/drawing/2014/main" id="{36A971F5-A47E-732D-D6CB-AC069EA65EAF}"/>
              </a:ext>
            </a:extLst>
          </p:cNvPr>
          <p:cNvSpPr txBox="1"/>
          <p:nvPr/>
        </p:nvSpPr>
        <p:spPr>
          <a:xfrm>
            <a:off x="283139" y="2344020"/>
            <a:ext cx="3054189" cy="2862322"/>
          </a:xfrm>
          <a:prstGeom prst="rect">
            <a:avLst/>
          </a:prstGeom>
          <a:noFill/>
        </p:spPr>
        <p:txBody>
          <a:bodyPr wrap="square" rtlCol="0">
            <a:normAutofit fontScale="99500"/>
          </a:bodyPr>
          <a:lstStyle/>
          <a:p>
            <a:pPr marL="285750" indent="-285750">
              <a:buFont typeface="Arial" panose="020B0604020202020204" pitchFamily="34" charset="0"/>
              <a:buChar char="•"/>
            </a:pPr>
            <a:r>
              <a:rPr lang="en-US" dirty="0"/>
              <a:t>Growth accelerated after the mid-1950s, when the </a:t>
            </a:r>
            <a:r>
              <a:rPr lang="en-US" b="1" dirty="0"/>
              <a:t>Interstate Highway System</a:t>
            </a:r>
            <a:r>
              <a:rPr lang="en-US" dirty="0"/>
              <a:t> began linking these counties to regional markets.</a:t>
            </a:r>
          </a:p>
          <a:p>
            <a:pPr marL="285750" indent="-285750">
              <a:buFont typeface="Arial" panose="020B0604020202020204" pitchFamily="34" charset="0"/>
              <a:buChar char="•"/>
            </a:pPr>
            <a:endParaRPr lang="en-US" dirty="0"/>
          </a:p>
          <a:p>
            <a:r>
              <a:rPr lang="en-US" dirty="0"/>
              <a:t>    (I-35, I-45, I-10, I-37)</a:t>
            </a:r>
          </a:p>
        </p:txBody>
      </p:sp>
      <p:graphicFrame>
        <p:nvGraphicFramePr>
          <p:cNvPr id="2" name="Chart 1" descr="Line chart showing population growth in Harris, Dallas, Bexar, and Travis counties from 1900 to 2020. Growth accelerated after the 1950s, especially in Harris and Dallas counties, following the expansion of the Interstate Highway System.">
            <a:extLst>
              <a:ext uri="{FF2B5EF4-FFF2-40B4-BE49-F238E27FC236}">
                <a16:creationId xmlns:a16="http://schemas.microsoft.com/office/drawing/2014/main" id="{E413DE5B-1A0E-81BB-9FCD-1A1B08E03A93}"/>
              </a:ext>
            </a:extLst>
          </p:cNvPr>
          <p:cNvGraphicFramePr>
            <a:graphicFrameLocks/>
          </p:cNvGraphicFramePr>
          <p:nvPr>
            <p:extLst>
              <p:ext uri="{D42A27DB-BD31-4B8C-83A1-F6EECF244321}">
                <p14:modId xmlns:p14="http://schemas.microsoft.com/office/powerpoint/2010/main" val="1232943778"/>
              </p:ext>
            </p:extLst>
          </p:nvPr>
        </p:nvGraphicFramePr>
        <p:xfrm>
          <a:off x="3657600" y="577532"/>
          <a:ext cx="8251261" cy="5118841"/>
        </p:xfrm>
        <a:graphic>
          <a:graphicData uri="http://schemas.openxmlformats.org/drawingml/2006/chart">
            <c:chart xmlns:c="http://schemas.openxmlformats.org/drawingml/2006/chart" xmlns:r="http://schemas.openxmlformats.org/officeDocument/2006/relationships" r:id="rId3"/>
          </a:graphicData>
        </a:graphic>
      </p:graphicFrame>
      <p:sp>
        <p:nvSpPr>
          <p:cNvPr id="7" name="Content Placeholder 6">
            <a:extLst>
              <a:ext uri="{FF2B5EF4-FFF2-40B4-BE49-F238E27FC236}">
                <a16:creationId xmlns:a16="http://schemas.microsoft.com/office/drawing/2014/main" id="{4463B4A8-B053-D4F8-ACE5-56EAA36BA38D}"/>
              </a:ext>
            </a:extLst>
          </p:cNvPr>
          <p:cNvSpPr>
            <a:spLocks noGrp="1"/>
          </p:cNvSpPr>
          <p:nvPr>
            <p:ph sz="quarter" idx="13"/>
          </p:nvPr>
        </p:nvSpPr>
        <p:spPr/>
        <p:txBody>
          <a:bodyPr/>
          <a:lstStyle/>
          <a:p>
            <a:r>
              <a:rPr lang="en-US" dirty="0">
                <a:latin typeface="Arial"/>
                <a:cs typeface="Arial"/>
              </a:rPr>
              <a:t>Source: U.S. Census Bureau, American Community Survey, 2024 5-year estimates</a:t>
            </a:r>
          </a:p>
          <a:p>
            <a:endParaRPr lang="en-US" dirty="0"/>
          </a:p>
        </p:txBody>
      </p:sp>
      <p:sp>
        <p:nvSpPr>
          <p:cNvPr id="6" name="Slide Number Placeholder 5">
            <a:extLst>
              <a:ext uri="{FF2B5EF4-FFF2-40B4-BE49-F238E27FC236}">
                <a16:creationId xmlns:a16="http://schemas.microsoft.com/office/drawing/2014/main" id="{02BF7273-C3EE-BCDE-9B2E-B1C3BDA43F22}"/>
              </a:ext>
            </a:extLst>
          </p:cNvPr>
          <p:cNvSpPr>
            <a:spLocks noGrp="1"/>
          </p:cNvSpPr>
          <p:nvPr>
            <p:ph type="sldNum" sz="quarter" idx="12"/>
          </p:nvPr>
        </p:nvSpPr>
        <p:spPr/>
        <p:txBody>
          <a:bodyPr/>
          <a:lstStyle/>
          <a:p>
            <a:fld id="{AB041240-ECAE-4494-9DAC-38E9F7D3A8CC}" type="slidenum">
              <a:rPr lang="en-US" smtClean="0"/>
              <a:t>22</a:t>
            </a:fld>
            <a:endParaRPr lang="en-US"/>
          </a:p>
        </p:txBody>
      </p:sp>
    </p:spTree>
    <p:extLst>
      <p:ext uri="{BB962C8B-B14F-4D97-AF65-F5344CB8AC3E}">
        <p14:creationId xmlns:p14="http://schemas.microsoft.com/office/powerpoint/2010/main" val="30555108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EA7DB5-AB2E-2C4B-21C2-E005CE2262FA}"/>
              </a:ext>
            </a:extLst>
          </p:cNvPr>
          <p:cNvSpPr>
            <a:spLocks noGrp="1"/>
          </p:cNvSpPr>
          <p:nvPr>
            <p:ph type="title"/>
          </p:nvPr>
        </p:nvSpPr>
        <p:spPr>
          <a:xfrm>
            <a:off x="0" y="6160"/>
            <a:ext cx="12192000" cy="1061357"/>
          </a:xfrm>
        </p:spPr>
        <p:txBody>
          <a:bodyPr>
            <a:normAutofit/>
          </a:bodyPr>
          <a:lstStyle/>
          <a:p>
            <a:r>
              <a:rPr lang="en-US" sz="1800" dirty="0">
                <a:latin typeface="Arial" panose="020B0604020202020204" pitchFamily="34" charset="0"/>
                <a:cs typeface="Arial" panose="020B0604020202020204" pitchFamily="34" charset="0"/>
              </a:rPr>
              <a:t>Why Texans Move, 2022-2023 </a:t>
            </a:r>
          </a:p>
        </p:txBody>
      </p:sp>
      <p:sp>
        <p:nvSpPr>
          <p:cNvPr id="8" name="TextBox 7">
            <a:extLst>
              <a:ext uri="{FF2B5EF4-FFF2-40B4-BE49-F238E27FC236}">
                <a16:creationId xmlns:a16="http://schemas.microsoft.com/office/drawing/2014/main" id="{D3365747-801E-BE6E-BFE8-DA7623E18EBC}"/>
              </a:ext>
            </a:extLst>
          </p:cNvPr>
          <p:cNvSpPr txBox="1"/>
          <p:nvPr/>
        </p:nvSpPr>
        <p:spPr>
          <a:xfrm>
            <a:off x="318294" y="301163"/>
            <a:ext cx="11555412" cy="1200329"/>
          </a:xfrm>
          <a:prstGeom prst="rect">
            <a:avLst/>
          </a:prstGeom>
          <a:noFill/>
        </p:spPr>
        <p:txBody>
          <a:bodyPr wrap="square" rtlCol="0">
            <a:spAutoFit/>
          </a:bodyPr>
          <a:lstStyle/>
          <a:p>
            <a:r>
              <a:rPr lang="en-US" sz="3600" b="0" i="0">
                <a:solidFill>
                  <a:srgbClr val="000000"/>
                </a:solidFill>
                <a:effectLst/>
                <a:highlight>
                  <a:srgbClr val="FFFFFF"/>
                </a:highlight>
                <a:latin typeface="Trade Gothic Next Heavy" panose="020B0903040303020004" pitchFamily="34" charset="0"/>
                <a:cs typeface="Arial" panose="020B0604020202020204" pitchFamily="34" charset="0"/>
              </a:rPr>
              <a:t>Between 2024 and 2025, people moved within Texas or from elsewhere to Texas primarily for housing reasons.</a:t>
            </a:r>
            <a:endParaRPr lang="en-US" sz="3600">
              <a:latin typeface="Trade Gothic Next Heavy" panose="020B0903040303020004" pitchFamily="34" charset="0"/>
              <a:cs typeface="Arial" panose="020B0604020202020204" pitchFamily="34" charset="0"/>
            </a:endParaRPr>
          </a:p>
        </p:txBody>
      </p:sp>
      <p:sp>
        <p:nvSpPr>
          <p:cNvPr id="9" name="TextBox 8">
            <a:extLst>
              <a:ext uri="{FF2B5EF4-FFF2-40B4-BE49-F238E27FC236}">
                <a16:creationId xmlns:a16="http://schemas.microsoft.com/office/drawing/2014/main" id="{C37D3D26-C4E6-4F15-3937-7CC50D56D73B}"/>
              </a:ext>
            </a:extLst>
          </p:cNvPr>
          <p:cNvSpPr txBox="1"/>
          <p:nvPr/>
        </p:nvSpPr>
        <p:spPr>
          <a:xfrm>
            <a:off x="470694" y="1881175"/>
            <a:ext cx="3384462" cy="369332"/>
          </a:xfrm>
          <a:prstGeom prst="rect">
            <a:avLst/>
          </a:prstGeom>
          <a:noFill/>
        </p:spPr>
        <p:txBody>
          <a:bodyPr wrap="square" rtlCol="0">
            <a:spAutoFit/>
          </a:bodyPr>
          <a:lstStyle/>
          <a:p>
            <a:r>
              <a:rPr lang="en-US"/>
              <a:t>Why Texans Move?</a:t>
            </a:r>
          </a:p>
        </p:txBody>
      </p:sp>
      <p:pic>
        <p:nvPicPr>
          <p:cNvPr id="5" name="Picture 4" descr="Chart showing reasons Texans move. Housing is the most common reason (40.0%), followed by jobs (27.1%), family (22.9%), and other reasons (9.9%).">
            <a:extLst>
              <a:ext uri="{FF2B5EF4-FFF2-40B4-BE49-F238E27FC236}">
                <a16:creationId xmlns:a16="http://schemas.microsoft.com/office/drawing/2014/main" id="{F284720E-B8FA-4BCF-3893-281E92E9D8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4490" y="2672484"/>
            <a:ext cx="925118" cy="2937205"/>
          </a:xfrm>
          <a:prstGeom prst="rect">
            <a:avLst/>
          </a:prstGeom>
        </p:spPr>
      </p:pic>
      <p:graphicFrame>
        <p:nvGraphicFramePr>
          <p:cNvPr id="3" name="Chart 2" descr="Chart showing reasons Texans move. Housing is the most common reason (40.0%), followed by jobs (27.1%), family (22.9%), and other reasons (9.9%).">
            <a:extLst>
              <a:ext uri="{FF2B5EF4-FFF2-40B4-BE49-F238E27FC236}">
                <a16:creationId xmlns:a16="http://schemas.microsoft.com/office/drawing/2014/main" id="{1223AF8F-4590-6C11-EA15-1DE9781DFA0C}"/>
              </a:ext>
            </a:extLst>
          </p:cNvPr>
          <p:cNvGraphicFramePr>
            <a:graphicFrameLocks/>
          </p:cNvGraphicFramePr>
          <p:nvPr/>
        </p:nvGraphicFramePr>
        <p:xfrm>
          <a:off x="179388" y="2427040"/>
          <a:ext cx="4015733" cy="3332695"/>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Box 10">
            <a:extLst>
              <a:ext uri="{FF2B5EF4-FFF2-40B4-BE49-F238E27FC236}">
                <a16:creationId xmlns:a16="http://schemas.microsoft.com/office/drawing/2014/main" id="{1A1D0ABC-C1DA-35E8-CA22-92D42D79F220}"/>
              </a:ext>
            </a:extLst>
          </p:cNvPr>
          <p:cNvSpPr txBox="1"/>
          <p:nvPr/>
        </p:nvSpPr>
        <p:spPr>
          <a:xfrm>
            <a:off x="4139583" y="1808759"/>
            <a:ext cx="3384462" cy="369332"/>
          </a:xfrm>
          <a:prstGeom prst="rect">
            <a:avLst/>
          </a:prstGeom>
          <a:noFill/>
        </p:spPr>
        <p:txBody>
          <a:bodyPr wrap="square" rtlCol="0">
            <a:spAutoFit/>
          </a:bodyPr>
          <a:lstStyle/>
          <a:p>
            <a:r>
              <a:rPr lang="en-US" dirty="0"/>
              <a:t>Top Detailed Reasons ?</a:t>
            </a:r>
          </a:p>
        </p:txBody>
      </p:sp>
      <p:graphicFrame>
        <p:nvGraphicFramePr>
          <p:cNvPr id="6" name="Table 5">
            <a:extLst>
              <a:ext uri="{FF2B5EF4-FFF2-40B4-BE49-F238E27FC236}">
                <a16:creationId xmlns:a16="http://schemas.microsoft.com/office/drawing/2014/main" id="{EAC5FC85-33A2-54A7-9D67-6F6073272A6B}"/>
              </a:ext>
            </a:extLst>
          </p:cNvPr>
          <p:cNvGraphicFramePr>
            <a:graphicFrameLocks noGrp="1"/>
          </p:cNvGraphicFramePr>
          <p:nvPr/>
        </p:nvGraphicFramePr>
        <p:xfrm>
          <a:off x="4010492" y="2533825"/>
          <a:ext cx="6759107" cy="3353117"/>
        </p:xfrm>
        <a:graphic>
          <a:graphicData uri="http://schemas.openxmlformats.org/drawingml/2006/table">
            <a:tbl>
              <a:tblPr firstRow="1"/>
              <a:tblGrid>
                <a:gridCol w="2175819">
                  <a:extLst>
                    <a:ext uri="{9D8B030D-6E8A-4147-A177-3AD203B41FA5}">
                      <a16:colId xmlns:a16="http://schemas.microsoft.com/office/drawing/2014/main" val="3518565453"/>
                    </a:ext>
                  </a:extLst>
                </a:gridCol>
                <a:gridCol w="4007556">
                  <a:extLst>
                    <a:ext uri="{9D8B030D-6E8A-4147-A177-3AD203B41FA5}">
                      <a16:colId xmlns:a16="http://schemas.microsoft.com/office/drawing/2014/main" val="354076162"/>
                    </a:ext>
                  </a:extLst>
                </a:gridCol>
                <a:gridCol w="575732">
                  <a:extLst>
                    <a:ext uri="{9D8B030D-6E8A-4147-A177-3AD203B41FA5}">
                      <a16:colId xmlns:a16="http://schemas.microsoft.com/office/drawing/2014/main" val="3560089089"/>
                    </a:ext>
                  </a:extLst>
                </a:gridCol>
              </a:tblGrid>
              <a:tr h="332809">
                <a:tc>
                  <a:txBody>
                    <a:bodyPr/>
                    <a:lstStyle/>
                    <a:p>
                      <a:pPr algn="r" fontAlgn="b">
                        <a:buNone/>
                      </a:pPr>
                      <a:endParaRPr lang="en-US" sz="1800" b="1" i="0" u="none" strike="noStrike" dirty="0">
                        <a:solidFill>
                          <a:srgbClr val="000000"/>
                        </a:solidFill>
                        <a:effectLst/>
                        <a:latin typeface="Aptos Narrow" panose="020B0004020202020204" pitchFamily="34" charset="0"/>
                      </a:endParaRPr>
                    </a:p>
                  </a:txBody>
                  <a:tcPr marL="6350" marR="6350" marT="6350" marB="0" anchor="b">
                    <a:lnL>
                      <a:noFill/>
                    </a:lnL>
                    <a:lnR>
                      <a:noFill/>
                    </a:lnR>
                    <a:lnT>
                      <a:noFill/>
                    </a:lnT>
                    <a:lnB>
                      <a:noFill/>
                    </a:lnB>
                    <a:solidFill>
                      <a:schemeClr val="bg1">
                        <a:lumMod val="95000"/>
                      </a:schemeClr>
                    </a:solidFill>
                  </a:tcPr>
                </a:tc>
                <a:tc>
                  <a:txBody>
                    <a:bodyPr/>
                    <a:lstStyle/>
                    <a:p>
                      <a:pPr algn="l" fontAlgn="b">
                        <a:buNone/>
                      </a:pPr>
                      <a:endParaRPr lang="en-US" sz="1800" b="1" i="0" u="none" strike="noStrike">
                        <a:solidFill>
                          <a:srgbClr val="000000"/>
                        </a:solidFill>
                        <a:effectLst/>
                        <a:latin typeface="Aptos Narrow" panose="020B0004020202020204" pitchFamily="34" charset="0"/>
                      </a:endParaRPr>
                    </a:p>
                  </a:txBody>
                  <a:tcPr marL="6350" marR="6350" marT="6350" marB="0" anchor="b">
                    <a:lnL>
                      <a:noFill/>
                    </a:lnL>
                    <a:lnR>
                      <a:noFill/>
                    </a:lnR>
                    <a:lnT>
                      <a:noFill/>
                    </a:lnT>
                    <a:lnB>
                      <a:noFill/>
                    </a:lnB>
                    <a:solidFill>
                      <a:schemeClr val="bg1">
                        <a:lumMod val="95000"/>
                      </a:schemeClr>
                    </a:solidFill>
                  </a:tcPr>
                </a:tc>
                <a:tc>
                  <a:txBody>
                    <a:bodyPr/>
                    <a:lstStyle/>
                    <a:p>
                      <a:pPr algn="l" fontAlgn="b">
                        <a:buNone/>
                      </a:pPr>
                      <a:endParaRPr lang="en-US" sz="1800" b="1" i="0" u="none" strike="noStrike" dirty="0">
                        <a:solidFill>
                          <a:srgbClr val="000000"/>
                        </a:solidFill>
                        <a:effectLst/>
                        <a:latin typeface="Aptos Narrow" panose="020B0004020202020204" pitchFamily="34" charset="0"/>
                      </a:endParaRPr>
                    </a:p>
                  </a:txBody>
                  <a:tcPr marL="6350" marR="6350" marT="6350" marB="0" anchor="b">
                    <a:lnL>
                      <a:noFill/>
                    </a:lnL>
                    <a:lnR>
                      <a:noFill/>
                    </a:lnR>
                    <a:lnT>
                      <a:noFill/>
                    </a:lnT>
                    <a:lnB>
                      <a:noFill/>
                    </a:lnB>
                    <a:solidFill>
                      <a:schemeClr val="bg1">
                        <a:lumMod val="95000"/>
                      </a:schemeClr>
                    </a:solidFill>
                  </a:tcPr>
                </a:tc>
                <a:extLst>
                  <a:ext uri="{0D108BD9-81ED-4DB2-BD59-A6C34878D82A}">
                    <a16:rowId xmlns:a16="http://schemas.microsoft.com/office/drawing/2014/main" val="141437149"/>
                  </a:ext>
                </a:extLst>
              </a:tr>
              <a:tr h="332809">
                <a:tc>
                  <a:txBody>
                    <a:bodyPr/>
                    <a:lstStyle/>
                    <a:p>
                      <a:pPr algn="r" fontAlgn="b">
                        <a:buNone/>
                      </a:pPr>
                      <a:r>
                        <a:rPr lang="en-US" sz="1800" b="1" i="0" u="none" strike="noStrike" dirty="0">
                          <a:solidFill>
                            <a:srgbClr val="000000"/>
                          </a:solidFill>
                          <a:effectLst/>
                          <a:latin typeface="Aptos Narrow" panose="020B0004020202020204" pitchFamily="34" charset="0"/>
                        </a:rPr>
                        <a:t>2020</a:t>
                      </a:r>
                    </a:p>
                  </a:txBody>
                  <a:tcPr marL="6350" marR="6350" marT="6350" marB="0" anchor="b">
                    <a:lnL>
                      <a:noFill/>
                    </a:lnL>
                    <a:lnR>
                      <a:noFill/>
                    </a:lnR>
                    <a:lnT>
                      <a:noFill/>
                    </a:lnT>
                    <a:lnB>
                      <a:noFill/>
                    </a:lnB>
                    <a:solidFill>
                      <a:schemeClr val="bg1">
                        <a:lumMod val="95000"/>
                      </a:schemeClr>
                    </a:solidFill>
                  </a:tcPr>
                </a:tc>
                <a:tc>
                  <a:txBody>
                    <a:bodyPr/>
                    <a:lstStyle/>
                    <a:p>
                      <a:pPr algn="l" fontAlgn="b">
                        <a:buNone/>
                      </a:pPr>
                      <a:endParaRPr lang="en-US" sz="1800" b="1" i="0" u="none" strike="noStrike">
                        <a:solidFill>
                          <a:srgbClr val="000000"/>
                        </a:solidFill>
                        <a:effectLst/>
                        <a:latin typeface="Aptos Narrow" panose="020B0004020202020204" pitchFamily="34" charset="0"/>
                      </a:endParaRPr>
                    </a:p>
                  </a:txBody>
                  <a:tcPr marL="6350" marR="6350" marT="6350" marB="0" anchor="b">
                    <a:lnL>
                      <a:noFill/>
                    </a:lnL>
                    <a:lnR>
                      <a:noFill/>
                    </a:lnR>
                    <a:lnT>
                      <a:noFill/>
                    </a:lnT>
                    <a:lnB>
                      <a:noFill/>
                    </a:lnB>
                    <a:solidFill>
                      <a:schemeClr val="bg1">
                        <a:lumMod val="95000"/>
                      </a:schemeClr>
                    </a:solidFill>
                  </a:tcPr>
                </a:tc>
                <a:tc>
                  <a:txBody>
                    <a:bodyPr/>
                    <a:lstStyle/>
                    <a:p>
                      <a:pPr algn="l" fontAlgn="b">
                        <a:buNone/>
                      </a:pPr>
                      <a:endParaRPr lang="en-US" sz="1800" b="1" i="0" u="none" strike="noStrike">
                        <a:solidFill>
                          <a:srgbClr val="000000"/>
                        </a:solidFill>
                        <a:effectLst/>
                        <a:latin typeface="Aptos Narrow" panose="020B0004020202020204" pitchFamily="34" charset="0"/>
                      </a:endParaRPr>
                    </a:p>
                  </a:txBody>
                  <a:tcPr marL="6350" marR="6350" marT="6350" marB="0" anchor="b">
                    <a:lnL>
                      <a:noFill/>
                    </a:lnL>
                    <a:lnR>
                      <a:noFill/>
                    </a:lnR>
                    <a:lnT>
                      <a:noFill/>
                    </a:lnT>
                    <a:lnB>
                      <a:noFill/>
                    </a:lnB>
                    <a:solidFill>
                      <a:schemeClr val="bg1">
                        <a:lumMod val="95000"/>
                      </a:schemeClr>
                    </a:solidFill>
                  </a:tcPr>
                </a:tc>
                <a:extLst>
                  <a:ext uri="{0D108BD9-81ED-4DB2-BD59-A6C34878D82A}">
                    <a16:rowId xmlns:a16="http://schemas.microsoft.com/office/drawing/2014/main" val="4008616006"/>
                  </a:ext>
                </a:extLst>
              </a:tr>
              <a:tr h="332809">
                <a:tc>
                  <a:txBody>
                    <a:bodyPr/>
                    <a:lstStyle/>
                    <a:p>
                      <a:pPr algn="l" fontAlgn="b">
                        <a:buNone/>
                      </a:pPr>
                      <a:r>
                        <a:rPr lang="en-US" sz="1800" b="1" i="0" u="none" strike="noStrike">
                          <a:solidFill>
                            <a:srgbClr val="000000"/>
                          </a:solidFill>
                          <a:effectLst/>
                          <a:latin typeface="Aptos Narrow" panose="020B0004020202020204" pitchFamily="34" charset="0"/>
                        </a:rPr>
                        <a:t>Housing</a:t>
                      </a:r>
                    </a:p>
                  </a:txBody>
                  <a:tcPr marL="6350" marR="6350" marT="6350" marB="0" anchor="b">
                    <a:lnL>
                      <a:noFill/>
                    </a:lnL>
                    <a:lnR>
                      <a:noFill/>
                    </a:lnR>
                    <a:lnT>
                      <a:noFill/>
                    </a:lnT>
                    <a:lnB>
                      <a:noFill/>
                    </a:lnB>
                    <a:solidFill>
                      <a:schemeClr val="bg1">
                        <a:lumMod val="95000"/>
                      </a:schemeClr>
                    </a:solidFill>
                  </a:tcPr>
                </a:tc>
                <a:tc>
                  <a:txBody>
                    <a:bodyPr/>
                    <a:lstStyle/>
                    <a:p>
                      <a:pPr algn="l" fontAlgn="b">
                        <a:buNone/>
                      </a:pPr>
                      <a:r>
                        <a:rPr lang="en-US" sz="1800" b="1" i="0" u="none" strike="noStrike">
                          <a:solidFill>
                            <a:srgbClr val="000000"/>
                          </a:solidFill>
                          <a:effectLst/>
                          <a:latin typeface="Aptos Narrow" panose="020B0004020202020204" pitchFamily="34" charset="0"/>
                        </a:rPr>
                        <a:t>wanted new or better house/apartment</a:t>
                      </a:r>
                    </a:p>
                  </a:txBody>
                  <a:tcPr marL="6350" marR="6350" marT="6350" marB="0" anchor="b">
                    <a:lnL>
                      <a:noFill/>
                    </a:lnL>
                    <a:lnR>
                      <a:noFill/>
                    </a:lnR>
                    <a:lnT>
                      <a:noFill/>
                    </a:lnT>
                    <a:lnB>
                      <a:noFill/>
                    </a:lnB>
                    <a:solidFill>
                      <a:schemeClr val="bg1">
                        <a:lumMod val="95000"/>
                      </a:schemeClr>
                    </a:solidFill>
                  </a:tcPr>
                </a:tc>
                <a:tc>
                  <a:txBody>
                    <a:bodyPr/>
                    <a:lstStyle/>
                    <a:p>
                      <a:pPr algn="r" fontAlgn="b">
                        <a:buNone/>
                      </a:pPr>
                      <a:r>
                        <a:rPr lang="en-US" sz="1800" b="1" i="0" u="none" strike="noStrike">
                          <a:solidFill>
                            <a:srgbClr val="000000"/>
                          </a:solidFill>
                          <a:effectLst/>
                          <a:latin typeface="Aptos Narrow" panose="020B0004020202020204" pitchFamily="34" charset="0"/>
                        </a:rPr>
                        <a:t>14%</a:t>
                      </a:r>
                    </a:p>
                  </a:txBody>
                  <a:tcPr marL="6350" marR="6350" marT="6350" marB="0" anchor="b">
                    <a:lnL>
                      <a:noFill/>
                    </a:lnL>
                    <a:lnR>
                      <a:noFill/>
                    </a:lnR>
                    <a:lnT>
                      <a:noFill/>
                    </a:lnT>
                    <a:lnB>
                      <a:noFill/>
                    </a:lnB>
                    <a:solidFill>
                      <a:schemeClr val="bg1">
                        <a:lumMod val="95000"/>
                      </a:schemeClr>
                    </a:solidFill>
                  </a:tcPr>
                </a:tc>
                <a:extLst>
                  <a:ext uri="{0D108BD9-81ED-4DB2-BD59-A6C34878D82A}">
                    <a16:rowId xmlns:a16="http://schemas.microsoft.com/office/drawing/2014/main" val="3142511099"/>
                  </a:ext>
                </a:extLst>
              </a:tr>
              <a:tr h="332809">
                <a:tc>
                  <a:txBody>
                    <a:bodyPr/>
                    <a:lstStyle/>
                    <a:p>
                      <a:pPr algn="l" fontAlgn="b">
                        <a:buNone/>
                      </a:pPr>
                      <a:r>
                        <a:rPr lang="en-US" sz="1800" b="1" i="0" u="none" strike="noStrike">
                          <a:solidFill>
                            <a:srgbClr val="000000"/>
                          </a:solidFill>
                          <a:effectLst/>
                          <a:latin typeface="Aptos Narrow" panose="020B0004020202020204" pitchFamily="34" charset="0"/>
                        </a:rPr>
                        <a:t>Housing</a:t>
                      </a:r>
                    </a:p>
                  </a:txBody>
                  <a:tcPr marL="6350" marR="6350" marT="6350" marB="0" anchor="b">
                    <a:lnL>
                      <a:noFill/>
                    </a:lnL>
                    <a:lnR>
                      <a:noFill/>
                    </a:lnR>
                    <a:lnT>
                      <a:noFill/>
                    </a:lnT>
                    <a:lnB>
                      <a:noFill/>
                    </a:lnB>
                    <a:solidFill>
                      <a:schemeClr val="bg1">
                        <a:lumMod val="95000"/>
                      </a:schemeClr>
                    </a:solidFill>
                  </a:tcPr>
                </a:tc>
                <a:tc>
                  <a:txBody>
                    <a:bodyPr/>
                    <a:lstStyle/>
                    <a:p>
                      <a:pPr algn="l" fontAlgn="b">
                        <a:buNone/>
                      </a:pPr>
                      <a:r>
                        <a:rPr lang="en-US" sz="1800" b="1" i="0" u="none" strike="noStrike">
                          <a:solidFill>
                            <a:srgbClr val="000000"/>
                          </a:solidFill>
                          <a:effectLst/>
                          <a:latin typeface="Aptos Narrow" panose="020B0004020202020204" pitchFamily="34" charset="0"/>
                        </a:rPr>
                        <a:t>to establish own household</a:t>
                      </a:r>
                    </a:p>
                  </a:txBody>
                  <a:tcPr marL="6350" marR="6350" marT="6350" marB="0" anchor="b">
                    <a:lnL>
                      <a:noFill/>
                    </a:lnL>
                    <a:lnR>
                      <a:noFill/>
                    </a:lnR>
                    <a:lnT>
                      <a:noFill/>
                    </a:lnT>
                    <a:lnB>
                      <a:noFill/>
                    </a:lnB>
                    <a:solidFill>
                      <a:schemeClr val="bg1">
                        <a:lumMod val="95000"/>
                      </a:schemeClr>
                    </a:solidFill>
                  </a:tcPr>
                </a:tc>
                <a:tc>
                  <a:txBody>
                    <a:bodyPr/>
                    <a:lstStyle/>
                    <a:p>
                      <a:pPr algn="r" fontAlgn="b">
                        <a:buNone/>
                      </a:pPr>
                      <a:r>
                        <a:rPr lang="en-US" sz="1800" b="1" i="0" u="none" strike="noStrike">
                          <a:solidFill>
                            <a:srgbClr val="000000"/>
                          </a:solidFill>
                          <a:effectLst/>
                          <a:latin typeface="Aptos Narrow" panose="020B0004020202020204" pitchFamily="34" charset="0"/>
                        </a:rPr>
                        <a:t>12%</a:t>
                      </a:r>
                    </a:p>
                  </a:txBody>
                  <a:tcPr marL="6350" marR="6350" marT="6350" marB="0" anchor="b">
                    <a:lnL>
                      <a:noFill/>
                    </a:lnL>
                    <a:lnR>
                      <a:noFill/>
                    </a:lnR>
                    <a:lnT>
                      <a:noFill/>
                    </a:lnT>
                    <a:lnB>
                      <a:noFill/>
                    </a:lnB>
                    <a:solidFill>
                      <a:schemeClr val="bg1">
                        <a:lumMod val="95000"/>
                      </a:schemeClr>
                    </a:solidFill>
                  </a:tcPr>
                </a:tc>
                <a:extLst>
                  <a:ext uri="{0D108BD9-81ED-4DB2-BD59-A6C34878D82A}">
                    <a16:rowId xmlns:a16="http://schemas.microsoft.com/office/drawing/2014/main" val="4011206051"/>
                  </a:ext>
                </a:extLst>
              </a:tr>
              <a:tr h="331972">
                <a:tc>
                  <a:txBody>
                    <a:bodyPr/>
                    <a:lstStyle/>
                    <a:p>
                      <a:pPr algn="l" fontAlgn="b">
                        <a:buNone/>
                      </a:pPr>
                      <a:r>
                        <a:rPr lang="en-US" sz="1800" b="1" i="0" u="none" strike="noStrike">
                          <a:solidFill>
                            <a:srgbClr val="000000"/>
                          </a:solidFill>
                          <a:effectLst/>
                          <a:latin typeface="Aptos Narrow" panose="020B0004020202020204" pitchFamily="34" charset="0"/>
                        </a:rPr>
                        <a:t>Job</a:t>
                      </a:r>
                    </a:p>
                  </a:txBody>
                  <a:tcPr marL="6350" marR="6350" marT="6350" marB="0" anchor="b">
                    <a:lnL>
                      <a:noFill/>
                    </a:lnL>
                    <a:lnR>
                      <a:noFill/>
                    </a:lnR>
                    <a:lnT>
                      <a:noFill/>
                    </a:lnT>
                    <a:lnB>
                      <a:noFill/>
                    </a:lnB>
                    <a:solidFill>
                      <a:schemeClr val="bg1">
                        <a:lumMod val="95000"/>
                      </a:schemeClr>
                    </a:solidFill>
                  </a:tcPr>
                </a:tc>
                <a:tc>
                  <a:txBody>
                    <a:bodyPr/>
                    <a:lstStyle/>
                    <a:p>
                      <a:pPr algn="l" fontAlgn="b">
                        <a:buNone/>
                      </a:pPr>
                      <a:r>
                        <a:rPr lang="en-US" sz="1800" b="1" i="0" u="none" strike="noStrike">
                          <a:solidFill>
                            <a:srgbClr val="000000"/>
                          </a:solidFill>
                          <a:effectLst/>
                          <a:latin typeface="Aptos Narrow" panose="020B0004020202020204" pitchFamily="34" charset="0"/>
                        </a:rPr>
                        <a:t>new job or job transfer</a:t>
                      </a:r>
                    </a:p>
                  </a:txBody>
                  <a:tcPr marL="6350" marR="6350" marT="6350" marB="0" anchor="b">
                    <a:lnL>
                      <a:noFill/>
                    </a:lnL>
                    <a:lnR>
                      <a:noFill/>
                    </a:lnR>
                    <a:lnT>
                      <a:noFill/>
                    </a:lnT>
                    <a:lnB>
                      <a:noFill/>
                    </a:lnB>
                    <a:solidFill>
                      <a:schemeClr val="bg1">
                        <a:lumMod val="95000"/>
                      </a:schemeClr>
                    </a:solidFill>
                  </a:tcPr>
                </a:tc>
                <a:tc>
                  <a:txBody>
                    <a:bodyPr/>
                    <a:lstStyle/>
                    <a:p>
                      <a:pPr algn="r" fontAlgn="b">
                        <a:buNone/>
                      </a:pPr>
                      <a:r>
                        <a:rPr lang="en-US" sz="1800" b="1" i="0" u="none" strike="noStrike">
                          <a:solidFill>
                            <a:srgbClr val="000000"/>
                          </a:solidFill>
                          <a:effectLst/>
                          <a:latin typeface="Aptos Narrow" panose="020B0004020202020204" pitchFamily="34" charset="0"/>
                        </a:rPr>
                        <a:t>11%</a:t>
                      </a:r>
                    </a:p>
                  </a:txBody>
                  <a:tcPr marL="6350" marR="6350" marT="6350" marB="0" anchor="b">
                    <a:lnL>
                      <a:noFill/>
                    </a:lnL>
                    <a:lnR>
                      <a:noFill/>
                    </a:lnR>
                    <a:lnT>
                      <a:noFill/>
                    </a:lnT>
                    <a:lnB>
                      <a:noFill/>
                    </a:lnB>
                    <a:solidFill>
                      <a:schemeClr val="bg1">
                        <a:lumMod val="95000"/>
                      </a:schemeClr>
                    </a:solidFill>
                  </a:tcPr>
                </a:tc>
                <a:extLst>
                  <a:ext uri="{0D108BD9-81ED-4DB2-BD59-A6C34878D82A}">
                    <a16:rowId xmlns:a16="http://schemas.microsoft.com/office/drawing/2014/main" val="3855427791"/>
                  </a:ext>
                </a:extLst>
              </a:tr>
              <a:tr h="332809">
                <a:tc>
                  <a:txBody>
                    <a:bodyPr/>
                    <a:lstStyle/>
                    <a:p>
                      <a:pPr algn="l" fontAlgn="b">
                        <a:buNone/>
                      </a:pPr>
                      <a:endParaRPr lang="en-US" sz="1800" b="1" i="0" u="none" strike="noStrike">
                        <a:solidFill>
                          <a:srgbClr val="000000"/>
                        </a:solidFill>
                        <a:effectLst/>
                        <a:latin typeface="Aptos Narrow" panose="020B0004020202020204" pitchFamily="34" charset="0"/>
                      </a:endParaRPr>
                    </a:p>
                  </a:txBody>
                  <a:tcPr marL="6350" marR="6350" marT="6350" marB="0" anchor="b">
                    <a:lnL>
                      <a:noFill/>
                    </a:lnL>
                    <a:lnR>
                      <a:noFill/>
                    </a:lnR>
                    <a:lnT>
                      <a:noFill/>
                    </a:lnT>
                    <a:lnB>
                      <a:noFill/>
                    </a:lnB>
                    <a:solidFill>
                      <a:schemeClr val="bg1">
                        <a:lumMod val="95000"/>
                      </a:schemeClr>
                    </a:solidFill>
                  </a:tcPr>
                </a:tc>
                <a:tc>
                  <a:txBody>
                    <a:bodyPr/>
                    <a:lstStyle/>
                    <a:p>
                      <a:pPr algn="l" fontAlgn="b">
                        <a:buNone/>
                      </a:pPr>
                      <a:endParaRPr lang="en-US" sz="1800" b="1" i="0" u="none" strike="noStrike">
                        <a:solidFill>
                          <a:srgbClr val="000000"/>
                        </a:solidFill>
                        <a:effectLst/>
                        <a:latin typeface="Aptos Narrow" panose="020B0004020202020204" pitchFamily="34" charset="0"/>
                      </a:endParaRPr>
                    </a:p>
                  </a:txBody>
                  <a:tcPr marL="6350" marR="6350" marT="6350" marB="0" anchor="b">
                    <a:lnL>
                      <a:noFill/>
                    </a:lnL>
                    <a:lnR>
                      <a:noFill/>
                    </a:lnR>
                    <a:lnT>
                      <a:noFill/>
                    </a:lnT>
                    <a:lnB>
                      <a:noFill/>
                    </a:lnB>
                    <a:solidFill>
                      <a:schemeClr val="bg1">
                        <a:lumMod val="95000"/>
                      </a:schemeClr>
                    </a:solidFill>
                  </a:tcPr>
                </a:tc>
                <a:tc>
                  <a:txBody>
                    <a:bodyPr/>
                    <a:lstStyle/>
                    <a:p>
                      <a:pPr algn="l" fontAlgn="b">
                        <a:buNone/>
                      </a:pPr>
                      <a:endParaRPr lang="en-US" sz="1800" b="1" i="0" u="none" strike="noStrike">
                        <a:solidFill>
                          <a:srgbClr val="000000"/>
                        </a:solidFill>
                        <a:effectLst/>
                        <a:latin typeface="Aptos Narrow" panose="020B0004020202020204" pitchFamily="34" charset="0"/>
                      </a:endParaRPr>
                    </a:p>
                  </a:txBody>
                  <a:tcPr marL="6350" marR="6350" marT="6350" marB="0" anchor="b">
                    <a:lnL>
                      <a:noFill/>
                    </a:lnL>
                    <a:lnR>
                      <a:noFill/>
                    </a:lnR>
                    <a:lnT>
                      <a:noFill/>
                    </a:lnT>
                    <a:lnB>
                      <a:noFill/>
                    </a:lnB>
                    <a:solidFill>
                      <a:schemeClr val="bg1">
                        <a:lumMod val="95000"/>
                      </a:schemeClr>
                    </a:solidFill>
                  </a:tcPr>
                </a:tc>
                <a:extLst>
                  <a:ext uri="{0D108BD9-81ED-4DB2-BD59-A6C34878D82A}">
                    <a16:rowId xmlns:a16="http://schemas.microsoft.com/office/drawing/2014/main" val="1421518520"/>
                  </a:ext>
                </a:extLst>
              </a:tr>
              <a:tr h="332809">
                <a:tc>
                  <a:txBody>
                    <a:bodyPr/>
                    <a:lstStyle/>
                    <a:p>
                      <a:pPr algn="r" fontAlgn="b">
                        <a:buNone/>
                      </a:pPr>
                      <a:r>
                        <a:rPr lang="en-US" sz="1800" b="1" i="0" u="none" strike="noStrike">
                          <a:solidFill>
                            <a:srgbClr val="000000"/>
                          </a:solidFill>
                          <a:effectLst/>
                          <a:latin typeface="Aptos Narrow" panose="020B0004020202020204" pitchFamily="34" charset="0"/>
                        </a:rPr>
                        <a:t>2025</a:t>
                      </a:r>
                    </a:p>
                  </a:txBody>
                  <a:tcPr marL="6350" marR="6350" marT="6350" marB="0" anchor="b">
                    <a:lnL>
                      <a:noFill/>
                    </a:lnL>
                    <a:lnR>
                      <a:noFill/>
                    </a:lnR>
                    <a:lnT>
                      <a:noFill/>
                    </a:lnT>
                    <a:lnB>
                      <a:noFill/>
                    </a:lnB>
                    <a:solidFill>
                      <a:schemeClr val="bg1">
                        <a:lumMod val="95000"/>
                      </a:schemeClr>
                    </a:solidFill>
                  </a:tcPr>
                </a:tc>
                <a:tc>
                  <a:txBody>
                    <a:bodyPr/>
                    <a:lstStyle/>
                    <a:p>
                      <a:pPr algn="l" fontAlgn="b">
                        <a:buNone/>
                      </a:pPr>
                      <a:endParaRPr lang="en-US" sz="1800" b="1" i="0" u="none" strike="noStrike">
                        <a:solidFill>
                          <a:srgbClr val="000000"/>
                        </a:solidFill>
                        <a:effectLst/>
                        <a:latin typeface="Aptos Narrow" panose="020B0004020202020204" pitchFamily="34" charset="0"/>
                      </a:endParaRPr>
                    </a:p>
                  </a:txBody>
                  <a:tcPr marL="6350" marR="6350" marT="6350" marB="0" anchor="b">
                    <a:lnL>
                      <a:noFill/>
                    </a:lnL>
                    <a:lnR>
                      <a:noFill/>
                    </a:lnR>
                    <a:lnT>
                      <a:noFill/>
                    </a:lnT>
                    <a:lnB>
                      <a:noFill/>
                    </a:lnB>
                    <a:solidFill>
                      <a:schemeClr val="bg1">
                        <a:lumMod val="95000"/>
                      </a:schemeClr>
                    </a:solidFill>
                  </a:tcPr>
                </a:tc>
                <a:tc>
                  <a:txBody>
                    <a:bodyPr/>
                    <a:lstStyle/>
                    <a:p>
                      <a:pPr algn="l" fontAlgn="b">
                        <a:buNone/>
                      </a:pPr>
                      <a:endParaRPr lang="en-US" sz="1800" b="1" i="0" u="none" strike="noStrike">
                        <a:solidFill>
                          <a:srgbClr val="000000"/>
                        </a:solidFill>
                        <a:effectLst/>
                        <a:latin typeface="Aptos Narrow" panose="020B0004020202020204" pitchFamily="34" charset="0"/>
                      </a:endParaRPr>
                    </a:p>
                  </a:txBody>
                  <a:tcPr marL="6350" marR="6350" marT="6350" marB="0" anchor="b">
                    <a:lnL>
                      <a:noFill/>
                    </a:lnL>
                    <a:lnR>
                      <a:noFill/>
                    </a:lnR>
                    <a:lnT>
                      <a:noFill/>
                    </a:lnT>
                    <a:lnB>
                      <a:noFill/>
                    </a:lnB>
                    <a:solidFill>
                      <a:schemeClr val="bg1">
                        <a:lumMod val="95000"/>
                      </a:schemeClr>
                    </a:solidFill>
                  </a:tcPr>
                </a:tc>
                <a:extLst>
                  <a:ext uri="{0D108BD9-81ED-4DB2-BD59-A6C34878D82A}">
                    <a16:rowId xmlns:a16="http://schemas.microsoft.com/office/drawing/2014/main" val="3012988762"/>
                  </a:ext>
                </a:extLst>
              </a:tr>
              <a:tr h="358673">
                <a:tc>
                  <a:txBody>
                    <a:bodyPr/>
                    <a:lstStyle/>
                    <a:p>
                      <a:pPr algn="l" fontAlgn="b">
                        <a:buNone/>
                      </a:pPr>
                      <a:r>
                        <a:rPr lang="en-US" sz="1800" b="1" i="0" u="none" strike="noStrike">
                          <a:solidFill>
                            <a:srgbClr val="000000"/>
                          </a:solidFill>
                          <a:effectLst/>
                          <a:latin typeface="Aptos Narrow" panose="020B0004020202020204" pitchFamily="34" charset="0"/>
                        </a:rPr>
                        <a:t>Job</a:t>
                      </a:r>
                    </a:p>
                  </a:txBody>
                  <a:tcPr marL="6350" marR="6350" marT="6350" marB="0" anchor="b">
                    <a:lnL>
                      <a:noFill/>
                    </a:lnL>
                    <a:lnR>
                      <a:noFill/>
                    </a:lnR>
                    <a:lnT>
                      <a:noFill/>
                    </a:lnT>
                    <a:lnB>
                      <a:noFill/>
                    </a:lnB>
                    <a:solidFill>
                      <a:schemeClr val="bg1">
                        <a:lumMod val="95000"/>
                      </a:schemeClr>
                    </a:solidFill>
                  </a:tcPr>
                </a:tc>
                <a:tc>
                  <a:txBody>
                    <a:bodyPr/>
                    <a:lstStyle/>
                    <a:p>
                      <a:pPr algn="l" fontAlgn="b">
                        <a:buNone/>
                      </a:pPr>
                      <a:r>
                        <a:rPr lang="en-US" sz="1800" b="1" i="0" u="none" strike="noStrike">
                          <a:solidFill>
                            <a:srgbClr val="000000"/>
                          </a:solidFill>
                          <a:effectLst/>
                          <a:latin typeface="Aptos Narrow" panose="020B0004020202020204" pitchFamily="34" charset="0"/>
                        </a:rPr>
                        <a:t>new job or job transfer</a:t>
                      </a:r>
                    </a:p>
                  </a:txBody>
                  <a:tcPr marL="6350" marR="6350" marT="6350" marB="0" anchor="b">
                    <a:lnL>
                      <a:noFill/>
                    </a:lnL>
                    <a:lnR>
                      <a:noFill/>
                    </a:lnR>
                    <a:lnT>
                      <a:noFill/>
                    </a:lnT>
                    <a:lnB>
                      <a:noFill/>
                    </a:lnB>
                    <a:solidFill>
                      <a:schemeClr val="bg1">
                        <a:lumMod val="95000"/>
                      </a:schemeClr>
                    </a:solidFill>
                  </a:tcPr>
                </a:tc>
                <a:tc>
                  <a:txBody>
                    <a:bodyPr/>
                    <a:lstStyle/>
                    <a:p>
                      <a:pPr algn="r" fontAlgn="b">
                        <a:buNone/>
                      </a:pPr>
                      <a:r>
                        <a:rPr lang="en-US" sz="1800" b="1" i="0" u="none" strike="noStrike">
                          <a:solidFill>
                            <a:srgbClr val="000000"/>
                          </a:solidFill>
                          <a:effectLst/>
                          <a:latin typeface="Aptos Narrow" panose="020B0004020202020204" pitchFamily="34" charset="0"/>
                        </a:rPr>
                        <a:t>12%</a:t>
                      </a:r>
                    </a:p>
                  </a:txBody>
                  <a:tcPr marL="6350" marR="6350" marT="6350" marB="0" anchor="b">
                    <a:lnL>
                      <a:noFill/>
                    </a:lnL>
                    <a:lnR>
                      <a:noFill/>
                    </a:lnR>
                    <a:lnT>
                      <a:noFill/>
                    </a:lnT>
                    <a:lnB>
                      <a:noFill/>
                    </a:lnB>
                    <a:solidFill>
                      <a:schemeClr val="bg1">
                        <a:lumMod val="95000"/>
                      </a:schemeClr>
                    </a:solidFill>
                  </a:tcPr>
                </a:tc>
                <a:extLst>
                  <a:ext uri="{0D108BD9-81ED-4DB2-BD59-A6C34878D82A}">
                    <a16:rowId xmlns:a16="http://schemas.microsoft.com/office/drawing/2014/main" val="3077419379"/>
                  </a:ext>
                </a:extLst>
              </a:tr>
              <a:tr h="332809">
                <a:tc>
                  <a:txBody>
                    <a:bodyPr/>
                    <a:lstStyle/>
                    <a:p>
                      <a:pPr algn="l" fontAlgn="b">
                        <a:buNone/>
                      </a:pPr>
                      <a:r>
                        <a:rPr lang="en-US" sz="1800" b="1" i="0" u="none" strike="noStrike">
                          <a:solidFill>
                            <a:srgbClr val="000000"/>
                          </a:solidFill>
                          <a:effectLst/>
                          <a:latin typeface="Aptos Narrow" panose="020B0004020202020204" pitchFamily="34" charset="0"/>
                        </a:rPr>
                        <a:t>Housing</a:t>
                      </a:r>
                    </a:p>
                  </a:txBody>
                  <a:tcPr marL="6350" marR="6350" marT="6350" marB="0" anchor="b">
                    <a:lnL>
                      <a:noFill/>
                    </a:lnL>
                    <a:lnR>
                      <a:noFill/>
                    </a:lnR>
                    <a:lnT>
                      <a:noFill/>
                    </a:lnT>
                    <a:lnB>
                      <a:noFill/>
                    </a:lnB>
                    <a:solidFill>
                      <a:schemeClr val="bg1">
                        <a:lumMod val="95000"/>
                      </a:schemeClr>
                    </a:solidFill>
                  </a:tcPr>
                </a:tc>
                <a:tc>
                  <a:txBody>
                    <a:bodyPr/>
                    <a:lstStyle/>
                    <a:p>
                      <a:pPr algn="l" fontAlgn="b">
                        <a:buNone/>
                      </a:pPr>
                      <a:r>
                        <a:rPr lang="en-US" sz="1800" b="1" i="0" u="none" strike="noStrike">
                          <a:solidFill>
                            <a:srgbClr val="000000"/>
                          </a:solidFill>
                          <a:effectLst/>
                          <a:latin typeface="Aptos Narrow" panose="020B0004020202020204" pitchFamily="34" charset="0"/>
                        </a:rPr>
                        <a:t>wanted new or better house/apartment</a:t>
                      </a:r>
                    </a:p>
                  </a:txBody>
                  <a:tcPr marL="6350" marR="6350" marT="6350" marB="0" anchor="b">
                    <a:lnL>
                      <a:noFill/>
                    </a:lnL>
                    <a:lnR>
                      <a:noFill/>
                    </a:lnR>
                    <a:lnT>
                      <a:noFill/>
                    </a:lnT>
                    <a:lnB>
                      <a:noFill/>
                    </a:lnB>
                    <a:solidFill>
                      <a:schemeClr val="bg1">
                        <a:lumMod val="95000"/>
                      </a:schemeClr>
                    </a:solidFill>
                  </a:tcPr>
                </a:tc>
                <a:tc>
                  <a:txBody>
                    <a:bodyPr/>
                    <a:lstStyle/>
                    <a:p>
                      <a:pPr algn="r" fontAlgn="b">
                        <a:buNone/>
                      </a:pPr>
                      <a:r>
                        <a:rPr lang="en-US" sz="1800" b="1" i="0" u="none" strike="noStrike">
                          <a:solidFill>
                            <a:srgbClr val="000000"/>
                          </a:solidFill>
                          <a:effectLst/>
                          <a:latin typeface="Aptos Narrow" panose="020B0004020202020204" pitchFamily="34" charset="0"/>
                        </a:rPr>
                        <a:t>11%</a:t>
                      </a:r>
                    </a:p>
                  </a:txBody>
                  <a:tcPr marL="6350" marR="6350" marT="6350" marB="0" anchor="b">
                    <a:lnL>
                      <a:noFill/>
                    </a:lnL>
                    <a:lnR>
                      <a:noFill/>
                    </a:lnR>
                    <a:lnT>
                      <a:noFill/>
                    </a:lnT>
                    <a:lnB>
                      <a:noFill/>
                    </a:lnB>
                    <a:solidFill>
                      <a:schemeClr val="bg1">
                        <a:lumMod val="95000"/>
                      </a:schemeClr>
                    </a:solidFill>
                  </a:tcPr>
                </a:tc>
                <a:extLst>
                  <a:ext uri="{0D108BD9-81ED-4DB2-BD59-A6C34878D82A}">
                    <a16:rowId xmlns:a16="http://schemas.microsoft.com/office/drawing/2014/main" val="1049087637"/>
                  </a:ext>
                </a:extLst>
              </a:tr>
              <a:tr h="332809">
                <a:tc>
                  <a:txBody>
                    <a:bodyPr/>
                    <a:lstStyle/>
                    <a:p>
                      <a:pPr algn="l" fontAlgn="b">
                        <a:buNone/>
                      </a:pPr>
                      <a:r>
                        <a:rPr lang="en-US" sz="1800" b="1" i="0" u="none" strike="noStrike" dirty="0">
                          <a:solidFill>
                            <a:srgbClr val="000000"/>
                          </a:solidFill>
                          <a:effectLst/>
                          <a:latin typeface="Aptos Narrow" panose="020B0004020202020204" pitchFamily="34" charset="0"/>
                        </a:rPr>
                        <a:t>Housing</a:t>
                      </a:r>
                    </a:p>
                  </a:txBody>
                  <a:tcPr marL="6350" marR="6350" marT="6350" marB="0" anchor="b">
                    <a:lnL>
                      <a:noFill/>
                    </a:lnL>
                    <a:lnR>
                      <a:noFill/>
                    </a:lnR>
                    <a:lnT>
                      <a:noFill/>
                    </a:lnT>
                    <a:lnB>
                      <a:noFill/>
                    </a:lnB>
                    <a:solidFill>
                      <a:schemeClr val="bg1">
                        <a:lumMod val="95000"/>
                      </a:schemeClr>
                    </a:solidFill>
                  </a:tcPr>
                </a:tc>
                <a:tc>
                  <a:txBody>
                    <a:bodyPr/>
                    <a:lstStyle/>
                    <a:p>
                      <a:pPr algn="l" fontAlgn="b">
                        <a:buNone/>
                      </a:pPr>
                      <a:r>
                        <a:rPr lang="en-US" sz="1800" b="1" i="0" u="none" strike="noStrike">
                          <a:solidFill>
                            <a:srgbClr val="000000"/>
                          </a:solidFill>
                          <a:effectLst/>
                          <a:latin typeface="Aptos Narrow" panose="020B0004020202020204" pitchFamily="34" charset="0"/>
                        </a:rPr>
                        <a:t>cheaper housing</a:t>
                      </a:r>
                    </a:p>
                  </a:txBody>
                  <a:tcPr marL="6350" marR="6350" marT="6350" marB="0" anchor="b">
                    <a:lnL>
                      <a:noFill/>
                    </a:lnL>
                    <a:lnR>
                      <a:noFill/>
                    </a:lnR>
                    <a:lnT>
                      <a:noFill/>
                    </a:lnT>
                    <a:lnB>
                      <a:noFill/>
                    </a:lnB>
                    <a:solidFill>
                      <a:schemeClr val="bg1">
                        <a:lumMod val="95000"/>
                      </a:schemeClr>
                    </a:solidFill>
                  </a:tcPr>
                </a:tc>
                <a:tc>
                  <a:txBody>
                    <a:bodyPr/>
                    <a:lstStyle/>
                    <a:p>
                      <a:pPr algn="r" fontAlgn="b">
                        <a:buNone/>
                      </a:pPr>
                      <a:r>
                        <a:rPr lang="en-US" sz="1800" b="1" i="0" u="none" strike="noStrike" dirty="0">
                          <a:solidFill>
                            <a:srgbClr val="000000"/>
                          </a:solidFill>
                          <a:effectLst/>
                          <a:latin typeface="Aptos Narrow" panose="020B0004020202020204" pitchFamily="34" charset="0"/>
                        </a:rPr>
                        <a:t>11%</a:t>
                      </a:r>
                    </a:p>
                  </a:txBody>
                  <a:tcPr marL="6350" marR="6350" marT="6350" marB="0" anchor="b">
                    <a:lnL>
                      <a:noFill/>
                    </a:lnL>
                    <a:lnR>
                      <a:noFill/>
                    </a:lnR>
                    <a:lnT>
                      <a:noFill/>
                    </a:lnT>
                    <a:lnB>
                      <a:noFill/>
                    </a:lnB>
                    <a:solidFill>
                      <a:schemeClr val="bg1">
                        <a:lumMod val="95000"/>
                      </a:schemeClr>
                    </a:solidFill>
                  </a:tcPr>
                </a:tc>
                <a:extLst>
                  <a:ext uri="{0D108BD9-81ED-4DB2-BD59-A6C34878D82A}">
                    <a16:rowId xmlns:a16="http://schemas.microsoft.com/office/drawing/2014/main" val="3943217581"/>
                  </a:ext>
                </a:extLst>
              </a:tr>
            </a:tbl>
          </a:graphicData>
        </a:graphic>
      </p:graphicFrame>
      <p:cxnSp>
        <p:nvCxnSpPr>
          <p:cNvPr id="14" name="Straight Arrow Connector 13" descr="Arrow pointing at 12%">
            <a:extLst>
              <a:ext uri="{FF2B5EF4-FFF2-40B4-BE49-F238E27FC236}">
                <a16:creationId xmlns:a16="http://schemas.microsoft.com/office/drawing/2014/main" id="{E0508098-9725-1B8A-438E-232DCDF73509}"/>
              </a:ext>
            </a:extLst>
          </p:cNvPr>
          <p:cNvCxnSpPr>
            <a:cxnSpLocks/>
          </p:cNvCxnSpPr>
          <p:nvPr/>
        </p:nvCxnSpPr>
        <p:spPr>
          <a:xfrm flipH="1" flipV="1">
            <a:off x="10769600" y="3785956"/>
            <a:ext cx="880534" cy="316089"/>
          </a:xfrm>
          <a:prstGeom prst="straightConnector1">
            <a:avLst/>
          </a:prstGeom>
          <a:ln w="1905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6" name="Straight Arrow Connector 15" descr="Arrow pointing at 11%">
            <a:extLst>
              <a:ext uri="{FF2B5EF4-FFF2-40B4-BE49-F238E27FC236}">
                <a16:creationId xmlns:a16="http://schemas.microsoft.com/office/drawing/2014/main" id="{DB4217E4-30D1-5405-2F44-01A06B0450D1}"/>
              </a:ext>
            </a:extLst>
          </p:cNvPr>
          <p:cNvCxnSpPr>
            <a:cxnSpLocks/>
          </p:cNvCxnSpPr>
          <p:nvPr/>
        </p:nvCxnSpPr>
        <p:spPr>
          <a:xfrm flipH="1" flipV="1">
            <a:off x="10831688" y="5759735"/>
            <a:ext cx="880534" cy="316089"/>
          </a:xfrm>
          <a:prstGeom prst="straightConnector1">
            <a:avLst/>
          </a:prstGeom>
          <a:ln w="1905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0" name="Content Placeholder 9">
            <a:extLst>
              <a:ext uri="{FF2B5EF4-FFF2-40B4-BE49-F238E27FC236}">
                <a16:creationId xmlns:a16="http://schemas.microsoft.com/office/drawing/2014/main" id="{77C3F110-317B-8A87-0EC6-2A2E49F62D61}"/>
              </a:ext>
            </a:extLst>
          </p:cNvPr>
          <p:cNvSpPr>
            <a:spLocks noGrp="1"/>
          </p:cNvSpPr>
          <p:nvPr>
            <p:ph sz="quarter" idx="13"/>
          </p:nvPr>
        </p:nvSpPr>
        <p:spPr/>
        <p:txBody>
          <a:bodyPr/>
          <a:lstStyle/>
          <a:p>
            <a:r>
              <a:rPr lang="en-US" b="1"/>
              <a:t>Source: </a:t>
            </a:r>
            <a:r>
              <a:rPr lang="en-US"/>
              <a:t>U.S. Census Bureau, Current Population Survey Annual Social and Economic Supplement (ASEC) Supplement (March 2023).</a:t>
            </a:r>
            <a:endParaRPr lang="en-US" b="1"/>
          </a:p>
        </p:txBody>
      </p:sp>
    </p:spTree>
    <p:extLst>
      <p:ext uri="{BB962C8B-B14F-4D97-AF65-F5344CB8AC3E}">
        <p14:creationId xmlns:p14="http://schemas.microsoft.com/office/powerpoint/2010/main" val="1237880655"/>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E7F9B6-0B90-92D6-4C5F-9B788466856B}"/>
              </a:ext>
            </a:extLst>
          </p:cNvPr>
          <p:cNvSpPr>
            <a:spLocks noGrp="1"/>
          </p:cNvSpPr>
          <p:nvPr>
            <p:ph type="title"/>
          </p:nvPr>
        </p:nvSpPr>
        <p:spPr>
          <a:xfrm>
            <a:off x="0" y="1402408"/>
            <a:ext cx="12192000" cy="450930"/>
          </a:xfrm>
        </p:spPr>
        <p:txBody>
          <a:bodyPr>
            <a:normAutofit/>
          </a:bodyPr>
          <a:lstStyle/>
          <a:p>
            <a:r>
              <a:rPr lang="en-US" sz="1800" b="0"/>
              <a:t>Median Household Income and Home Value Gap Widens in Texas, 2013-2023 </a:t>
            </a:r>
          </a:p>
        </p:txBody>
      </p:sp>
      <p:sp>
        <p:nvSpPr>
          <p:cNvPr id="2" name="Title 1">
            <a:extLst>
              <a:ext uri="{FF2B5EF4-FFF2-40B4-BE49-F238E27FC236}">
                <a16:creationId xmlns:a16="http://schemas.microsoft.com/office/drawing/2014/main" id="{E2D55CAC-1D96-3159-0143-ABAEF69C114D}"/>
              </a:ext>
            </a:extLst>
          </p:cNvPr>
          <p:cNvSpPr txBox="1">
            <a:spLocks/>
          </p:cNvSpPr>
          <p:nvPr/>
        </p:nvSpPr>
        <p:spPr>
          <a:xfrm>
            <a:off x="381000" y="299695"/>
            <a:ext cx="11430000" cy="8063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2800" b="1" kern="1200">
                <a:solidFill>
                  <a:schemeClr val="tx1"/>
                </a:solidFill>
                <a:latin typeface="Arial" panose="020B0604020202020204" pitchFamily="34" charset="0"/>
                <a:ea typeface="+mj-ea"/>
                <a:cs typeface="Arial" panose="020B0604020202020204" pitchFamily="34" charset="0"/>
              </a:defRPr>
            </a:lvl1pPr>
          </a:lstStyle>
          <a:p>
            <a:pPr algn="l"/>
            <a:r>
              <a:rPr lang="en-US" sz="4000">
                <a:latin typeface="Trade Gothic Next Heavy" panose="020B0903040303020004" pitchFamily="34" charset="0"/>
              </a:rPr>
              <a:t>Housing costs outpace income for many Texans</a:t>
            </a:r>
          </a:p>
        </p:txBody>
      </p:sp>
      <p:graphicFrame>
        <p:nvGraphicFramePr>
          <p:cNvPr id="7" name="Content Placeholder 6" descr="Line chart showing median household income and median home values in Texas from 2013 to 2023. Median home values increased from $173,414 to $296,900, while median household income rose from $67,926 to $75,780, widening the gap between housing costs and income.">
            <a:extLst>
              <a:ext uri="{FF2B5EF4-FFF2-40B4-BE49-F238E27FC236}">
                <a16:creationId xmlns:a16="http://schemas.microsoft.com/office/drawing/2014/main" id="{530D20EF-987E-260F-7611-31AF4A74C846}"/>
              </a:ext>
            </a:extLst>
          </p:cNvPr>
          <p:cNvGraphicFramePr>
            <a:graphicFrameLocks noGrp="1"/>
          </p:cNvGraphicFramePr>
          <p:nvPr>
            <p:ph idx="1"/>
          </p:nvPr>
        </p:nvGraphicFramePr>
        <p:xfrm>
          <a:off x="838200" y="2108022"/>
          <a:ext cx="9459912" cy="3762103"/>
        </p:xfrm>
        <a:graphic>
          <a:graphicData uri="http://schemas.openxmlformats.org/drawingml/2006/chart">
            <c:chart xmlns:c="http://schemas.openxmlformats.org/drawingml/2006/chart" xmlns:r="http://schemas.openxmlformats.org/officeDocument/2006/relationships" r:id="rId3"/>
          </a:graphicData>
        </a:graphic>
      </p:graphicFrame>
      <p:grpSp>
        <p:nvGrpSpPr>
          <p:cNvPr id="24" name="Group 23">
            <a:extLst>
              <a:ext uri="{FF2B5EF4-FFF2-40B4-BE49-F238E27FC236}">
                <a16:creationId xmlns:a16="http://schemas.microsoft.com/office/drawing/2014/main" id="{288FB7FD-6572-7E4D-7375-1A67A02EA648}"/>
              </a:ext>
              <a:ext uri="{C183D7F6-B498-43B3-948B-1728B52AA6E4}">
                <adec:decorative xmlns:adec="http://schemas.microsoft.com/office/drawing/2017/decorative" val="1"/>
              </a:ext>
            </a:extLst>
          </p:cNvPr>
          <p:cNvGrpSpPr/>
          <p:nvPr/>
        </p:nvGrpSpPr>
        <p:grpSpPr>
          <a:xfrm>
            <a:off x="2904468" y="3767136"/>
            <a:ext cx="336988" cy="336988"/>
            <a:chOff x="438150" y="3429000"/>
            <a:chExt cx="336988" cy="336988"/>
          </a:xfrm>
        </p:grpSpPr>
        <p:sp>
          <p:nvSpPr>
            <p:cNvPr id="23" name="Oval 22">
              <a:extLst>
                <a:ext uri="{FF2B5EF4-FFF2-40B4-BE49-F238E27FC236}">
                  <a16:creationId xmlns:a16="http://schemas.microsoft.com/office/drawing/2014/main" id="{8C0BCE7E-C4C4-02C0-86A3-513EF0AABCAE}"/>
                </a:ext>
              </a:extLst>
            </p:cNvPr>
            <p:cNvSpPr/>
            <p:nvPr/>
          </p:nvSpPr>
          <p:spPr>
            <a:xfrm>
              <a:off x="438150" y="3429000"/>
              <a:ext cx="336988" cy="336988"/>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0" name="Picture 6">
              <a:extLst>
                <a:ext uri="{FF2B5EF4-FFF2-40B4-BE49-F238E27FC236}">
                  <a16:creationId xmlns:a16="http://schemas.microsoft.com/office/drawing/2014/main" id="{7EBCFE4D-1822-5F31-1A6B-A903766382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2344" y="3473029"/>
              <a:ext cx="228600" cy="2286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5" name="Group 34">
            <a:extLst>
              <a:ext uri="{FF2B5EF4-FFF2-40B4-BE49-F238E27FC236}">
                <a16:creationId xmlns:a16="http://schemas.microsoft.com/office/drawing/2014/main" id="{C9E77F25-6E0E-E6F9-D786-348EDB8CC45F}"/>
              </a:ext>
              <a:ext uri="{C183D7F6-B498-43B3-948B-1728B52AA6E4}">
                <adec:decorative xmlns:adec="http://schemas.microsoft.com/office/drawing/2017/decorative" val="1"/>
              </a:ext>
            </a:extLst>
          </p:cNvPr>
          <p:cNvGrpSpPr/>
          <p:nvPr/>
        </p:nvGrpSpPr>
        <p:grpSpPr>
          <a:xfrm>
            <a:off x="2904468" y="4727806"/>
            <a:ext cx="336988" cy="369332"/>
            <a:chOff x="324557" y="4447356"/>
            <a:chExt cx="336988" cy="369332"/>
          </a:xfrm>
        </p:grpSpPr>
        <p:sp>
          <p:nvSpPr>
            <p:cNvPr id="32" name="Oval 31">
              <a:extLst>
                <a:ext uri="{FF2B5EF4-FFF2-40B4-BE49-F238E27FC236}">
                  <a16:creationId xmlns:a16="http://schemas.microsoft.com/office/drawing/2014/main" id="{F8595544-B388-4BAE-C55F-1CD4ABA664B3}"/>
                </a:ext>
              </a:extLst>
            </p:cNvPr>
            <p:cNvSpPr/>
            <p:nvPr/>
          </p:nvSpPr>
          <p:spPr>
            <a:xfrm>
              <a:off x="324557" y="4463528"/>
              <a:ext cx="336988" cy="33698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F1786D11-E5ED-01D3-74D7-595DD3D6CB25}"/>
                </a:ext>
              </a:extLst>
            </p:cNvPr>
            <p:cNvSpPr txBox="1"/>
            <p:nvPr/>
          </p:nvSpPr>
          <p:spPr>
            <a:xfrm>
              <a:off x="336598" y="4447356"/>
              <a:ext cx="312906" cy="369332"/>
            </a:xfrm>
            <a:prstGeom prst="rect">
              <a:avLst/>
            </a:prstGeom>
            <a:noFill/>
          </p:spPr>
          <p:txBody>
            <a:bodyPr wrap="none" rtlCol="0">
              <a:spAutoFit/>
            </a:bodyPr>
            <a:lstStyle/>
            <a:p>
              <a:r>
                <a:rPr lang="en-US" b="1">
                  <a:solidFill>
                    <a:schemeClr val="bg1"/>
                  </a:solidFill>
                  <a:latin typeface="+mj-lt"/>
                </a:rPr>
                <a:t>$</a:t>
              </a:r>
            </a:p>
          </p:txBody>
        </p:sp>
      </p:grpSp>
      <p:grpSp>
        <p:nvGrpSpPr>
          <p:cNvPr id="25" name="Group 24">
            <a:extLst>
              <a:ext uri="{FF2B5EF4-FFF2-40B4-BE49-F238E27FC236}">
                <a16:creationId xmlns:a16="http://schemas.microsoft.com/office/drawing/2014/main" id="{089C350B-CE3F-1D61-8738-293767CC1FB5}"/>
              </a:ext>
              <a:ext uri="{C183D7F6-B498-43B3-948B-1728B52AA6E4}">
                <adec:decorative xmlns:adec="http://schemas.microsoft.com/office/drawing/2017/decorative" val="1"/>
              </a:ext>
            </a:extLst>
          </p:cNvPr>
          <p:cNvGrpSpPr/>
          <p:nvPr/>
        </p:nvGrpSpPr>
        <p:grpSpPr>
          <a:xfrm>
            <a:off x="5813206" y="3259196"/>
            <a:ext cx="336988" cy="306353"/>
            <a:chOff x="438150" y="3429000"/>
            <a:chExt cx="336988" cy="336988"/>
          </a:xfrm>
        </p:grpSpPr>
        <p:sp>
          <p:nvSpPr>
            <p:cNvPr id="26" name="Oval 25">
              <a:extLst>
                <a:ext uri="{FF2B5EF4-FFF2-40B4-BE49-F238E27FC236}">
                  <a16:creationId xmlns:a16="http://schemas.microsoft.com/office/drawing/2014/main" id="{349B3E14-0BE1-BA54-2642-38E3328DAA20}"/>
                </a:ext>
              </a:extLst>
            </p:cNvPr>
            <p:cNvSpPr/>
            <p:nvPr/>
          </p:nvSpPr>
          <p:spPr>
            <a:xfrm>
              <a:off x="438150" y="3429000"/>
              <a:ext cx="336988" cy="336988"/>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6">
              <a:extLst>
                <a:ext uri="{FF2B5EF4-FFF2-40B4-BE49-F238E27FC236}">
                  <a16:creationId xmlns:a16="http://schemas.microsoft.com/office/drawing/2014/main" id="{0C78622D-E910-B740-FDF0-3D39471FC2B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2344" y="3473029"/>
              <a:ext cx="228600" cy="2286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6" name="Group 35">
            <a:extLst>
              <a:ext uri="{FF2B5EF4-FFF2-40B4-BE49-F238E27FC236}">
                <a16:creationId xmlns:a16="http://schemas.microsoft.com/office/drawing/2014/main" id="{77EC09E9-6E72-9E90-8B29-01695C1A3851}"/>
              </a:ext>
              <a:ext uri="{C183D7F6-B498-43B3-948B-1728B52AA6E4}">
                <adec:decorative xmlns:adec="http://schemas.microsoft.com/office/drawing/2017/decorative" val="1"/>
              </a:ext>
            </a:extLst>
          </p:cNvPr>
          <p:cNvGrpSpPr/>
          <p:nvPr/>
        </p:nvGrpSpPr>
        <p:grpSpPr>
          <a:xfrm>
            <a:off x="5813206" y="4675811"/>
            <a:ext cx="336988" cy="369332"/>
            <a:chOff x="324557" y="4447356"/>
            <a:chExt cx="336988" cy="369332"/>
          </a:xfrm>
        </p:grpSpPr>
        <p:sp>
          <p:nvSpPr>
            <p:cNvPr id="37" name="Oval 36">
              <a:extLst>
                <a:ext uri="{FF2B5EF4-FFF2-40B4-BE49-F238E27FC236}">
                  <a16:creationId xmlns:a16="http://schemas.microsoft.com/office/drawing/2014/main" id="{BAA1550D-0421-3679-30C6-54AE2B98AA3C}"/>
                </a:ext>
              </a:extLst>
            </p:cNvPr>
            <p:cNvSpPr/>
            <p:nvPr/>
          </p:nvSpPr>
          <p:spPr>
            <a:xfrm>
              <a:off x="324557" y="4463528"/>
              <a:ext cx="336988" cy="33698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8CD59C1A-C3F4-9C38-C10D-9DA7977EDAD8}"/>
                </a:ext>
              </a:extLst>
            </p:cNvPr>
            <p:cNvSpPr txBox="1"/>
            <p:nvPr/>
          </p:nvSpPr>
          <p:spPr>
            <a:xfrm>
              <a:off x="336598" y="4447356"/>
              <a:ext cx="312906" cy="369332"/>
            </a:xfrm>
            <a:prstGeom prst="rect">
              <a:avLst/>
            </a:prstGeom>
            <a:noFill/>
          </p:spPr>
          <p:txBody>
            <a:bodyPr wrap="none" rtlCol="0">
              <a:spAutoFit/>
            </a:bodyPr>
            <a:lstStyle/>
            <a:p>
              <a:r>
                <a:rPr lang="en-US" b="1">
                  <a:solidFill>
                    <a:schemeClr val="bg1"/>
                  </a:solidFill>
                  <a:latin typeface="+mj-lt"/>
                </a:rPr>
                <a:t>$</a:t>
              </a:r>
            </a:p>
          </p:txBody>
        </p:sp>
      </p:grpSp>
      <p:grpSp>
        <p:nvGrpSpPr>
          <p:cNvPr id="28" name="Group 27">
            <a:extLst>
              <a:ext uri="{FF2B5EF4-FFF2-40B4-BE49-F238E27FC236}">
                <a16:creationId xmlns:a16="http://schemas.microsoft.com/office/drawing/2014/main" id="{41253C8A-1820-D0F7-388A-A7BC8894BBFA}"/>
              </a:ext>
              <a:ext uri="{C183D7F6-B498-43B3-948B-1728B52AA6E4}">
                <adec:decorative xmlns:adec="http://schemas.microsoft.com/office/drawing/2017/decorative" val="1"/>
              </a:ext>
            </a:extLst>
          </p:cNvPr>
          <p:cNvGrpSpPr/>
          <p:nvPr/>
        </p:nvGrpSpPr>
        <p:grpSpPr>
          <a:xfrm>
            <a:off x="8687374" y="2593375"/>
            <a:ext cx="336988" cy="336988"/>
            <a:chOff x="438150" y="3429000"/>
            <a:chExt cx="336988" cy="336988"/>
          </a:xfrm>
        </p:grpSpPr>
        <p:sp>
          <p:nvSpPr>
            <p:cNvPr id="29" name="Oval 28">
              <a:extLst>
                <a:ext uri="{FF2B5EF4-FFF2-40B4-BE49-F238E27FC236}">
                  <a16:creationId xmlns:a16="http://schemas.microsoft.com/office/drawing/2014/main" id="{97CAC609-7E2A-3172-77C9-6D5984C51683}"/>
                </a:ext>
              </a:extLst>
            </p:cNvPr>
            <p:cNvSpPr/>
            <p:nvPr/>
          </p:nvSpPr>
          <p:spPr>
            <a:xfrm>
              <a:off x="438150" y="3429000"/>
              <a:ext cx="336988" cy="336988"/>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6">
              <a:extLst>
                <a:ext uri="{FF2B5EF4-FFF2-40B4-BE49-F238E27FC236}">
                  <a16:creationId xmlns:a16="http://schemas.microsoft.com/office/drawing/2014/main" id="{346AFB92-9587-7C65-2A8F-157F8921E8F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2344" y="3473029"/>
              <a:ext cx="228600" cy="2286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9" name="Group 38">
            <a:extLst>
              <a:ext uri="{FF2B5EF4-FFF2-40B4-BE49-F238E27FC236}">
                <a16:creationId xmlns:a16="http://schemas.microsoft.com/office/drawing/2014/main" id="{6638790D-37A7-369B-43B7-F048CF5F00A7}"/>
              </a:ext>
              <a:ext uri="{C183D7F6-B498-43B3-948B-1728B52AA6E4}">
                <adec:decorative xmlns:adec="http://schemas.microsoft.com/office/drawing/2017/decorative" val="1"/>
              </a:ext>
            </a:extLst>
          </p:cNvPr>
          <p:cNvGrpSpPr/>
          <p:nvPr/>
        </p:nvGrpSpPr>
        <p:grpSpPr>
          <a:xfrm>
            <a:off x="8687374" y="4659639"/>
            <a:ext cx="336988" cy="369332"/>
            <a:chOff x="324557" y="4447356"/>
            <a:chExt cx="336988" cy="369332"/>
          </a:xfrm>
        </p:grpSpPr>
        <p:sp>
          <p:nvSpPr>
            <p:cNvPr id="40" name="Oval 39">
              <a:extLst>
                <a:ext uri="{FF2B5EF4-FFF2-40B4-BE49-F238E27FC236}">
                  <a16:creationId xmlns:a16="http://schemas.microsoft.com/office/drawing/2014/main" id="{2C978744-B6DB-3039-41A2-85B206CFBBBB}"/>
                </a:ext>
              </a:extLst>
            </p:cNvPr>
            <p:cNvSpPr/>
            <p:nvPr/>
          </p:nvSpPr>
          <p:spPr>
            <a:xfrm>
              <a:off x="324557" y="4463528"/>
              <a:ext cx="336988" cy="336988"/>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0BA385C6-7961-F7C5-91DA-DB85EE2906AC}"/>
                </a:ext>
              </a:extLst>
            </p:cNvPr>
            <p:cNvSpPr txBox="1"/>
            <p:nvPr/>
          </p:nvSpPr>
          <p:spPr>
            <a:xfrm>
              <a:off x="336598" y="4447356"/>
              <a:ext cx="312906" cy="369332"/>
            </a:xfrm>
            <a:prstGeom prst="rect">
              <a:avLst/>
            </a:prstGeom>
            <a:noFill/>
          </p:spPr>
          <p:txBody>
            <a:bodyPr wrap="none" rtlCol="0">
              <a:spAutoFit/>
            </a:bodyPr>
            <a:lstStyle/>
            <a:p>
              <a:r>
                <a:rPr lang="en-US" b="1">
                  <a:solidFill>
                    <a:schemeClr val="bg1"/>
                  </a:solidFill>
                  <a:latin typeface="+mj-lt"/>
                </a:rPr>
                <a:t>$</a:t>
              </a:r>
            </a:p>
          </p:txBody>
        </p:sp>
      </p:grpSp>
      <p:grpSp>
        <p:nvGrpSpPr>
          <p:cNvPr id="16" name="Group 15">
            <a:extLst>
              <a:ext uri="{FF2B5EF4-FFF2-40B4-BE49-F238E27FC236}">
                <a16:creationId xmlns:a16="http://schemas.microsoft.com/office/drawing/2014/main" id="{BFDF1127-F265-6962-AC10-D9431C7297D6}"/>
              </a:ext>
              <a:ext uri="{C183D7F6-B498-43B3-948B-1728B52AA6E4}">
                <adec:decorative xmlns:adec="http://schemas.microsoft.com/office/drawing/2017/decorative" val="1"/>
              </a:ext>
            </a:extLst>
          </p:cNvPr>
          <p:cNvGrpSpPr/>
          <p:nvPr/>
        </p:nvGrpSpPr>
        <p:grpSpPr>
          <a:xfrm>
            <a:off x="9133115" y="2143652"/>
            <a:ext cx="783772" cy="1001486"/>
            <a:chOff x="9285514" y="1589314"/>
            <a:chExt cx="783772" cy="1001486"/>
          </a:xfrm>
        </p:grpSpPr>
        <p:cxnSp>
          <p:nvCxnSpPr>
            <p:cNvPr id="9" name="Straight Connector 8">
              <a:extLst>
                <a:ext uri="{FF2B5EF4-FFF2-40B4-BE49-F238E27FC236}">
                  <a16:creationId xmlns:a16="http://schemas.microsoft.com/office/drawing/2014/main" id="{C9F15EAC-3963-22C2-DD70-684A33C26BE8}"/>
                </a:ext>
              </a:extLst>
            </p:cNvPr>
            <p:cNvCxnSpPr>
              <a:cxnSpLocks/>
            </p:cNvCxnSpPr>
            <p:nvPr/>
          </p:nvCxnSpPr>
          <p:spPr>
            <a:xfrm>
              <a:off x="9285514" y="1589314"/>
              <a:ext cx="783772" cy="0"/>
            </a:xfrm>
            <a:prstGeom prst="line">
              <a:avLst/>
            </a:prstGeom>
            <a:ln w="28575"/>
          </p:spPr>
          <p:style>
            <a:lnRef idx="1">
              <a:schemeClr val="accent6"/>
            </a:lnRef>
            <a:fillRef idx="0">
              <a:schemeClr val="accent6"/>
            </a:fillRef>
            <a:effectRef idx="0">
              <a:schemeClr val="accent6"/>
            </a:effectRef>
            <a:fontRef idx="minor">
              <a:schemeClr val="tx1"/>
            </a:fontRef>
          </p:style>
        </p:cxnSp>
        <p:cxnSp>
          <p:nvCxnSpPr>
            <p:cNvPr id="11" name="Straight Connector 10">
              <a:extLst>
                <a:ext uri="{FF2B5EF4-FFF2-40B4-BE49-F238E27FC236}">
                  <a16:creationId xmlns:a16="http://schemas.microsoft.com/office/drawing/2014/main" id="{61DCA934-E8ED-CB5D-8F76-3ABF7763D27C}"/>
                </a:ext>
              </a:extLst>
            </p:cNvPr>
            <p:cNvCxnSpPr>
              <a:cxnSpLocks/>
            </p:cNvCxnSpPr>
            <p:nvPr/>
          </p:nvCxnSpPr>
          <p:spPr>
            <a:xfrm>
              <a:off x="9285514" y="2590800"/>
              <a:ext cx="783772" cy="0"/>
            </a:xfrm>
            <a:prstGeom prst="line">
              <a:avLst/>
            </a:prstGeom>
            <a:ln w="28575"/>
          </p:spPr>
          <p:style>
            <a:lnRef idx="1">
              <a:schemeClr val="accent6"/>
            </a:lnRef>
            <a:fillRef idx="0">
              <a:schemeClr val="accent6"/>
            </a:fillRef>
            <a:effectRef idx="0">
              <a:schemeClr val="accent6"/>
            </a:effectRef>
            <a:fontRef idx="minor">
              <a:schemeClr val="tx1"/>
            </a:fontRef>
          </p:style>
        </p:cxnSp>
        <p:cxnSp>
          <p:nvCxnSpPr>
            <p:cNvPr id="12" name="Straight Connector 11">
              <a:extLst>
                <a:ext uri="{FF2B5EF4-FFF2-40B4-BE49-F238E27FC236}">
                  <a16:creationId xmlns:a16="http://schemas.microsoft.com/office/drawing/2014/main" id="{0741F50E-3D9A-B662-0709-F415A2C6305B}"/>
                </a:ext>
              </a:extLst>
            </p:cNvPr>
            <p:cNvCxnSpPr>
              <a:cxnSpLocks/>
            </p:cNvCxnSpPr>
            <p:nvPr/>
          </p:nvCxnSpPr>
          <p:spPr>
            <a:xfrm>
              <a:off x="10069286" y="1589314"/>
              <a:ext cx="0" cy="1001486"/>
            </a:xfrm>
            <a:prstGeom prst="line">
              <a:avLst/>
            </a:prstGeom>
            <a:ln w="28575"/>
          </p:spPr>
          <p:style>
            <a:lnRef idx="1">
              <a:schemeClr val="accent6"/>
            </a:lnRef>
            <a:fillRef idx="0">
              <a:schemeClr val="accent6"/>
            </a:fillRef>
            <a:effectRef idx="0">
              <a:schemeClr val="accent6"/>
            </a:effectRef>
            <a:fontRef idx="minor">
              <a:schemeClr val="tx1"/>
            </a:fontRef>
          </p:style>
        </p:cxnSp>
      </p:grpSp>
      <p:grpSp>
        <p:nvGrpSpPr>
          <p:cNvPr id="17" name="Group 16">
            <a:extLst>
              <a:ext uri="{FF2B5EF4-FFF2-40B4-BE49-F238E27FC236}">
                <a16:creationId xmlns:a16="http://schemas.microsoft.com/office/drawing/2014/main" id="{98E4C1DC-325B-896D-B0C0-E274B3F24DEE}"/>
              </a:ext>
              <a:ext uri="{C183D7F6-B498-43B3-948B-1728B52AA6E4}">
                <adec:decorative xmlns:adec="http://schemas.microsoft.com/office/drawing/2017/decorative" val="1"/>
              </a:ext>
            </a:extLst>
          </p:cNvPr>
          <p:cNvGrpSpPr/>
          <p:nvPr/>
        </p:nvGrpSpPr>
        <p:grpSpPr>
          <a:xfrm>
            <a:off x="9133115" y="4175068"/>
            <a:ext cx="783772" cy="1001486"/>
            <a:chOff x="9285514" y="1589314"/>
            <a:chExt cx="783772" cy="1001486"/>
          </a:xfrm>
        </p:grpSpPr>
        <p:cxnSp>
          <p:nvCxnSpPr>
            <p:cNvPr id="18" name="Straight Connector 17">
              <a:extLst>
                <a:ext uri="{FF2B5EF4-FFF2-40B4-BE49-F238E27FC236}">
                  <a16:creationId xmlns:a16="http://schemas.microsoft.com/office/drawing/2014/main" id="{79276120-597E-82C0-41F1-89394D798274}"/>
                </a:ext>
              </a:extLst>
            </p:cNvPr>
            <p:cNvCxnSpPr>
              <a:cxnSpLocks/>
            </p:cNvCxnSpPr>
            <p:nvPr/>
          </p:nvCxnSpPr>
          <p:spPr>
            <a:xfrm>
              <a:off x="9285514" y="1589314"/>
              <a:ext cx="783772" cy="0"/>
            </a:xfrm>
            <a:prstGeom prst="line">
              <a:avLst/>
            </a:prstGeom>
            <a:ln w="28575">
              <a:solidFill>
                <a:schemeClr val="accent1"/>
              </a:solidFill>
            </a:ln>
          </p:spPr>
          <p:style>
            <a:lnRef idx="1">
              <a:schemeClr val="accent6"/>
            </a:lnRef>
            <a:fillRef idx="0">
              <a:schemeClr val="accent6"/>
            </a:fillRef>
            <a:effectRef idx="0">
              <a:schemeClr val="accent6"/>
            </a:effectRef>
            <a:fontRef idx="minor">
              <a:schemeClr val="tx1"/>
            </a:fontRef>
          </p:style>
        </p:cxnSp>
        <p:cxnSp>
          <p:nvCxnSpPr>
            <p:cNvPr id="19" name="Straight Connector 18">
              <a:extLst>
                <a:ext uri="{FF2B5EF4-FFF2-40B4-BE49-F238E27FC236}">
                  <a16:creationId xmlns:a16="http://schemas.microsoft.com/office/drawing/2014/main" id="{F9A72921-B9BA-E507-7CB5-F499308B89DD}"/>
                </a:ext>
              </a:extLst>
            </p:cNvPr>
            <p:cNvCxnSpPr>
              <a:cxnSpLocks/>
            </p:cNvCxnSpPr>
            <p:nvPr/>
          </p:nvCxnSpPr>
          <p:spPr>
            <a:xfrm>
              <a:off x="9285514" y="2590800"/>
              <a:ext cx="783772" cy="0"/>
            </a:xfrm>
            <a:prstGeom prst="line">
              <a:avLst/>
            </a:prstGeom>
            <a:ln w="28575">
              <a:solidFill>
                <a:schemeClr val="accent1"/>
              </a:solidFill>
            </a:ln>
          </p:spPr>
          <p:style>
            <a:lnRef idx="1">
              <a:schemeClr val="accent6"/>
            </a:lnRef>
            <a:fillRef idx="0">
              <a:schemeClr val="accent6"/>
            </a:fillRef>
            <a:effectRef idx="0">
              <a:schemeClr val="accent6"/>
            </a:effectRef>
            <a:fontRef idx="minor">
              <a:schemeClr val="tx1"/>
            </a:fontRef>
          </p:style>
        </p:cxnSp>
        <p:cxnSp>
          <p:nvCxnSpPr>
            <p:cNvPr id="20" name="Straight Connector 19">
              <a:extLst>
                <a:ext uri="{FF2B5EF4-FFF2-40B4-BE49-F238E27FC236}">
                  <a16:creationId xmlns:a16="http://schemas.microsoft.com/office/drawing/2014/main" id="{D8764622-89A9-7439-6D62-D3E7F5D16322}"/>
                </a:ext>
              </a:extLst>
            </p:cNvPr>
            <p:cNvCxnSpPr>
              <a:cxnSpLocks/>
            </p:cNvCxnSpPr>
            <p:nvPr/>
          </p:nvCxnSpPr>
          <p:spPr>
            <a:xfrm>
              <a:off x="10069286" y="1589314"/>
              <a:ext cx="0" cy="1001486"/>
            </a:xfrm>
            <a:prstGeom prst="line">
              <a:avLst/>
            </a:prstGeom>
            <a:ln w="28575">
              <a:solidFill>
                <a:schemeClr val="accent1"/>
              </a:solidFill>
            </a:ln>
          </p:spPr>
          <p:style>
            <a:lnRef idx="1">
              <a:schemeClr val="accent6"/>
            </a:lnRef>
            <a:fillRef idx="0">
              <a:schemeClr val="accent6"/>
            </a:fillRef>
            <a:effectRef idx="0">
              <a:schemeClr val="accent6"/>
            </a:effectRef>
            <a:fontRef idx="minor">
              <a:schemeClr val="tx1"/>
            </a:fontRef>
          </p:style>
        </p:cxnSp>
      </p:grpSp>
      <p:sp>
        <p:nvSpPr>
          <p:cNvPr id="15" name="TextBox 14">
            <a:extLst>
              <a:ext uri="{FF2B5EF4-FFF2-40B4-BE49-F238E27FC236}">
                <a16:creationId xmlns:a16="http://schemas.microsoft.com/office/drawing/2014/main" id="{8B1DE401-C888-A744-A286-EBFF937B280C}"/>
              </a:ext>
            </a:extLst>
          </p:cNvPr>
          <p:cNvSpPr txBox="1"/>
          <p:nvPr/>
        </p:nvSpPr>
        <p:spPr>
          <a:xfrm>
            <a:off x="9916887" y="2178287"/>
            <a:ext cx="1683327" cy="1015663"/>
          </a:xfrm>
          <a:prstGeom prst="rect">
            <a:avLst/>
          </a:prstGeom>
          <a:noFill/>
        </p:spPr>
        <p:txBody>
          <a:bodyPr wrap="square" rtlCol="0">
            <a:spAutoFit/>
          </a:bodyPr>
          <a:lstStyle/>
          <a:p>
            <a:r>
              <a:rPr lang="en-US" sz="2000" b="1">
                <a:solidFill>
                  <a:schemeClr val="accent2"/>
                </a:solidFill>
              </a:rPr>
              <a:t>Median</a:t>
            </a:r>
          </a:p>
          <a:p>
            <a:r>
              <a:rPr lang="en-US" sz="2000" b="1">
                <a:solidFill>
                  <a:schemeClr val="accent2"/>
                </a:solidFill>
              </a:rPr>
              <a:t>Home</a:t>
            </a:r>
          </a:p>
          <a:p>
            <a:r>
              <a:rPr lang="en-US" sz="2000" b="1">
                <a:solidFill>
                  <a:schemeClr val="accent2"/>
                </a:solidFill>
              </a:rPr>
              <a:t>Value</a:t>
            </a:r>
          </a:p>
        </p:txBody>
      </p:sp>
      <p:sp>
        <p:nvSpPr>
          <p:cNvPr id="21" name="TextBox 20">
            <a:extLst>
              <a:ext uri="{FF2B5EF4-FFF2-40B4-BE49-F238E27FC236}">
                <a16:creationId xmlns:a16="http://schemas.microsoft.com/office/drawing/2014/main" id="{87B0842A-5DBE-C0CA-2135-B4A6F327E44A}"/>
              </a:ext>
            </a:extLst>
          </p:cNvPr>
          <p:cNvSpPr txBox="1"/>
          <p:nvPr/>
        </p:nvSpPr>
        <p:spPr>
          <a:xfrm>
            <a:off x="9928928" y="4126256"/>
            <a:ext cx="1683327" cy="1015663"/>
          </a:xfrm>
          <a:prstGeom prst="rect">
            <a:avLst/>
          </a:prstGeom>
          <a:noFill/>
        </p:spPr>
        <p:txBody>
          <a:bodyPr wrap="square" rtlCol="0">
            <a:spAutoFit/>
          </a:bodyPr>
          <a:lstStyle/>
          <a:p>
            <a:r>
              <a:rPr lang="en-US" sz="2000" b="1">
                <a:solidFill>
                  <a:schemeClr val="accent1"/>
                </a:solidFill>
              </a:rPr>
              <a:t>Median</a:t>
            </a:r>
          </a:p>
          <a:p>
            <a:r>
              <a:rPr lang="en-US" sz="2000" b="1">
                <a:solidFill>
                  <a:schemeClr val="accent1"/>
                </a:solidFill>
              </a:rPr>
              <a:t>Household</a:t>
            </a:r>
          </a:p>
          <a:p>
            <a:r>
              <a:rPr lang="en-US" sz="2000" b="1">
                <a:solidFill>
                  <a:schemeClr val="accent1"/>
                </a:solidFill>
              </a:rPr>
              <a:t>Income</a:t>
            </a:r>
          </a:p>
        </p:txBody>
      </p:sp>
      <p:sp>
        <p:nvSpPr>
          <p:cNvPr id="3" name="Content Placeholder 2">
            <a:extLst>
              <a:ext uri="{FF2B5EF4-FFF2-40B4-BE49-F238E27FC236}">
                <a16:creationId xmlns:a16="http://schemas.microsoft.com/office/drawing/2014/main" id="{D6F95158-171E-BB1B-0C9B-9D76B2EAD13E}"/>
              </a:ext>
            </a:extLst>
          </p:cNvPr>
          <p:cNvSpPr>
            <a:spLocks noGrp="1"/>
          </p:cNvSpPr>
          <p:nvPr>
            <p:ph sz="quarter" idx="13"/>
          </p:nvPr>
        </p:nvSpPr>
        <p:spPr/>
        <p:txBody>
          <a:bodyPr>
            <a:noAutofit/>
          </a:bodyPr>
          <a:lstStyle/>
          <a:p>
            <a:r>
              <a:rPr lang="en-US" b="1"/>
              <a:t>Source: </a:t>
            </a:r>
            <a:r>
              <a:rPr lang="en-US"/>
              <a:t>U.S. Census Bureau, American Community Survey, 1-Year, 2013, 2018, and  2023.</a:t>
            </a:r>
          </a:p>
          <a:p>
            <a:r>
              <a:rPr lang="en-US" b="1"/>
              <a:t>Note: </a:t>
            </a:r>
            <a:r>
              <a:rPr lang="en-US"/>
              <a:t>Data represented in 2023 inflation-adjusted dollars.</a:t>
            </a:r>
          </a:p>
        </p:txBody>
      </p:sp>
    </p:spTree>
    <p:extLst>
      <p:ext uri="{BB962C8B-B14F-4D97-AF65-F5344CB8AC3E}">
        <p14:creationId xmlns:p14="http://schemas.microsoft.com/office/powerpoint/2010/main" val="3723717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7C78998-2C12-49DA-90C2-9900E2D2C959}"/>
              </a:ext>
            </a:extLst>
          </p:cNvPr>
          <p:cNvSpPr>
            <a:spLocks noGrp="1"/>
          </p:cNvSpPr>
          <p:nvPr>
            <p:ph type="title"/>
          </p:nvPr>
        </p:nvSpPr>
        <p:spPr>
          <a:xfrm>
            <a:off x="80718" y="843995"/>
            <a:ext cx="3576882" cy="1262310"/>
          </a:xfrm>
        </p:spPr>
        <p:txBody>
          <a:bodyPr>
            <a:normAutofit/>
          </a:bodyPr>
          <a:lstStyle/>
          <a:p>
            <a:r>
              <a:rPr lang="en-US" sz="2400">
                <a:latin typeface="Arial"/>
                <a:cs typeface="Arial"/>
              </a:rPr>
              <a:t>Mean Travel Time to Work(minutes),</a:t>
            </a:r>
            <a:br>
              <a:rPr lang="en-US" sz="2400">
                <a:latin typeface="Arial"/>
                <a:cs typeface="Arial"/>
              </a:rPr>
            </a:br>
            <a:r>
              <a:rPr lang="en-US" sz="2400">
                <a:latin typeface="Arial"/>
                <a:cs typeface="Arial"/>
              </a:rPr>
              <a:t>Texas Counties, 2024</a:t>
            </a:r>
            <a:endParaRPr lang="en-US" sz="2400"/>
          </a:p>
        </p:txBody>
      </p:sp>
      <p:sp>
        <p:nvSpPr>
          <p:cNvPr id="15" name="TextBox 14">
            <a:extLst>
              <a:ext uri="{FF2B5EF4-FFF2-40B4-BE49-F238E27FC236}">
                <a16:creationId xmlns:a16="http://schemas.microsoft.com/office/drawing/2014/main" id="{688DBF56-FBA9-859D-AC0D-204DE709A30E}"/>
              </a:ext>
            </a:extLst>
          </p:cNvPr>
          <p:cNvSpPr txBox="1"/>
          <p:nvPr/>
        </p:nvSpPr>
        <p:spPr>
          <a:xfrm>
            <a:off x="283139" y="2344020"/>
            <a:ext cx="3054189" cy="2862322"/>
          </a:xfrm>
          <a:prstGeom prst="rect">
            <a:avLst/>
          </a:prstGeom>
          <a:noFill/>
        </p:spPr>
        <p:txBody>
          <a:bodyPr wrap="square" rtlCol="0">
            <a:spAutoFit/>
          </a:bodyPr>
          <a:lstStyle/>
          <a:p>
            <a:endParaRPr lang="en-US"/>
          </a:p>
          <a:p>
            <a:pPr marL="285750" indent="-285750">
              <a:buFont typeface="Arial" panose="020B0604020202020204" pitchFamily="34" charset="0"/>
              <a:buChar char="•"/>
            </a:pPr>
            <a:r>
              <a:rPr lang="en-US"/>
              <a:t>Mean Travel time for Texas:</a:t>
            </a:r>
          </a:p>
          <a:p>
            <a:pPr lvl="1"/>
            <a:r>
              <a:rPr lang="en-US" sz="1600" i="1"/>
              <a:t>     26.7 (2024 5-year)</a:t>
            </a:r>
          </a:p>
          <a:p>
            <a:pPr lvl="1"/>
            <a:r>
              <a:rPr lang="en-US" sz="1600" i="1"/>
              <a:t>     25.2 (2014 5-year)</a:t>
            </a:r>
          </a:p>
          <a:p>
            <a:pPr marL="285750" indent="-285750">
              <a:buFont typeface="Arial" panose="020B0604020202020204" pitchFamily="34" charset="0"/>
              <a:buChar char="•"/>
            </a:pPr>
            <a:endParaRPr lang="en-US"/>
          </a:p>
          <a:p>
            <a:pPr marL="285750" indent="-285750">
              <a:buFont typeface="Arial" panose="020B0604020202020204" pitchFamily="34" charset="0"/>
              <a:buChar char="•"/>
            </a:pPr>
            <a:r>
              <a:rPr lang="en-US"/>
              <a:t>Geographic variation across Texas counties reflects higher travel times in </a:t>
            </a:r>
            <a:r>
              <a:rPr lang="en-US" b="1"/>
              <a:t>large metropolitan and suburban areas.</a:t>
            </a:r>
          </a:p>
        </p:txBody>
      </p:sp>
      <p:pic>
        <p:nvPicPr>
          <p:cNvPr id="3" name="Picture 2" descr="Choropleth map of Texas counties showing mean travel time to work in minutes, with color gradients from light beige (9.1-20.0 minutes) to dark brown (31.2-41.0 minutes). Eastern Texas counties, and the triangle, where areas have seen population growth have longer commuting times on average while western counties have shorter travel durations.">
            <a:extLst>
              <a:ext uri="{FF2B5EF4-FFF2-40B4-BE49-F238E27FC236}">
                <a16:creationId xmlns:a16="http://schemas.microsoft.com/office/drawing/2014/main" id="{70282984-7F1D-2F59-6B34-2308C03861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0734" y="43773"/>
            <a:ext cx="7880548" cy="6089515"/>
          </a:xfrm>
          <a:prstGeom prst="rect">
            <a:avLst/>
          </a:prstGeom>
        </p:spPr>
      </p:pic>
      <p:sp>
        <p:nvSpPr>
          <p:cNvPr id="7" name="Content Placeholder 6">
            <a:extLst>
              <a:ext uri="{FF2B5EF4-FFF2-40B4-BE49-F238E27FC236}">
                <a16:creationId xmlns:a16="http://schemas.microsoft.com/office/drawing/2014/main" id="{DAAB5AA3-BBB4-4C31-A750-145EBAF9D631}"/>
              </a:ext>
            </a:extLst>
          </p:cNvPr>
          <p:cNvSpPr>
            <a:spLocks noGrp="1"/>
          </p:cNvSpPr>
          <p:nvPr>
            <p:ph sz="quarter" idx="13"/>
          </p:nvPr>
        </p:nvSpPr>
        <p:spPr/>
        <p:txBody>
          <a:bodyPr/>
          <a:lstStyle/>
          <a:p>
            <a:r>
              <a:rPr lang="en-US">
                <a:latin typeface="Arial"/>
                <a:cs typeface="Arial"/>
              </a:rPr>
              <a:t>Source: U.S. Census Bureau, American Community Survey, 2024 5-year estimates</a:t>
            </a:r>
          </a:p>
          <a:p>
            <a:endParaRPr lang="en-US"/>
          </a:p>
        </p:txBody>
      </p:sp>
      <p:sp>
        <p:nvSpPr>
          <p:cNvPr id="6" name="Slide Number Placeholder 5">
            <a:extLst>
              <a:ext uri="{FF2B5EF4-FFF2-40B4-BE49-F238E27FC236}">
                <a16:creationId xmlns:a16="http://schemas.microsoft.com/office/drawing/2014/main" id="{890A9821-6BB6-4569-9064-F80D3199701B}"/>
              </a:ext>
            </a:extLst>
          </p:cNvPr>
          <p:cNvSpPr>
            <a:spLocks noGrp="1"/>
          </p:cNvSpPr>
          <p:nvPr>
            <p:ph type="sldNum" sz="quarter" idx="12"/>
          </p:nvPr>
        </p:nvSpPr>
        <p:spPr/>
        <p:txBody>
          <a:bodyPr/>
          <a:lstStyle/>
          <a:p>
            <a:fld id="{AB041240-ECAE-4494-9DAC-38E9F7D3A8CC}" type="slidenum">
              <a:rPr lang="en-US" smtClean="0"/>
              <a:t>25</a:t>
            </a:fld>
            <a:endParaRPr lang="en-US"/>
          </a:p>
        </p:txBody>
      </p:sp>
    </p:spTree>
    <p:extLst>
      <p:ext uri="{BB962C8B-B14F-4D97-AF65-F5344CB8AC3E}">
        <p14:creationId xmlns:p14="http://schemas.microsoft.com/office/powerpoint/2010/main" val="41492238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7F99E1-2EA5-2A5A-D5D3-6D90536CDB8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007C793-50E7-0085-76BF-99100B2C3FB2}"/>
              </a:ext>
            </a:extLst>
          </p:cNvPr>
          <p:cNvSpPr>
            <a:spLocks noGrp="1"/>
          </p:cNvSpPr>
          <p:nvPr>
            <p:ph type="title"/>
          </p:nvPr>
        </p:nvSpPr>
        <p:spPr/>
        <p:txBody>
          <a:bodyPr/>
          <a:lstStyle/>
          <a:p>
            <a:r>
              <a:rPr lang="en-US" dirty="0"/>
              <a:t>Means of Transportation to Work in Texas</a:t>
            </a:r>
          </a:p>
        </p:txBody>
      </p:sp>
      <p:graphicFrame>
        <p:nvGraphicFramePr>
          <p:cNvPr id="3" name="Chart 2" descr="Bar chart comparing means of transportation to work in Texas in 2014 and 2024. Driving remained the dominant commute mode, while working from home increased from 4.0% to 12.9% over the period.">
            <a:extLst>
              <a:ext uri="{FF2B5EF4-FFF2-40B4-BE49-F238E27FC236}">
                <a16:creationId xmlns:a16="http://schemas.microsoft.com/office/drawing/2014/main" id="{C7EC3759-4166-2F08-0CEB-E4E131A9FA96}"/>
              </a:ext>
            </a:extLst>
          </p:cNvPr>
          <p:cNvGraphicFramePr>
            <a:graphicFrameLocks/>
          </p:cNvGraphicFramePr>
          <p:nvPr>
            <p:extLst>
              <p:ext uri="{D42A27DB-BD31-4B8C-83A1-F6EECF244321}">
                <p14:modId xmlns:p14="http://schemas.microsoft.com/office/powerpoint/2010/main" val="3328991662"/>
              </p:ext>
            </p:extLst>
          </p:nvPr>
        </p:nvGraphicFramePr>
        <p:xfrm>
          <a:off x="806027" y="1154112"/>
          <a:ext cx="10762825" cy="4549775"/>
        </p:xfrm>
        <a:graphic>
          <a:graphicData uri="http://schemas.openxmlformats.org/drawingml/2006/chart">
            <c:chart xmlns:c="http://schemas.openxmlformats.org/drawingml/2006/chart" xmlns:r="http://schemas.openxmlformats.org/officeDocument/2006/relationships" r:id="rId3"/>
          </a:graphicData>
        </a:graphic>
      </p:graphicFrame>
      <p:sp>
        <p:nvSpPr>
          <p:cNvPr id="8" name="Content Placeholder 6">
            <a:extLst>
              <a:ext uri="{FF2B5EF4-FFF2-40B4-BE49-F238E27FC236}">
                <a16:creationId xmlns:a16="http://schemas.microsoft.com/office/drawing/2014/main" id="{63177414-25E6-284B-8653-6D300A45B74C}"/>
              </a:ext>
            </a:extLst>
          </p:cNvPr>
          <p:cNvSpPr txBox="1">
            <a:spLocks/>
          </p:cNvSpPr>
          <p:nvPr/>
        </p:nvSpPr>
        <p:spPr>
          <a:xfrm>
            <a:off x="179388" y="6356350"/>
            <a:ext cx="9459912" cy="365125"/>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1100" kern="1200">
                <a:solidFill>
                  <a:schemeClr val="bg1">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Arial"/>
                <a:cs typeface="Arial"/>
              </a:rPr>
              <a:t>Source: U.S. Census Bureau, American Community Survey, 2024 1-year estimates</a:t>
            </a:r>
          </a:p>
          <a:p>
            <a:endParaRPr lang="en-US" dirty="0"/>
          </a:p>
        </p:txBody>
      </p:sp>
      <p:sp>
        <p:nvSpPr>
          <p:cNvPr id="4" name="Slide Number Placeholder 3">
            <a:extLst>
              <a:ext uri="{FF2B5EF4-FFF2-40B4-BE49-F238E27FC236}">
                <a16:creationId xmlns:a16="http://schemas.microsoft.com/office/drawing/2014/main" id="{56C5B3D9-BB3B-A341-EE82-752497C50D92}"/>
              </a:ext>
            </a:extLst>
          </p:cNvPr>
          <p:cNvSpPr>
            <a:spLocks noGrp="1"/>
          </p:cNvSpPr>
          <p:nvPr>
            <p:ph type="sldNum" sz="quarter" idx="12"/>
          </p:nvPr>
        </p:nvSpPr>
        <p:spPr/>
        <p:txBody>
          <a:bodyPr/>
          <a:lstStyle/>
          <a:p>
            <a:fld id="{AB041240-ECAE-4494-9DAC-38E9F7D3A8CC}" type="slidenum">
              <a:rPr lang="en-US" smtClean="0"/>
              <a:t>26</a:t>
            </a:fld>
            <a:endParaRPr lang="en-US"/>
          </a:p>
        </p:txBody>
      </p:sp>
    </p:spTree>
    <p:extLst>
      <p:ext uri="{BB962C8B-B14F-4D97-AF65-F5344CB8AC3E}">
        <p14:creationId xmlns:p14="http://schemas.microsoft.com/office/powerpoint/2010/main" val="13702990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97C7ABF-9FA5-FD21-E586-CE1B08FEE281}"/>
              </a:ext>
            </a:extLst>
          </p:cNvPr>
          <p:cNvSpPr>
            <a:spLocks noGrp="1"/>
          </p:cNvSpPr>
          <p:nvPr>
            <p:ph type="title"/>
          </p:nvPr>
        </p:nvSpPr>
        <p:spPr>
          <a:xfrm>
            <a:off x="387661" y="349551"/>
            <a:ext cx="4772166" cy="2256342"/>
          </a:xfrm>
        </p:spPr>
        <p:txBody>
          <a:bodyPr>
            <a:noAutofit/>
          </a:bodyPr>
          <a:lstStyle/>
          <a:p>
            <a:r>
              <a:rPr lang="en-US" sz="4000" b="1">
                <a:latin typeface="Trade Gothic Next Heavy" panose="020B0903040303020004" pitchFamily="34" charset="0"/>
                <a:cs typeface="Arial"/>
              </a:rPr>
              <a:t>Texas is home to the largest rural population in the U.S.</a:t>
            </a:r>
          </a:p>
        </p:txBody>
      </p:sp>
      <p:pic>
        <p:nvPicPr>
          <p:cNvPr id="9" name="Content Placeholder 3" descr="Map of Texas counties showing the percentage of residents living in rural areas. Counties are shaded from light to dark blue, with darker shades indicating higher rural populations. Most counties are predominantly rural, with 122 counties having populations that are more than 75% rural.">
            <a:extLst>
              <a:ext uri="{FF2B5EF4-FFF2-40B4-BE49-F238E27FC236}">
                <a16:creationId xmlns:a16="http://schemas.microsoft.com/office/drawing/2014/main" id="{3D21F867-75A5-428B-CAFA-DF1A62D80CE8}"/>
              </a:ext>
            </a:extLst>
          </p:cNvPr>
          <p:cNvPicPr>
            <a:picLocks noChangeAspect="1"/>
          </p:cNvPicPr>
          <p:nvPr/>
        </p:nvPicPr>
        <p:blipFill>
          <a:blip r:embed="rId3"/>
          <a:stretch>
            <a:fillRect/>
          </a:stretch>
        </p:blipFill>
        <p:spPr>
          <a:xfrm>
            <a:off x="5314451" y="0"/>
            <a:ext cx="6877549" cy="6018767"/>
          </a:xfrm>
          <a:prstGeom prst="rect">
            <a:avLst/>
          </a:prstGeom>
        </p:spPr>
      </p:pic>
      <p:pic>
        <p:nvPicPr>
          <p:cNvPr id="10" name="Picture 9" descr="Legend for a choropleth map showing percentage ranges with corresponding color codes: dark blue for 75.1%-100% (122), medium blue for 50.1%-75% (42), light blue for 25.1%-50% (43), and white for 0%-25% (47). &#10;">
            <a:extLst>
              <a:ext uri="{FF2B5EF4-FFF2-40B4-BE49-F238E27FC236}">
                <a16:creationId xmlns:a16="http://schemas.microsoft.com/office/drawing/2014/main" id="{829C5B68-3809-440E-4AEB-D67A2176A312}"/>
              </a:ext>
            </a:extLst>
          </p:cNvPr>
          <p:cNvPicPr>
            <a:picLocks noChangeAspect="1"/>
          </p:cNvPicPr>
          <p:nvPr/>
        </p:nvPicPr>
        <p:blipFill>
          <a:blip r:embed="rId4"/>
          <a:stretch>
            <a:fillRect/>
          </a:stretch>
        </p:blipFill>
        <p:spPr>
          <a:xfrm>
            <a:off x="5443146" y="4626847"/>
            <a:ext cx="1921106" cy="1391920"/>
          </a:xfrm>
          <a:prstGeom prst="rect">
            <a:avLst/>
          </a:prstGeom>
        </p:spPr>
      </p:pic>
      <p:sp>
        <p:nvSpPr>
          <p:cNvPr id="11" name="Content Placeholder 4">
            <a:extLst>
              <a:ext uri="{FF2B5EF4-FFF2-40B4-BE49-F238E27FC236}">
                <a16:creationId xmlns:a16="http://schemas.microsoft.com/office/drawing/2014/main" id="{FB6A86F1-87D8-12C4-CB89-438F7C89EF55}"/>
              </a:ext>
            </a:extLst>
          </p:cNvPr>
          <p:cNvSpPr txBox="1">
            <a:spLocks/>
          </p:cNvSpPr>
          <p:nvPr/>
        </p:nvSpPr>
        <p:spPr>
          <a:xfrm>
            <a:off x="179388" y="6327518"/>
            <a:ext cx="9459912" cy="365125"/>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100" b="1">
                <a:solidFill>
                  <a:schemeClr val="tx1">
                    <a:lumMod val="50000"/>
                    <a:lumOff val="50000"/>
                  </a:schemeClr>
                </a:solidFill>
                <a:latin typeface="Arial" panose="020B0604020202020204" pitchFamily="34" charset="0"/>
                <a:cs typeface="Arial" panose="020B0604020202020204" pitchFamily="34" charset="0"/>
              </a:rPr>
              <a:t>Source: </a:t>
            </a:r>
            <a:r>
              <a:rPr lang="en-US" sz="1100">
                <a:solidFill>
                  <a:schemeClr val="tx1">
                    <a:lumMod val="50000"/>
                    <a:lumOff val="50000"/>
                  </a:schemeClr>
                </a:solidFill>
                <a:latin typeface="Arial" panose="020B0604020202020204" pitchFamily="34" charset="0"/>
                <a:cs typeface="Arial" panose="020B0604020202020204" pitchFamily="34" charset="0"/>
              </a:rPr>
              <a:t>U.S. Census Bureau, 2020 Decennial Census Demographic and Housing Characteristics (DHC) File</a:t>
            </a:r>
          </a:p>
        </p:txBody>
      </p:sp>
      <p:sp>
        <p:nvSpPr>
          <p:cNvPr id="7" name="Title 1">
            <a:extLst>
              <a:ext uri="{FF2B5EF4-FFF2-40B4-BE49-F238E27FC236}">
                <a16:creationId xmlns:a16="http://schemas.microsoft.com/office/drawing/2014/main" id="{79A7C98E-0473-5DEC-436A-A4B508A879B0}"/>
              </a:ext>
            </a:extLst>
          </p:cNvPr>
          <p:cNvSpPr txBox="1">
            <a:spLocks/>
          </p:cNvSpPr>
          <p:nvPr/>
        </p:nvSpPr>
        <p:spPr>
          <a:xfrm>
            <a:off x="9089572" y="410613"/>
            <a:ext cx="2895600" cy="522603"/>
          </a:xfrm>
          <a:prstGeom prst="rect">
            <a:avLst/>
          </a:prstGeom>
          <a:solidFill>
            <a:schemeClr val="bg1"/>
          </a:solidFill>
        </p:spPr>
        <p:txBody>
          <a:bodyPr vert="horz" lIns="91440" tIns="45720" rIns="91440" bIns="45720" rtlCol="0" anchor="b">
            <a:noAutofit/>
          </a:bodyPr>
          <a:lstStyle>
            <a:lvl1pPr algn="l" defTabSz="914400" rtl="0" eaLnBrk="1" latinLnBrk="0" hangingPunct="1">
              <a:lnSpc>
                <a:spcPct val="90000"/>
              </a:lnSpc>
              <a:spcBef>
                <a:spcPct val="0"/>
              </a:spcBef>
              <a:buNone/>
              <a:defRPr sz="2800" b="1" kern="1200">
                <a:solidFill>
                  <a:schemeClr val="tx1"/>
                </a:solidFill>
                <a:latin typeface="Arial" panose="020B0604020202020204" pitchFamily="34" charset="0"/>
                <a:ea typeface="+mj-ea"/>
                <a:cs typeface="Arial" panose="020B0604020202020204" pitchFamily="34" charset="0"/>
              </a:defRPr>
            </a:lvl1pPr>
          </a:lstStyle>
          <a:p>
            <a:r>
              <a:rPr lang="en-US" sz="1800" b="0">
                <a:latin typeface="+mj-lt"/>
                <a:cs typeface="Arial"/>
              </a:rPr>
              <a:t>Percent of Rural Population by County</a:t>
            </a:r>
            <a:endParaRPr lang="en-US" sz="1800" b="0">
              <a:latin typeface="+mj-lt"/>
            </a:endParaRPr>
          </a:p>
        </p:txBody>
      </p:sp>
      <p:sp>
        <p:nvSpPr>
          <p:cNvPr id="8" name="Text Placeholder 3">
            <a:extLst>
              <a:ext uri="{FF2B5EF4-FFF2-40B4-BE49-F238E27FC236}">
                <a16:creationId xmlns:a16="http://schemas.microsoft.com/office/drawing/2014/main" id="{A25F7F67-9B0C-9EA7-B34D-DA09EAAEC79B}"/>
              </a:ext>
            </a:extLst>
          </p:cNvPr>
          <p:cNvSpPr txBox="1">
            <a:spLocks/>
          </p:cNvSpPr>
          <p:nvPr/>
        </p:nvSpPr>
        <p:spPr>
          <a:xfrm>
            <a:off x="387659" y="3912060"/>
            <a:ext cx="4772167" cy="68009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800" b="1">
                <a:solidFill>
                  <a:schemeClr val="accent1"/>
                </a:solidFill>
                <a:highlight>
                  <a:srgbClr val="FFFFFF"/>
                </a:highlight>
                <a:latin typeface="Aptos" panose="020B0004020202020204" pitchFamily="34" charset="0"/>
              </a:rPr>
              <a:t>4,744,808</a:t>
            </a:r>
            <a:r>
              <a:rPr lang="en-US" sz="4800" b="1">
                <a:solidFill>
                  <a:srgbClr val="000000"/>
                </a:solidFill>
                <a:highlight>
                  <a:srgbClr val="FFFFFF"/>
                </a:highlight>
                <a:latin typeface="Aptos" panose="020B0004020202020204" pitchFamily="34" charset="0"/>
              </a:rPr>
              <a:t> </a:t>
            </a:r>
            <a:r>
              <a:rPr lang="en-US" sz="4000">
                <a:solidFill>
                  <a:srgbClr val="000000"/>
                </a:solidFill>
                <a:highlight>
                  <a:srgbClr val="FFFFFF"/>
                </a:highlight>
                <a:latin typeface="Aptos" panose="020B0004020202020204" pitchFamily="34" charset="0"/>
              </a:rPr>
              <a:t>or</a:t>
            </a:r>
            <a:r>
              <a:rPr lang="en-US" sz="4800" b="1">
                <a:solidFill>
                  <a:srgbClr val="000000"/>
                </a:solidFill>
                <a:highlight>
                  <a:srgbClr val="FFFFFF"/>
                </a:highlight>
                <a:latin typeface="Aptos" panose="020B0004020202020204" pitchFamily="34" charset="0"/>
              </a:rPr>
              <a:t> </a:t>
            </a:r>
            <a:r>
              <a:rPr lang="en-US" sz="4800" b="1">
                <a:solidFill>
                  <a:schemeClr val="accent1"/>
                </a:solidFill>
                <a:highlight>
                  <a:srgbClr val="FFFFFF"/>
                </a:highlight>
                <a:latin typeface="Aptos" panose="020B0004020202020204" pitchFamily="34" charset="0"/>
              </a:rPr>
              <a:t>16%</a:t>
            </a:r>
            <a:endParaRPr lang="en-US" sz="4800">
              <a:solidFill>
                <a:schemeClr val="accent1"/>
              </a:solidFill>
              <a:latin typeface="Trade Gothic Next Heavy" panose="020B0903040303020004" pitchFamily="34" charset="0"/>
              <a:cs typeface="Aktiv Grotesk Ex XBold" panose="020B0904020203020204" pitchFamily="34" charset="0"/>
            </a:endParaRPr>
          </a:p>
        </p:txBody>
      </p:sp>
      <p:sp>
        <p:nvSpPr>
          <p:cNvPr id="12" name="Text Placeholder 3">
            <a:extLst>
              <a:ext uri="{FF2B5EF4-FFF2-40B4-BE49-F238E27FC236}">
                <a16:creationId xmlns:a16="http://schemas.microsoft.com/office/drawing/2014/main" id="{D877B942-829A-67BC-6604-3C1A9555459B}"/>
              </a:ext>
            </a:extLst>
          </p:cNvPr>
          <p:cNvSpPr txBox="1">
            <a:spLocks/>
          </p:cNvSpPr>
          <p:nvPr/>
        </p:nvSpPr>
        <p:spPr>
          <a:xfrm>
            <a:off x="387662" y="4622152"/>
            <a:ext cx="4772164" cy="15667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t>of Texans live outside the urban areas defined by the Census Bureau.</a:t>
            </a:r>
            <a:endParaRPr lang="en-US" sz="2000"/>
          </a:p>
        </p:txBody>
      </p:sp>
    </p:spTree>
    <p:extLst>
      <p:ext uri="{BB962C8B-B14F-4D97-AF65-F5344CB8AC3E}">
        <p14:creationId xmlns:p14="http://schemas.microsoft.com/office/powerpoint/2010/main" val="2010984565"/>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FB476-A3AA-51E9-7864-9D2CA8D5DE22}"/>
              </a:ext>
            </a:extLst>
          </p:cNvPr>
          <p:cNvSpPr>
            <a:spLocks noGrp="1"/>
          </p:cNvSpPr>
          <p:nvPr>
            <p:ph type="title"/>
          </p:nvPr>
        </p:nvSpPr>
        <p:spPr>
          <a:xfrm>
            <a:off x="0" y="101601"/>
            <a:ext cx="12192000" cy="700258"/>
          </a:xfrm>
        </p:spPr>
        <p:txBody>
          <a:bodyPr/>
          <a:lstStyle/>
          <a:p>
            <a:r>
              <a:rPr lang="en-US" sz="2800">
                <a:cs typeface="Arial" panose="020B0604020202020204" pitchFamily="34" charset="0"/>
              </a:rPr>
              <a:t>Primary Care </a:t>
            </a:r>
            <a:r>
              <a:rPr lang="en-US"/>
              <a:t>Geographic Distribution in Texas, 2025</a:t>
            </a:r>
          </a:p>
        </p:txBody>
      </p:sp>
      <p:pic>
        <p:nvPicPr>
          <p:cNvPr id="7" name="Picture 6" descr="Map and table showing the ratio of Texas residents to primary care physicians by county and geographic designation. Access to primary care varies across the state, with non-metro counties having fewer physicians relative to population than metro counties. The statewide ratio is 1,250.8 residents per primary care physician, and 40 counties have no primary care physicians.">
            <a:extLst>
              <a:ext uri="{FF2B5EF4-FFF2-40B4-BE49-F238E27FC236}">
                <a16:creationId xmlns:a16="http://schemas.microsoft.com/office/drawing/2014/main" id="{F6EBCA5C-09E1-98D3-C20A-D6D1EA1F4A23}"/>
              </a:ext>
            </a:extLst>
          </p:cNvPr>
          <p:cNvPicPr>
            <a:picLocks noChangeAspect="1"/>
          </p:cNvPicPr>
          <p:nvPr/>
        </p:nvPicPr>
        <p:blipFill>
          <a:blip r:embed="rId3"/>
          <a:srcRect t="7442"/>
          <a:stretch>
            <a:fillRect/>
          </a:stretch>
        </p:blipFill>
        <p:spPr>
          <a:xfrm>
            <a:off x="1681241" y="801859"/>
            <a:ext cx="8829518" cy="5318059"/>
          </a:xfrm>
          <a:prstGeom prst="rect">
            <a:avLst/>
          </a:prstGeom>
        </p:spPr>
      </p:pic>
      <p:cxnSp>
        <p:nvCxnSpPr>
          <p:cNvPr id="12" name="Straight Arrow Connector 11" descr="Arrow pointing at metro ratio row.">
            <a:extLst>
              <a:ext uri="{FF2B5EF4-FFF2-40B4-BE49-F238E27FC236}">
                <a16:creationId xmlns:a16="http://schemas.microsoft.com/office/drawing/2014/main" id="{3F1C84CD-EAA8-B2BE-0A2A-0A043D0838A7}"/>
              </a:ext>
            </a:extLst>
          </p:cNvPr>
          <p:cNvCxnSpPr>
            <a:cxnSpLocks/>
          </p:cNvCxnSpPr>
          <p:nvPr/>
        </p:nvCxnSpPr>
        <p:spPr>
          <a:xfrm flipH="1">
            <a:off x="9898733" y="2093216"/>
            <a:ext cx="895643" cy="239151"/>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9" name="Straight Arrow Connector 8" descr="Arrow pointing at non-metro ratio row.">
            <a:extLst>
              <a:ext uri="{FF2B5EF4-FFF2-40B4-BE49-F238E27FC236}">
                <a16:creationId xmlns:a16="http://schemas.microsoft.com/office/drawing/2014/main" id="{DE6F8962-8088-18C7-82B2-17D1C5EF1B5F}"/>
              </a:ext>
            </a:extLst>
          </p:cNvPr>
          <p:cNvCxnSpPr>
            <a:cxnSpLocks/>
          </p:cNvCxnSpPr>
          <p:nvPr/>
        </p:nvCxnSpPr>
        <p:spPr>
          <a:xfrm flipH="1">
            <a:off x="9758289" y="2729132"/>
            <a:ext cx="895643" cy="239151"/>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4" name="Straight Arrow Connector 3" descr="Arrow pointing at the bullet point that says: There were 40 counties with no primary care physicians.">
            <a:extLst>
              <a:ext uri="{FF2B5EF4-FFF2-40B4-BE49-F238E27FC236}">
                <a16:creationId xmlns:a16="http://schemas.microsoft.com/office/drawing/2014/main" id="{C65EAB19-5E57-73E6-1E2C-8B7D252D58E4}"/>
              </a:ext>
            </a:extLst>
          </p:cNvPr>
          <p:cNvCxnSpPr>
            <a:cxnSpLocks/>
          </p:cNvCxnSpPr>
          <p:nvPr/>
        </p:nvCxnSpPr>
        <p:spPr>
          <a:xfrm flipH="1">
            <a:off x="9969247" y="4895556"/>
            <a:ext cx="895643" cy="239151"/>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3" name="Content Placeholder 2">
            <a:extLst>
              <a:ext uri="{FF2B5EF4-FFF2-40B4-BE49-F238E27FC236}">
                <a16:creationId xmlns:a16="http://schemas.microsoft.com/office/drawing/2014/main" id="{B228B533-854F-6874-FCE9-D468461292F6}"/>
              </a:ext>
            </a:extLst>
          </p:cNvPr>
          <p:cNvSpPr>
            <a:spLocks noGrp="1"/>
          </p:cNvSpPr>
          <p:nvPr>
            <p:ph sz="quarter" idx="13"/>
          </p:nvPr>
        </p:nvSpPr>
        <p:spPr/>
        <p:txBody>
          <a:bodyPr/>
          <a:lstStyle/>
          <a:p>
            <a:r>
              <a:rPr lang="en-US" sz="1000" b="1" kern="900" dirty="0">
                <a:latin typeface="Arial" panose="020B0604020202020204" pitchFamily="34" charset="0"/>
                <a:cs typeface="Arial" panose="020B0604020202020204" pitchFamily="34" charset="0"/>
              </a:rPr>
              <a:t>Source</a:t>
            </a:r>
            <a:r>
              <a:rPr lang="en-US" sz="1000" kern="900" dirty="0">
                <a:latin typeface="Arial" panose="020B0604020202020204" pitchFamily="34" charset="0"/>
                <a:cs typeface="Arial" panose="020B0604020202020204" pitchFamily="34" charset="0"/>
              </a:rPr>
              <a:t>: Texas Department of State Health Services. </a:t>
            </a:r>
            <a:r>
              <a:rPr lang="en-US" kern="900" dirty="0"/>
              <a:t>https://healthdata.dshs.texas.gov/dashboard/health-care-workforce/hprc/health-profession-fact-sheets</a:t>
            </a:r>
            <a:endParaRPr lang="en-US" sz="1000" kern="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761730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5C2E0F-A80D-652B-B637-DAFCE92009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84F9AE-DD54-D67F-ADF0-2182EDF32FDB}"/>
              </a:ext>
            </a:extLst>
          </p:cNvPr>
          <p:cNvSpPr>
            <a:spLocks noGrp="1"/>
          </p:cNvSpPr>
          <p:nvPr>
            <p:ph type="ctrTitle"/>
          </p:nvPr>
        </p:nvSpPr>
        <p:spPr/>
        <p:txBody>
          <a:bodyPr/>
          <a:lstStyle/>
          <a:p>
            <a:r>
              <a:rPr lang="en-US"/>
              <a:t>Looking into the Future</a:t>
            </a:r>
          </a:p>
        </p:txBody>
      </p:sp>
      <p:sp>
        <p:nvSpPr>
          <p:cNvPr id="4" name="Slide Number Placeholder 3">
            <a:extLst>
              <a:ext uri="{FF2B5EF4-FFF2-40B4-BE49-F238E27FC236}">
                <a16:creationId xmlns:a16="http://schemas.microsoft.com/office/drawing/2014/main" id="{D44BD428-EA28-AE32-7840-C07EAADF00D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B9AD90-D8C5-42B1-AC8B-29A3D4B95D55}"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03897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F7014-973A-6CCB-E218-60BDD173B1A1}"/>
              </a:ext>
            </a:extLst>
          </p:cNvPr>
          <p:cNvSpPr>
            <a:spLocks noGrp="1"/>
          </p:cNvSpPr>
          <p:nvPr>
            <p:ph type="title"/>
          </p:nvPr>
        </p:nvSpPr>
        <p:spPr>
          <a:xfrm>
            <a:off x="431086" y="154505"/>
            <a:ext cx="9786991" cy="1325563"/>
          </a:xfrm>
        </p:spPr>
        <p:txBody>
          <a:bodyPr/>
          <a:lstStyle/>
          <a:p>
            <a:pPr algn="ctr"/>
            <a:r>
              <a:rPr lang="en-US" b="1"/>
              <a:t>Table of Contents</a:t>
            </a:r>
          </a:p>
        </p:txBody>
      </p:sp>
      <mc:AlternateContent xmlns:mc="http://schemas.openxmlformats.org/markup-compatibility/2006">
        <mc:Choice xmlns:psuz="http://schemas.microsoft.com/office/powerpoint/2016/summaryzoom" Requires="psuz">
          <p:graphicFrame>
            <p:nvGraphicFramePr>
              <p:cNvPr id="5" name="Summary Zoom 4">
                <a:extLst>
                  <a:ext uri="{FF2B5EF4-FFF2-40B4-BE49-F238E27FC236}">
                    <a16:creationId xmlns:a16="http://schemas.microsoft.com/office/drawing/2014/main" id="{0503ABAF-4761-A96B-8510-0F56D4F7E0AA}"/>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747187982"/>
                  </p:ext>
                </p:extLst>
              </p:nvPr>
            </p:nvGraphicFramePr>
            <p:xfrm>
              <a:off x="364304" y="1541124"/>
              <a:ext cx="10515600" cy="4548509"/>
            </p:xfrm>
            <a:graphic>
              <a:graphicData uri="http://schemas.microsoft.com/office/powerpoint/2016/summaryzoom">
                <psuz:summaryZm>
                  <psuz:gridLayout/>
                </psuz:summaryZm>
              </a:graphicData>
            </a:graphic>
          </p:graphicFrame>
        </mc:Choice>
        <mc:Fallback>
          <p:grpSp>
            <p:nvGrpSpPr>
              <p:cNvPr id="5" name="Summary Zoom 4">
                <a:extLst>
                  <a:ext uri="{FF2B5EF4-FFF2-40B4-BE49-F238E27FC236}">
                    <a16:creationId xmlns:a16="http://schemas.microsoft.com/office/drawing/2014/main" id="{0503ABAF-4761-A96B-8510-0F56D4F7E0AA}"/>
                  </a:ext>
                  <a:ext uri="{C183D7F6-B498-43B3-948B-1728B52AA6E4}">
                    <adec:decorative xmlns:adec="http://schemas.microsoft.com/office/drawing/2017/decorative" val="1"/>
                  </a:ext>
                </a:extLst>
              </p:cNvPr>
              <p:cNvGrpSpPr>
                <a:grpSpLocks noGrp="1" noUngrp="1" noRot="1" noChangeAspect="1" noMove="1" noResize="1"/>
              </p:cNvGrpSpPr>
              <p:nvPr/>
            </p:nvGrpSpPr>
            <p:grpSpPr>
              <a:xfrm>
                <a:off x="364304" y="1541124"/>
                <a:ext cx="10515600" cy="4548509"/>
                <a:chOff x="364304" y="1541124"/>
                <a:chExt cx="10515600" cy="4548509"/>
              </a:xfrm>
            </p:grpSpPr>
          </p:grpSp>
        </mc:Fallback>
      </mc:AlternateContent>
      <mc:AlternateContent xmlns:mc="http://schemas.openxmlformats.org/markup-compatibility/2006">
        <mc:Choice xmlns:psuz="http://schemas.microsoft.com/office/powerpoint/2016/summaryzoom" Requires="psuz">
          <p:graphicFrame>
            <p:nvGraphicFramePr>
              <p:cNvPr id="3" name="Summary Zoom 2">
                <a:extLst>
                  <a:ext uri="{FF2B5EF4-FFF2-40B4-BE49-F238E27FC236}">
                    <a16:creationId xmlns:a16="http://schemas.microsoft.com/office/drawing/2014/main" id="{05A04994-A512-BB9A-C3AF-DC4BAC175DB0}"/>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3490259179"/>
                  </p:ext>
                </p:extLst>
              </p:nvPr>
            </p:nvGraphicFramePr>
            <p:xfrm>
              <a:off x="838200" y="1825625"/>
              <a:ext cx="10515600" cy="4351338"/>
            </p:xfrm>
            <a:graphic>
              <a:graphicData uri="http://schemas.microsoft.com/office/powerpoint/2016/summaryzoom">
                <psuz:summaryZm>
                  <psuz:summaryZmObj sectionId="{9A2DCC1A-4CC7-4191-A435-D7F3D3ABD229}">
                    <psuz:zmPr id="{63CA8EF9-CDC2-4FAC-8101-3BF2982ED2D7}" transitionDur="1000">
                      <p166:blipFill xmlns:p166="http://schemas.microsoft.com/office/powerpoint/2016/6/main">
                        <a:blip r:embed="rId3"/>
                        <a:stretch>
                          <a:fillRect/>
                        </a:stretch>
                      </p166:blipFill>
                      <p166:spPr xmlns:p166="http://schemas.microsoft.com/office/powerpoint/2016/6/main">
                        <a:xfrm>
                          <a:off x="1711460" y="152297"/>
                          <a:ext cx="3481070" cy="1958102"/>
                        </a:xfrm>
                        <a:prstGeom prst="rect">
                          <a:avLst/>
                        </a:prstGeom>
                        <a:ln w="3175">
                          <a:solidFill>
                            <a:prstClr val="ltGray"/>
                          </a:solidFill>
                        </a:ln>
                      </p166:spPr>
                    </psuz:zmPr>
                  </psuz:summaryZmObj>
                  <psuz:summaryZmObj sectionId="{479E57E1-86AB-4B9E-9112-FCC0FAB7EC18}">
                    <psuz:zmPr id="{999412C1-0A6F-4BFA-ABA8-A2A905F23318}" transitionDur="1000">
                      <p166:blipFill xmlns:p166="http://schemas.microsoft.com/office/powerpoint/2016/6/main">
                        <a:blip r:embed="rId4"/>
                        <a:stretch>
                          <a:fillRect/>
                        </a:stretch>
                      </p166:blipFill>
                      <p166:spPr xmlns:p166="http://schemas.microsoft.com/office/powerpoint/2016/6/main">
                        <a:xfrm>
                          <a:off x="5323070" y="152297"/>
                          <a:ext cx="3481070" cy="1958102"/>
                        </a:xfrm>
                        <a:prstGeom prst="rect">
                          <a:avLst/>
                        </a:prstGeom>
                        <a:ln w="3175">
                          <a:solidFill>
                            <a:prstClr val="ltGray"/>
                          </a:solidFill>
                        </a:ln>
                      </p166:spPr>
                    </psuz:zmPr>
                  </psuz:summaryZmObj>
                  <psuz:summaryZmObj sectionId="{D49FA4EF-2861-4A0E-A52B-5C9E699B35AD}">
                    <psuz:zmPr id="{9D069DCA-D3AF-413D-BD73-613038E68CB5}" transitionDur="1000">
                      <p166:blipFill xmlns:p166="http://schemas.microsoft.com/office/powerpoint/2016/6/main">
                        <a:blip r:embed="rId5"/>
                        <a:stretch>
                          <a:fillRect/>
                        </a:stretch>
                      </p166:blipFill>
                      <p166:spPr xmlns:p166="http://schemas.microsoft.com/office/powerpoint/2016/6/main">
                        <a:xfrm>
                          <a:off x="1711460" y="2240939"/>
                          <a:ext cx="3481070" cy="1958102"/>
                        </a:xfrm>
                        <a:prstGeom prst="rect">
                          <a:avLst/>
                        </a:prstGeom>
                        <a:ln w="3175">
                          <a:solidFill>
                            <a:prstClr val="ltGray"/>
                          </a:solidFill>
                        </a:ln>
                      </p166:spPr>
                    </psuz:zmPr>
                  </psuz:summaryZmObj>
                  <psuz:summaryZmObj sectionId="{CD947023-4802-4B62-9CCB-A7762CBD05BD}">
                    <psuz:zmPr id="{73D3455F-89A4-4DE0-90BC-F0D87870D978}" transitionDur="1000">
                      <p166:blipFill xmlns:p166="http://schemas.microsoft.com/office/powerpoint/2016/6/main">
                        <a:blip r:embed="rId6"/>
                        <a:stretch>
                          <a:fillRect/>
                        </a:stretch>
                      </p166:blipFill>
                      <p166:spPr xmlns:p166="http://schemas.microsoft.com/office/powerpoint/2016/6/main">
                        <a:xfrm>
                          <a:off x="5323070" y="2240939"/>
                          <a:ext cx="3481070" cy="1958102"/>
                        </a:xfrm>
                        <a:prstGeom prst="rect">
                          <a:avLst/>
                        </a:prstGeom>
                        <a:ln w="3175">
                          <a:solidFill>
                            <a:prstClr val="ltGray"/>
                          </a:solidFill>
                        </a:ln>
                      </p166:spPr>
                    </psuz:zmPr>
                  </psuz:summaryZmObj>
                  <psuz:gridLayout/>
                </psuz:summaryZm>
              </a:graphicData>
            </a:graphic>
          </p:graphicFrame>
        </mc:Choice>
        <mc:Fallback>
          <p:grpSp>
            <p:nvGrpSpPr>
              <p:cNvPr id="3" name="Summary Zoom 2">
                <a:extLst>
                  <a:ext uri="{FF2B5EF4-FFF2-40B4-BE49-F238E27FC236}">
                    <a16:creationId xmlns:a16="http://schemas.microsoft.com/office/drawing/2014/main" id="{05A04994-A512-BB9A-C3AF-DC4BAC175DB0}"/>
                  </a:ext>
                  <a:ext uri="{C183D7F6-B498-43B3-948B-1728B52AA6E4}">
                    <adec:decorative xmlns:adec="http://schemas.microsoft.com/office/drawing/2017/decorative" val="1"/>
                  </a:ext>
                </a:extLst>
              </p:cNvPr>
              <p:cNvGrpSpPr>
                <a:grpSpLocks noGrp="1" noUngrp="1" noRot="1" noChangeAspect="1" noMove="1" noResize="1"/>
              </p:cNvGrpSpPr>
              <p:nvPr/>
            </p:nvGrpSpPr>
            <p:grpSpPr>
              <a:xfrm>
                <a:off x="838200" y="1825625"/>
                <a:ext cx="10515600" cy="4351338"/>
                <a:chOff x="838200" y="1825625"/>
                <a:chExt cx="10515600" cy="4351338"/>
              </a:xfrm>
            </p:grpSpPr>
            <p:pic>
              <p:nvPicPr>
                <p:cNvPr id="4" name="Picture 4">
                  <a:hlinkClick r:id="rId7" action="ppaction://hlinksldjump"/>
                </p:cNvPr>
                <p:cNvPicPr>
                  <a:picLocks noSelect="1" noRot="1" noChangeAspect="1" noMove="1" noResize="1" noEditPoints="1" noAdjustHandles="1" noChangeArrowheads="1" noChangeShapeType="1"/>
                </p:cNvPicPr>
                <p:nvPr/>
              </p:nvPicPr>
              <p:blipFill>
                <a:blip r:embed="rId3"/>
                <a:stretch>
                  <a:fillRect/>
                </a:stretch>
              </p:blipFill>
              <p:spPr>
                <a:xfrm>
                  <a:off x="2549660" y="1977922"/>
                  <a:ext cx="3481070" cy="1958102"/>
                </a:xfrm>
                <a:prstGeom prst="rect">
                  <a:avLst/>
                </a:prstGeom>
                <a:ln w="3175">
                  <a:solidFill>
                    <a:prstClr val="ltGray"/>
                  </a:solidFill>
                </a:ln>
              </p:spPr>
            </p:pic>
            <p:pic>
              <p:nvPicPr>
                <p:cNvPr id="6" name="Picture 6">
                  <a:hlinkClick r:id="rId8" action="ppaction://hlinksldjump"/>
                </p:cNvPr>
                <p:cNvPicPr>
                  <a:picLocks noSelect="1" noRot="1" noChangeAspect="1" noMove="1" noResize="1" noEditPoints="1" noAdjustHandles="1" noChangeArrowheads="1" noChangeShapeType="1"/>
                </p:cNvPicPr>
                <p:nvPr/>
              </p:nvPicPr>
              <p:blipFill>
                <a:blip r:embed="rId4"/>
                <a:stretch>
                  <a:fillRect/>
                </a:stretch>
              </p:blipFill>
              <p:spPr>
                <a:xfrm>
                  <a:off x="6161270" y="1977922"/>
                  <a:ext cx="3481070" cy="1958102"/>
                </a:xfrm>
                <a:prstGeom prst="rect">
                  <a:avLst/>
                </a:prstGeom>
                <a:ln w="3175">
                  <a:solidFill>
                    <a:prstClr val="ltGray"/>
                  </a:solidFill>
                </a:ln>
              </p:spPr>
            </p:pic>
            <p:pic>
              <p:nvPicPr>
                <p:cNvPr id="7" name="Picture 7">
                  <a:hlinkClick r:id="rId9" action="ppaction://hlinksldjump"/>
                </p:cNvPr>
                <p:cNvPicPr>
                  <a:picLocks noSelect="1" noRot="1" noChangeAspect="1" noMove="1" noResize="1" noEditPoints="1" noAdjustHandles="1" noChangeArrowheads="1" noChangeShapeType="1"/>
                </p:cNvPicPr>
                <p:nvPr/>
              </p:nvPicPr>
              <p:blipFill>
                <a:blip r:embed="rId5"/>
                <a:stretch>
                  <a:fillRect/>
                </a:stretch>
              </p:blipFill>
              <p:spPr>
                <a:xfrm>
                  <a:off x="2549660" y="4066564"/>
                  <a:ext cx="3481070" cy="1958102"/>
                </a:xfrm>
                <a:prstGeom prst="rect">
                  <a:avLst/>
                </a:prstGeom>
                <a:ln w="3175">
                  <a:solidFill>
                    <a:prstClr val="ltGray"/>
                  </a:solidFill>
                </a:ln>
              </p:spPr>
            </p:pic>
            <p:pic>
              <p:nvPicPr>
                <p:cNvPr id="8" name="Picture 8">
                  <a:hlinkClick r:id="rId10" action="ppaction://hlinksldjump"/>
                </p:cNvPr>
                <p:cNvPicPr>
                  <a:picLocks noSelect="1" noRot="1" noChangeAspect="1" noMove="1" noResize="1" noEditPoints="1" noAdjustHandles="1" noChangeArrowheads="1" noChangeShapeType="1"/>
                </p:cNvPicPr>
                <p:nvPr/>
              </p:nvPicPr>
              <p:blipFill>
                <a:blip r:embed="rId6"/>
                <a:stretch>
                  <a:fillRect/>
                </a:stretch>
              </p:blipFill>
              <p:spPr>
                <a:xfrm>
                  <a:off x="6161270" y="4066564"/>
                  <a:ext cx="3481070" cy="1958102"/>
                </a:xfrm>
                <a:prstGeom prst="rect">
                  <a:avLst/>
                </a:prstGeom>
                <a:ln w="3175">
                  <a:solidFill>
                    <a:prstClr val="ltGray"/>
                  </a:solidFill>
                </a:ln>
              </p:spPr>
            </p:pic>
          </p:grpSp>
        </mc:Fallback>
      </mc:AlternateContent>
    </p:spTree>
    <p:extLst>
      <p:ext uri="{BB962C8B-B14F-4D97-AF65-F5344CB8AC3E}">
        <p14:creationId xmlns:p14="http://schemas.microsoft.com/office/powerpoint/2010/main" val="9365721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285EFD-001A-92BD-305E-2CFB68211662}"/>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69E18B79-653B-9E88-1BAA-FB63F6D06F23}"/>
              </a:ext>
            </a:extLst>
          </p:cNvPr>
          <p:cNvSpPr txBox="1">
            <a:spLocks noGrp="1"/>
          </p:cNvSpPr>
          <p:nvPr>
            <p:ph type="title" idx="4294967295"/>
          </p:nvPr>
        </p:nvSpPr>
        <p:spPr>
          <a:xfrm>
            <a:off x="387660" y="306087"/>
            <a:ext cx="4369392" cy="182751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2800" b="1" kern="1200">
                <a:solidFill>
                  <a:schemeClr val="tx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chemeClr val="tx1"/>
                </a:solidFill>
                <a:effectLst/>
                <a:uLnTx/>
                <a:uFillTx/>
                <a:latin typeface="Trade Gothic Next Heavy" panose="020B0903040303020004" pitchFamily="34" charset="0"/>
                <a:ea typeface="+mj-ea"/>
                <a:cs typeface="Arial"/>
              </a:rPr>
              <a:t>Texas is expected to keep growing significantly.</a:t>
            </a:r>
            <a:endParaRPr kumimoji="0" lang="en-US" sz="4000" b="1" i="0" u="none" strike="noStrike" kern="1200" cap="none" spc="0" normalizeH="0" baseline="0" noProof="0" dirty="0">
              <a:ln>
                <a:noFill/>
              </a:ln>
              <a:solidFill>
                <a:schemeClr val="tx1"/>
              </a:solidFill>
              <a:effectLst/>
              <a:uLnTx/>
              <a:uFillTx/>
              <a:latin typeface="Trade Gothic Next Heavy" panose="020B0903040303020004" pitchFamily="34" charset="0"/>
              <a:ea typeface="+mj-ea"/>
              <a:cs typeface="Arial" panose="020B0604020202020204" pitchFamily="34" charset="0"/>
            </a:endParaRPr>
          </a:p>
        </p:txBody>
      </p:sp>
      <p:sp>
        <p:nvSpPr>
          <p:cNvPr id="6" name="Text Placeholder 3">
            <a:extLst>
              <a:ext uri="{FF2B5EF4-FFF2-40B4-BE49-F238E27FC236}">
                <a16:creationId xmlns:a16="http://schemas.microsoft.com/office/drawing/2014/main" id="{89C92261-2A61-687D-FE00-C033A3BB36C9}"/>
              </a:ext>
            </a:extLst>
          </p:cNvPr>
          <p:cNvSpPr txBox="1">
            <a:spLocks/>
          </p:cNvSpPr>
          <p:nvPr/>
        </p:nvSpPr>
        <p:spPr>
          <a:xfrm>
            <a:off x="387662" y="4465866"/>
            <a:ext cx="4450497" cy="81370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sz="6000" b="1">
                <a:solidFill>
                  <a:srgbClr val="0070C0"/>
                </a:solidFill>
                <a:latin typeface="Trade Gothic Next Heavy" panose="020B0903040303020004" pitchFamily="34" charset="0"/>
              </a:rPr>
              <a:t>42.6 million</a:t>
            </a:r>
            <a:endParaRPr lang="en-US" sz="6000">
              <a:solidFill>
                <a:schemeClr val="accent1"/>
              </a:solidFill>
              <a:latin typeface="Trade Gothic Next Heavy" panose="020B0903040303020004" pitchFamily="34" charset="0"/>
              <a:cs typeface="Aktiv Grotesk Ex XBold" panose="020B0904020203020204" pitchFamily="34" charset="0"/>
            </a:endParaRPr>
          </a:p>
        </p:txBody>
      </p:sp>
      <p:sp>
        <p:nvSpPr>
          <p:cNvPr id="7" name="Text Placeholder 3">
            <a:extLst>
              <a:ext uri="{FF2B5EF4-FFF2-40B4-BE49-F238E27FC236}">
                <a16:creationId xmlns:a16="http://schemas.microsoft.com/office/drawing/2014/main" id="{9CBE4E62-FD15-A774-D3D4-708F1DDE2988}"/>
              </a:ext>
            </a:extLst>
          </p:cNvPr>
          <p:cNvSpPr txBox="1">
            <a:spLocks/>
          </p:cNvSpPr>
          <p:nvPr/>
        </p:nvSpPr>
        <p:spPr>
          <a:xfrm>
            <a:off x="428212" y="5234809"/>
            <a:ext cx="4369395" cy="4927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a:latin typeface="Aptos" panose="020B0004020202020204" pitchFamily="34" charset="0"/>
              </a:rPr>
              <a:t>in 2060.</a:t>
            </a:r>
            <a:endParaRPr lang="en-US"/>
          </a:p>
        </p:txBody>
      </p:sp>
      <p:sp>
        <p:nvSpPr>
          <p:cNvPr id="10" name="Text Placeholder 3">
            <a:extLst>
              <a:ext uri="{FF2B5EF4-FFF2-40B4-BE49-F238E27FC236}">
                <a16:creationId xmlns:a16="http://schemas.microsoft.com/office/drawing/2014/main" id="{D774C2A6-D3DA-9C2C-8383-1E0FD2365E34}"/>
              </a:ext>
            </a:extLst>
          </p:cNvPr>
          <p:cNvSpPr txBox="1">
            <a:spLocks/>
          </p:cNvSpPr>
          <p:nvPr/>
        </p:nvSpPr>
        <p:spPr>
          <a:xfrm>
            <a:off x="387660" y="5727527"/>
            <a:ext cx="4369395" cy="4424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sz="2000">
                <a:latin typeface="Aptos" panose="020B0004020202020204" pitchFamily="34" charset="0"/>
              </a:rPr>
              <a:t>(Mid-migration Scenario)</a:t>
            </a:r>
            <a:endParaRPr lang="en-US">
              <a:latin typeface="Aptos" panose="020B0004020202020204" pitchFamily="34" charset="0"/>
            </a:endParaRPr>
          </a:p>
        </p:txBody>
      </p:sp>
      <p:sp>
        <p:nvSpPr>
          <p:cNvPr id="5" name="TextBox 4">
            <a:extLst>
              <a:ext uri="{FF2B5EF4-FFF2-40B4-BE49-F238E27FC236}">
                <a16:creationId xmlns:a16="http://schemas.microsoft.com/office/drawing/2014/main" id="{937768E1-A157-AFD2-B57E-579BA823263A}"/>
              </a:ext>
            </a:extLst>
          </p:cNvPr>
          <p:cNvSpPr txBox="1"/>
          <p:nvPr/>
        </p:nvSpPr>
        <p:spPr>
          <a:xfrm>
            <a:off x="4838159" y="201103"/>
            <a:ext cx="7114575" cy="338554"/>
          </a:xfrm>
          <a:prstGeom prst="rect">
            <a:avLst/>
          </a:prstGeom>
          <a:noFill/>
        </p:spPr>
        <p:txBody>
          <a:bodyPr wrap="square" rtlCol="0">
            <a:spAutoFit/>
          </a:bodyPr>
          <a:lstStyle/>
          <a:p>
            <a:r>
              <a:rPr lang="en-US" sz="1600"/>
              <a:t>Projected Population Growth in Texas with Various Migration Scenarios</a:t>
            </a:r>
          </a:p>
        </p:txBody>
      </p:sp>
      <p:graphicFrame>
        <p:nvGraphicFramePr>
          <p:cNvPr id="2" name="Content Placeholder 6" descr="Line chart showing Texas population projections from 2020 to 2060 under different migration scenarios. By 2060, the population is projected to reach 46.2 million under high migration, 42.6 million under mid migration, and 40.3 million under low migration, compared with 44.4 million under the previous migration-based projection.">
            <a:extLst>
              <a:ext uri="{FF2B5EF4-FFF2-40B4-BE49-F238E27FC236}">
                <a16:creationId xmlns:a16="http://schemas.microsoft.com/office/drawing/2014/main" id="{39488611-B776-A2E3-99EC-C4E49D07BF96}"/>
              </a:ext>
            </a:extLst>
          </p:cNvPr>
          <p:cNvGraphicFramePr>
            <a:graphicFrameLocks/>
          </p:cNvGraphicFramePr>
          <p:nvPr/>
        </p:nvGraphicFramePr>
        <p:xfrm>
          <a:off x="4941794" y="672353"/>
          <a:ext cx="7114576" cy="5573806"/>
        </p:xfrm>
        <a:graphic>
          <a:graphicData uri="http://schemas.openxmlformats.org/drawingml/2006/chart">
            <c:chart xmlns:c="http://schemas.openxmlformats.org/drawingml/2006/chart" xmlns:r="http://schemas.openxmlformats.org/officeDocument/2006/relationships" r:id="rId3"/>
          </a:graphicData>
        </a:graphic>
      </p:graphicFrame>
      <p:sp>
        <p:nvSpPr>
          <p:cNvPr id="11" name="Content Placeholder 3">
            <a:extLst>
              <a:ext uri="{FF2B5EF4-FFF2-40B4-BE49-F238E27FC236}">
                <a16:creationId xmlns:a16="http://schemas.microsoft.com/office/drawing/2014/main" id="{15FDC17E-8B89-07C7-FA0D-C27C50D142D1}"/>
              </a:ext>
            </a:extLst>
          </p:cNvPr>
          <p:cNvSpPr txBox="1">
            <a:spLocks/>
          </p:cNvSpPr>
          <p:nvPr/>
        </p:nvSpPr>
        <p:spPr>
          <a:xfrm>
            <a:off x="108203" y="6511551"/>
            <a:ext cx="9459912" cy="365125"/>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1100" kern="1200">
                <a:solidFill>
                  <a:schemeClr val="bg1">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t>Source: </a:t>
            </a:r>
            <a:r>
              <a:rPr lang="en-US" sz="1000" kern="900"/>
              <a:t>Texas Demographic Center, Vintage 2024  Population Projections</a:t>
            </a:r>
          </a:p>
        </p:txBody>
      </p:sp>
    </p:spTree>
    <p:extLst>
      <p:ext uri="{BB962C8B-B14F-4D97-AF65-F5344CB8AC3E}">
        <p14:creationId xmlns:p14="http://schemas.microsoft.com/office/powerpoint/2010/main" val="33914594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DB8C4-CDC0-4847-7689-1F5F9008CB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0D7332-6C9A-E54F-1CB4-1051650349B9}"/>
              </a:ext>
            </a:extLst>
          </p:cNvPr>
          <p:cNvSpPr>
            <a:spLocks noGrp="1"/>
          </p:cNvSpPr>
          <p:nvPr>
            <p:ph type="title"/>
          </p:nvPr>
        </p:nvSpPr>
        <p:spPr>
          <a:xfrm>
            <a:off x="115368" y="53469"/>
            <a:ext cx="5922236" cy="1678857"/>
          </a:xfrm>
          <a:solidFill>
            <a:schemeClr val="accent5">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rgbClr r="0" g="0" b="0"/>
          </a:lnRef>
          <a:fillRef idx="0">
            <a:scrgbClr r="0" g="0" b="0"/>
          </a:fillRef>
          <a:effectRef idx="0">
            <a:scrgbClr r="0" g="0" b="0"/>
          </a:effectRef>
          <a:fontRef idx="minor">
            <a:schemeClr val="lt1"/>
          </a:fontRef>
        </p:style>
        <p:txBody>
          <a:bodyPr>
            <a:normAutofit/>
          </a:bodyPr>
          <a:lstStyle/>
          <a:p>
            <a:r>
              <a:rPr lang="en-US">
                <a:solidFill>
                  <a:schemeClr val="tx1"/>
                </a:solidFill>
              </a:rPr>
              <a:t>Projected Population by Age</a:t>
            </a:r>
            <a:br>
              <a:rPr lang="en-US">
                <a:solidFill>
                  <a:schemeClr val="tx1"/>
                </a:solidFill>
              </a:rPr>
            </a:br>
            <a:r>
              <a:rPr lang="en-US">
                <a:solidFill>
                  <a:schemeClr val="tx1"/>
                </a:solidFill>
              </a:rPr>
              <a:t> 2020, 2040, and 2060</a:t>
            </a:r>
            <a:br>
              <a:rPr lang="en-US">
                <a:solidFill>
                  <a:schemeClr val="tx1"/>
                </a:solidFill>
              </a:rPr>
            </a:br>
            <a:br>
              <a:rPr lang="en-US">
                <a:solidFill>
                  <a:schemeClr val="tx1"/>
                </a:solidFill>
              </a:rPr>
            </a:br>
            <a:r>
              <a:rPr kumimoji="0" lang="en-US" sz="1600" b="1" i="1"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Mid Migration Scenario</a:t>
            </a:r>
            <a:endParaRPr lang="en-US">
              <a:solidFill>
                <a:schemeClr val="tx1"/>
              </a:solidFill>
            </a:endParaRPr>
          </a:p>
        </p:txBody>
      </p:sp>
      <p:sp>
        <p:nvSpPr>
          <p:cNvPr id="8" name="TextBox 7">
            <a:extLst>
              <a:ext uri="{FF2B5EF4-FFF2-40B4-BE49-F238E27FC236}">
                <a16:creationId xmlns:a16="http://schemas.microsoft.com/office/drawing/2014/main" id="{26B66C54-95CB-F3E2-1744-80C7718CADA8}"/>
              </a:ext>
            </a:extLst>
          </p:cNvPr>
          <p:cNvSpPr txBox="1"/>
          <p:nvPr/>
        </p:nvSpPr>
        <p:spPr>
          <a:xfrm>
            <a:off x="179388" y="2029804"/>
            <a:ext cx="6095288" cy="2585323"/>
          </a:xfrm>
          <a:prstGeom prst="rect">
            <a:avLst/>
          </a:prstGeom>
          <a:noFill/>
        </p:spPr>
        <p:txBody>
          <a:bodyPr wrap="square">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a:ea typeface="+mn-ea"/>
                <a:cs typeface="+mn-cs"/>
              </a:rPr>
              <a:t>Texas will continue to age in the next few decades.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a:ea typeface="+mn-ea"/>
                <a:cs typeface="+mn-cs"/>
              </a:rPr>
              <a:t>The 65+ group will grow fastest.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a:ea typeface="+mn-ea"/>
                <a:cs typeface="+mn-cs"/>
              </a:rPr>
              <a:t>Growth among those under 18 will slow and begin to decline.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00000"/>
                </a:solidFill>
                <a:effectLst/>
                <a:uLnTx/>
                <a:uFillTx/>
                <a:latin typeface="Arial"/>
                <a:ea typeface="+mn-ea"/>
                <a:cs typeface="+mn-cs"/>
              </a:rPr>
              <a:t>The working-age population will grow and maintain a stable share of the total population.</a:t>
            </a:r>
          </a:p>
        </p:txBody>
      </p:sp>
      <p:graphicFrame>
        <p:nvGraphicFramePr>
          <p:cNvPr id="5" name="Chart 4" descr="Stacked bar chart showing projected Texas population by age group in 2020, 2040, and 2060. The share and size of adults ages 65 and older increase substantially over time, while the under‑18 population remains relatively stable and the 18–64 population grows, indicating significant population aging.">
            <a:extLst>
              <a:ext uri="{FF2B5EF4-FFF2-40B4-BE49-F238E27FC236}">
                <a16:creationId xmlns:a16="http://schemas.microsoft.com/office/drawing/2014/main" id="{A94A38D7-2669-503B-8837-8C6590844C74}"/>
              </a:ext>
            </a:extLst>
          </p:cNvPr>
          <p:cNvGraphicFramePr/>
          <p:nvPr/>
        </p:nvGraphicFramePr>
        <p:xfrm>
          <a:off x="6526754" y="348018"/>
          <a:ext cx="5342620" cy="5641115"/>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23D87A55-21A2-3493-D709-B4F5A99F936B}"/>
              </a:ext>
            </a:extLst>
          </p:cNvPr>
          <p:cNvSpPr txBox="1"/>
          <p:nvPr/>
        </p:nvSpPr>
        <p:spPr>
          <a:xfrm>
            <a:off x="8266085" y="2389835"/>
            <a:ext cx="495649"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al"/>
                <a:ea typeface="+mn-ea"/>
                <a:cs typeface="+mn-cs"/>
              </a:rPr>
              <a:t>13%</a:t>
            </a:r>
          </a:p>
        </p:txBody>
      </p:sp>
      <p:sp>
        <p:nvSpPr>
          <p:cNvPr id="7" name="TextBox 6">
            <a:extLst>
              <a:ext uri="{FF2B5EF4-FFF2-40B4-BE49-F238E27FC236}">
                <a16:creationId xmlns:a16="http://schemas.microsoft.com/office/drawing/2014/main" id="{A17BE94A-401D-B9C9-F704-03F018CFC655}"/>
              </a:ext>
            </a:extLst>
          </p:cNvPr>
          <p:cNvSpPr txBox="1"/>
          <p:nvPr/>
        </p:nvSpPr>
        <p:spPr>
          <a:xfrm>
            <a:off x="8266085" y="3429000"/>
            <a:ext cx="495649"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al"/>
                <a:ea typeface="+mn-ea"/>
                <a:cs typeface="+mn-cs"/>
              </a:rPr>
              <a:t>62%</a:t>
            </a:r>
          </a:p>
        </p:txBody>
      </p:sp>
      <p:sp>
        <p:nvSpPr>
          <p:cNvPr id="12" name="TextBox 11">
            <a:extLst>
              <a:ext uri="{FF2B5EF4-FFF2-40B4-BE49-F238E27FC236}">
                <a16:creationId xmlns:a16="http://schemas.microsoft.com/office/drawing/2014/main" id="{0E4C54A7-F024-B183-5BBB-DE0B0A221CFF}"/>
              </a:ext>
            </a:extLst>
          </p:cNvPr>
          <p:cNvSpPr txBox="1"/>
          <p:nvPr/>
        </p:nvSpPr>
        <p:spPr>
          <a:xfrm>
            <a:off x="9558776" y="1812580"/>
            <a:ext cx="495649"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al"/>
                <a:ea typeface="+mn-ea"/>
                <a:cs typeface="+mn-cs"/>
              </a:rPr>
              <a:t>18%</a:t>
            </a:r>
          </a:p>
        </p:txBody>
      </p:sp>
      <p:sp>
        <p:nvSpPr>
          <p:cNvPr id="9" name="TextBox 8">
            <a:extLst>
              <a:ext uri="{FF2B5EF4-FFF2-40B4-BE49-F238E27FC236}">
                <a16:creationId xmlns:a16="http://schemas.microsoft.com/office/drawing/2014/main" id="{8A81CA0F-C0C3-B23E-28E9-CBA1054F3D62}"/>
              </a:ext>
            </a:extLst>
          </p:cNvPr>
          <p:cNvSpPr txBox="1"/>
          <p:nvPr/>
        </p:nvSpPr>
        <p:spPr>
          <a:xfrm>
            <a:off x="9558775" y="3239090"/>
            <a:ext cx="495649"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al"/>
                <a:ea typeface="+mn-ea"/>
                <a:cs typeface="+mn-cs"/>
              </a:rPr>
              <a:t>60%</a:t>
            </a:r>
          </a:p>
        </p:txBody>
      </p:sp>
      <p:sp>
        <p:nvSpPr>
          <p:cNvPr id="13" name="TextBox 12">
            <a:extLst>
              <a:ext uri="{FF2B5EF4-FFF2-40B4-BE49-F238E27FC236}">
                <a16:creationId xmlns:a16="http://schemas.microsoft.com/office/drawing/2014/main" id="{807C08CF-0213-DEB8-6AC4-8274A4EA308E}"/>
              </a:ext>
            </a:extLst>
          </p:cNvPr>
          <p:cNvSpPr txBox="1"/>
          <p:nvPr/>
        </p:nvSpPr>
        <p:spPr>
          <a:xfrm>
            <a:off x="10808529" y="1471829"/>
            <a:ext cx="495649"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al"/>
                <a:ea typeface="+mn-ea"/>
                <a:cs typeface="+mn-cs"/>
              </a:rPr>
              <a:t>22%</a:t>
            </a:r>
          </a:p>
        </p:txBody>
      </p:sp>
      <p:sp>
        <p:nvSpPr>
          <p:cNvPr id="11" name="TextBox 10">
            <a:extLst>
              <a:ext uri="{FF2B5EF4-FFF2-40B4-BE49-F238E27FC236}">
                <a16:creationId xmlns:a16="http://schemas.microsoft.com/office/drawing/2014/main" id="{18930825-2EED-1371-17F9-A1978D8E758A}"/>
              </a:ext>
            </a:extLst>
          </p:cNvPr>
          <p:cNvSpPr txBox="1"/>
          <p:nvPr/>
        </p:nvSpPr>
        <p:spPr>
          <a:xfrm>
            <a:off x="10851465" y="3085201"/>
            <a:ext cx="495649"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Aral"/>
                <a:ea typeface="+mn-ea"/>
                <a:cs typeface="+mn-cs"/>
              </a:rPr>
              <a:t>60%</a:t>
            </a:r>
          </a:p>
        </p:txBody>
      </p:sp>
      <p:sp>
        <p:nvSpPr>
          <p:cNvPr id="17" name="TextBox 16">
            <a:extLst>
              <a:ext uri="{FF2B5EF4-FFF2-40B4-BE49-F238E27FC236}">
                <a16:creationId xmlns:a16="http://schemas.microsoft.com/office/drawing/2014/main" id="{E447762C-FFB9-3072-D58C-A9A3639A21FF}"/>
              </a:ext>
            </a:extLst>
          </p:cNvPr>
          <p:cNvSpPr txBox="1"/>
          <p:nvPr/>
        </p:nvSpPr>
        <p:spPr>
          <a:xfrm>
            <a:off x="6517690" y="5243474"/>
            <a:ext cx="1315496" cy="276999"/>
          </a:xfrm>
          <a:prstGeom prst="rect">
            <a:avLst/>
          </a:prstGeom>
          <a:noFill/>
          <a:ln>
            <a:solidFill>
              <a:schemeClr val="accent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Total Population</a:t>
            </a:r>
          </a:p>
        </p:txBody>
      </p:sp>
      <p:sp>
        <p:nvSpPr>
          <p:cNvPr id="14" name="TextBox 13">
            <a:extLst>
              <a:ext uri="{FF2B5EF4-FFF2-40B4-BE49-F238E27FC236}">
                <a16:creationId xmlns:a16="http://schemas.microsoft.com/office/drawing/2014/main" id="{AD95AC6A-371A-9DE9-DDB9-C6CCB9DEDA95}"/>
              </a:ext>
            </a:extLst>
          </p:cNvPr>
          <p:cNvSpPr txBox="1"/>
          <p:nvPr/>
        </p:nvSpPr>
        <p:spPr>
          <a:xfrm>
            <a:off x="7883305" y="5229298"/>
            <a:ext cx="1210407" cy="276999"/>
          </a:xfrm>
          <a:prstGeom prst="rect">
            <a:avLst/>
          </a:prstGeom>
          <a:noFill/>
          <a:ln>
            <a:solidFill>
              <a:schemeClr val="accent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29.1M</a:t>
            </a:r>
          </a:p>
        </p:txBody>
      </p:sp>
      <p:sp>
        <p:nvSpPr>
          <p:cNvPr id="15" name="TextBox 14">
            <a:extLst>
              <a:ext uri="{FF2B5EF4-FFF2-40B4-BE49-F238E27FC236}">
                <a16:creationId xmlns:a16="http://schemas.microsoft.com/office/drawing/2014/main" id="{6BAD377A-35C1-50A3-A4BC-416C8086F1F5}"/>
              </a:ext>
            </a:extLst>
          </p:cNvPr>
          <p:cNvSpPr txBox="1"/>
          <p:nvPr/>
        </p:nvSpPr>
        <p:spPr>
          <a:xfrm>
            <a:off x="9189737" y="5229298"/>
            <a:ext cx="1210406" cy="276999"/>
          </a:xfrm>
          <a:prstGeom prst="rect">
            <a:avLst/>
          </a:prstGeom>
          <a:noFill/>
          <a:ln>
            <a:solidFill>
              <a:schemeClr val="accent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37.1M</a:t>
            </a:r>
          </a:p>
        </p:txBody>
      </p:sp>
      <p:sp>
        <p:nvSpPr>
          <p:cNvPr id="16" name="TextBox 15">
            <a:extLst>
              <a:ext uri="{FF2B5EF4-FFF2-40B4-BE49-F238E27FC236}">
                <a16:creationId xmlns:a16="http://schemas.microsoft.com/office/drawing/2014/main" id="{19AE79C4-D46B-D181-1812-404E9527E383}"/>
              </a:ext>
            </a:extLst>
          </p:cNvPr>
          <p:cNvSpPr txBox="1"/>
          <p:nvPr/>
        </p:nvSpPr>
        <p:spPr>
          <a:xfrm>
            <a:off x="10497744" y="5216748"/>
            <a:ext cx="1210407" cy="276999"/>
          </a:xfrm>
          <a:prstGeom prst="rect">
            <a:avLst/>
          </a:prstGeom>
          <a:noFill/>
          <a:ln>
            <a:solidFill>
              <a:schemeClr val="accent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42.6M</a:t>
            </a:r>
          </a:p>
        </p:txBody>
      </p:sp>
      <p:sp>
        <p:nvSpPr>
          <p:cNvPr id="10" name="Content Placeholder 3">
            <a:extLst>
              <a:ext uri="{FF2B5EF4-FFF2-40B4-BE49-F238E27FC236}">
                <a16:creationId xmlns:a16="http://schemas.microsoft.com/office/drawing/2014/main" id="{89362E67-062C-7FCD-B4AB-5D59DAA0FD85}"/>
              </a:ext>
            </a:extLst>
          </p:cNvPr>
          <p:cNvSpPr txBox="1">
            <a:spLocks/>
          </p:cNvSpPr>
          <p:nvPr/>
        </p:nvSpPr>
        <p:spPr>
          <a:xfrm>
            <a:off x="179388" y="6236109"/>
            <a:ext cx="9459912" cy="365125"/>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1100" kern="1200">
                <a:solidFill>
                  <a:schemeClr val="bg1">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100" b="0" i="0" u="none" strike="noStrike" kern="1200" cap="none" spc="0" normalizeH="0" baseline="0" noProof="0">
                <a:ln>
                  <a:noFill/>
                </a:ln>
                <a:solidFill>
                  <a:srgbClr val="FFFFFF">
                    <a:lumMod val="50000"/>
                  </a:srgbClr>
                </a:solidFill>
                <a:effectLst/>
                <a:uLnTx/>
                <a:uFillTx/>
                <a:latin typeface="Arial" panose="020B0604020202020204" pitchFamily="34" charset="0"/>
                <a:ea typeface="+mn-ea"/>
                <a:cs typeface="Arial" panose="020B0604020202020204" pitchFamily="34" charset="0"/>
              </a:rPr>
              <a:t>Source: Texas Demographic Center, Vintage 2024 Population Projections, Mid Migration Scenario</a:t>
            </a:r>
          </a:p>
        </p:txBody>
      </p:sp>
    </p:spTree>
    <p:extLst>
      <p:ext uri="{BB962C8B-B14F-4D97-AF65-F5344CB8AC3E}">
        <p14:creationId xmlns:p14="http://schemas.microsoft.com/office/powerpoint/2010/main" val="25458276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C9F56-83D4-75C5-8FF8-D1D6B538E66F}"/>
              </a:ext>
            </a:extLst>
          </p:cNvPr>
          <p:cNvSpPr>
            <a:spLocks noGrp="1"/>
          </p:cNvSpPr>
          <p:nvPr>
            <p:ph type="title"/>
          </p:nvPr>
        </p:nvSpPr>
        <p:spPr>
          <a:xfrm>
            <a:off x="55769" y="136525"/>
            <a:ext cx="4089501" cy="1967890"/>
          </a:xfrm>
          <a:solidFill>
            <a:schemeClr val="accent5">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2">
            <a:schemeClr val="accent1"/>
          </a:fillRef>
          <a:effectRef idx="1">
            <a:schemeClr val="accent1"/>
          </a:effectRef>
          <a:fontRef idx="minor">
            <a:schemeClr val="dk1"/>
          </a:fontRef>
        </p:style>
        <p:txBody>
          <a:bodyPr>
            <a:normAutofit fontScale="90000"/>
          </a:bodyPr>
          <a:lstStyle/>
          <a:p>
            <a:r>
              <a:rPr lang="en-US" sz="2400">
                <a:solidFill>
                  <a:schemeClr val="tx1"/>
                </a:solidFill>
              </a:rPr>
              <a:t>Texas Counties</a:t>
            </a:r>
            <a:br>
              <a:rPr lang="en-US" sz="2400">
                <a:solidFill>
                  <a:schemeClr val="tx1"/>
                </a:solidFill>
              </a:rPr>
            </a:br>
            <a:br>
              <a:rPr lang="en-US" sz="2400">
                <a:solidFill>
                  <a:schemeClr val="tx1"/>
                </a:solidFill>
              </a:rPr>
            </a:br>
            <a:r>
              <a:rPr lang="en-US" sz="2400">
                <a:solidFill>
                  <a:schemeClr val="tx1"/>
                </a:solidFill>
              </a:rPr>
              <a:t>Projected Population </a:t>
            </a:r>
            <a:r>
              <a:rPr lang="en-US" sz="2400">
                <a:solidFill>
                  <a:schemeClr val="accent4">
                    <a:lumMod val="50000"/>
                  </a:schemeClr>
                </a:solidFill>
              </a:rPr>
              <a:t>Numeric Change </a:t>
            </a:r>
            <a:r>
              <a:rPr lang="en-US" sz="2400">
                <a:solidFill>
                  <a:schemeClr val="tx1"/>
                </a:solidFill>
              </a:rPr>
              <a:t>2020-2060</a:t>
            </a:r>
            <a:br>
              <a:rPr lang="en-US" sz="2400">
                <a:solidFill>
                  <a:schemeClr val="tx1"/>
                </a:solidFill>
              </a:rPr>
            </a:br>
            <a:br>
              <a:rPr lang="en-US" sz="2400">
                <a:solidFill>
                  <a:schemeClr val="tx1"/>
                </a:solidFill>
              </a:rPr>
            </a:br>
            <a:r>
              <a:rPr lang="en-US" sz="1600" i="1">
                <a:solidFill>
                  <a:schemeClr val="tx1"/>
                </a:solidFill>
              </a:rPr>
              <a:t>Mid Migration Scenario</a:t>
            </a:r>
          </a:p>
        </p:txBody>
      </p:sp>
      <p:sp>
        <p:nvSpPr>
          <p:cNvPr id="7" name="TextBox 6">
            <a:extLst>
              <a:ext uri="{FF2B5EF4-FFF2-40B4-BE49-F238E27FC236}">
                <a16:creationId xmlns:a16="http://schemas.microsoft.com/office/drawing/2014/main" id="{CE8026B5-92DB-6A3F-8C1C-F5E1F0C21180}"/>
              </a:ext>
            </a:extLst>
          </p:cNvPr>
          <p:cNvSpPr txBox="1"/>
          <p:nvPr/>
        </p:nvSpPr>
        <p:spPr>
          <a:xfrm>
            <a:off x="263887" y="2485450"/>
            <a:ext cx="3798749" cy="2862322"/>
          </a:xfrm>
          <a:prstGeom prst="rect">
            <a:avLst/>
          </a:prstGeom>
          <a:noFill/>
        </p:spPr>
        <p:txBody>
          <a:bodyPr wrap="square" rtlCol="0">
            <a:spAutoFit/>
          </a:bodyPr>
          <a:lstStyle/>
          <a:p>
            <a:pPr marL="285750" indent="-285750">
              <a:buFont typeface="Wingdings" panose="05000000000000000000" pitchFamily="2" charset="2"/>
              <a:buChar char="§"/>
            </a:pPr>
            <a:r>
              <a:rPr lang="en-US"/>
              <a:t>139 Counties are projected to lose population</a:t>
            </a:r>
          </a:p>
          <a:p>
            <a:pPr marL="285750" indent="-285750">
              <a:buFont typeface="Wingdings" panose="05000000000000000000" pitchFamily="2" charset="2"/>
              <a:buChar char="§"/>
            </a:pPr>
            <a:endParaRPr lang="en-US"/>
          </a:p>
          <a:p>
            <a:pPr marL="285750" indent="-285750">
              <a:buFont typeface="Wingdings" panose="05000000000000000000" pitchFamily="2" charset="2"/>
              <a:buChar char="§"/>
            </a:pPr>
            <a:r>
              <a:rPr lang="en-US"/>
              <a:t>Current MSA counties will account for 99% of the state’s growth from 2020 to 2060</a:t>
            </a:r>
          </a:p>
          <a:p>
            <a:pPr marL="285750" indent="-285750">
              <a:buFont typeface="Wingdings" panose="05000000000000000000" pitchFamily="2" charset="2"/>
              <a:buChar char="§"/>
            </a:pPr>
            <a:endParaRPr lang="en-US"/>
          </a:p>
          <a:p>
            <a:pPr marL="285750" indent="-285750">
              <a:buFont typeface="Wingdings" panose="05000000000000000000" pitchFamily="2" charset="2"/>
              <a:buChar char="§"/>
            </a:pPr>
            <a:r>
              <a:rPr lang="en-US"/>
              <a:t>The four MSAs within the TX Triangle will increase their share of population from 67% to 74% </a:t>
            </a:r>
          </a:p>
        </p:txBody>
      </p:sp>
      <p:pic>
        <p:nvPicPr>
          <p:cNvPr id="6" name="Content Placeholder 5" descr="Map of Texas counties showing projected numeric population change from 2020 to 2060, with the largest population gains concentrated in major metropolitan counties (including Dallas–Fort Worth, Houston, Austin, and San Antonio) and population decline or minimal growth across many rural counties.">
            <a:extLst>
              <a:ext uri="{FF2B5EF4-FFF2-40B4-BE49-F238E27FC236}">
                <a16:creationId xmlns:a16="http://schemas.microsoft.com/office/drawing/2014/main" id="{C559F429-CD79-B6E9-C1D1-E5FDE4FBAC8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145270" y="129851"/>
            <a:ext cx="7845676" cy="6062569"/>
          </a:xfrm>
        </p:spPr>
      </p:pic>
      <p:sp>
        <p:nvSpPr>
          <p:cNvPr id="4" name="Content Placeholder 3">
            <a:extLst>
              <a:ext uri="{FF2B5EF4-FFF2-40B4-BE49-F238E27FC236}">
                <a16:creationId xmlns:a16="http://schemas.microsoft.com/office/drawing/2014/main" id="{84F02D0D-9029-8C6D-F435-7D0132165938}"/>
              </a:ext>
            </a:extLst>
          </p:cNvPr>
          <p:cNvSpPr>
            <a:spLocks noGrp="1"/>
          </p:cNvSpPr>
          <p:nvPr>
            <p:ph sz="quarter" idx="13"/>
          </p:nvPr>
        </p:nvSpPr>
        <p:spPr/>
        <p:txBody>
          <a:bodyPr/>
          <a:lstStyle/>
          <a:p>
            <a:r>
              <a:rPr lang="en-US"/>
              <a:t>Source: Texas Demographic Center, Vintage 2024 Population Projections, Mid Migration Scenario</a:t>
            </a:r>
          </a:p>
        </p:txBody>
      </p:sp>
    </p:spTree>
    <p:extLst>
      <p:ext uri="{BB962C8B-B14F-4D97-AF65-F5344CB8AC3E}">
        <p14:creationId xmlns:p14="http://schemas.microsoft.com/office/powerpoint/2010/main" val="16671436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9DFC9-A3AB-FBC9-FF80-D1E359BAA9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020BF3-6371-1A49-62FE-AE565CC01DA1}"/>
              </a:ext>
            </a:extLst>
          </p:cNvPr>
          <p:cNvSpPr>
            <a:spLocks noGrp="1"/>
          </p:cNvSpPr>
          <p:nvPr>
            <p:ph type="title"/>
          </p:nvPr>
        </p:nvSpPr>
        <p:spPr>
          <a:xfrm>
            <a:off x="59821" y="38572"/>
            <a:ext cx="4036410" cy="1967890"/>
          </a:xfrm>
          <a:solidFill>
            <a:schemeClr val="accent5">
              <a:lumMod val="40000"/>
              <a:lumOff val="60000"/>
              <a:alpha val="50000"/>
            </a:schemeClr>
          </a:solidFill>
          <a:ln>
            <a:noFill/>
          </a:ln>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rgbClr r="0" g="0" b="0"/>
          </a:lnRef>
          <a:fillRef idx="0">
            <a:scrgbClr r="0" g="0" b="0"/>
          </a:fillRef>
          <a:effectRef idx="0">
            <a:scrgbClr r="0" g="0" b="0"/>
          </a:effectRef>
          <a:fontRef idx="minor">
            <a:schemeClr val="lt1"/>
          </a:fontRef>
        </p:style>
        <p:txBody>
          <a:bodyPr>
            <a:normAutofit fontScale="90000"/>
          </a:bodyPr>
          <a:lstStyle/>
          <a:p>
            <a:r>
              <a:rPr lang="en-US" sz="2400">
                <a:solidFill>
                  <a:schemeClr val="tx1"/>
                </a:solidFill>
              </a:rPr>
              <a:t>Texas Counties</a:t>
            </a:r>
            <a:br>
              <a:rPr lang="en-US" sz="2400">
                <a:solidFill>
                  <a:schemeClr val="tx1"/>
                </a:solidFill>
              </a:rPr>
            </a:br>
            <a:br>
              <a:rPr lang="en-US" sz="2400">
                <a:solidFill>
                  <a:schemeClr val="tx1"/>
                </a:solidFill>
              </a:rPr>
            </a:br>
            <a:r>
              <a:rPr lang="en-US" sz="2400">
                <a:solidFill>
                  <a:schemeClr val="tx1"/>
                </a:solidFill>
              </a:rPr>
              <a:t>Projected Population </a:t>
            </a:r>
            <a:r>
              <a:rPr lang="en-US" sz="2400">
                <a:solidFill>
                  <a:schemeClr val="accent4">
                    <a:lumMod val="50000"/>
                  </a:schemeClr>
                </a:solidFill>
              </a:rPr>
              <a:t>Percent Change </a:t>
            </a:r>
            <a:r>
              <a:rPr lang="en-US" sz="2400">
                <a:solidFill>
                  <a:schemeClr val="tx1"/>
                </a:solidFill>
              </a:rPr>
              <a:t>2020-2060</a:t>
            </a:r>
            <a:br>
              <a:rPr lang="en-US" sz="2400">
                <a:solidFill>
                  <a:schemeClr val="tx1"/>
                </a:solidFill>
              </a:rPr>
            </a:br>
            <a:br>
              <a:rPr lang="en-US" sz="2400">
                <a:solidFill>
                  <a:schemeClr val="tx1"/>
                </a:solidFill>
              </a:rPr>
            </a:br>
            <a:r>
              <a:rPr lang="en-US" sz="1600" i="1">
                <a:solidFill>
                  <a:schemeClr val="tx1"/>
                </a:solidFill>
              </a:rPr>
              <a:t>Mid Migration Scenario</a:t>
            </a:r>
          </a:p>
        </p:txBody>
      </p:sp>
      <p:sp>
        <p:nvSpPr>
          <p:cNvPr id="3" name="TextBox 2">
            <a:extLst>
              <a:ext uri="{FF2B5EF4-FFF2-40B4-BE49-F238E27FC236}">
                <a16:creationId xmlns:a16="http://schemas.microsoft.com/office/drawing/2014/main" id="{DB5FD4DF-F853-C8CD-A34C-FB91EC791369}"/>
              </a:ext>
            </a:extLst>
          </p:cNvPr>
          <p:cNvSpPr txBox="1"/>
          <p:nvPr/>
        </p:nvSpPr>
        <p:spPr>
          <a:xfrm>
            <a:off x="179388" y="2626599"/>
            <a:ext cx="3613224" cy="923330"/>
          </a:xfrm>
          <a:prstGeom prst="rect">
            <a:avLst/>
          </a:prstGeom>
          <a:noFill/>
        </p:spPr>
        <p:txBody>
          <a:bodyPr wrap="square" rtlCol="0">
            <a:spAutoFit/>
          </a:bodyPr>
          <a:lstStyle/>
          <a:p>
            <a:pPr marL="285750" indent="-285750">
              <a:buFont typeface="Arial" panose="020B0604020202020204" pitchFamily="34" charset="0"/>
              <a:buChar char="•"/>
            </a:pPr>
            <a:r>
              <a:rPr lang="en-US"/>
              <a:t>Suburban ring counties in the triangle area will see the fastest growth rates.</a:t>
            </a:r>
          </a:p>
        </p:txBody>
      </p:sp>
      <p:pic>
        <p:nvPicPr>
          <p:cNvPr id="2050" name="Picture 2" descr="Choropleth map of Texas counties showing projected population percent change from 2020 to 2060, with color-coded ranges from dark purple (-73.8% to -25.0%) indicating population decline to dark green (75.1% to 140.7%) indicating growth. Notable trends include significant growth in counties around Dallas, Austin, and Houston, while many western and northern counties show population decline.">
            <a:extLst>
              <a:ext uri="{FF2B5EF4-FFF2-40B4-BE49-F238E27FC236}">
                <a16:creationId xmlns:a16="http://schemas.microsoft.com/office/drawing/2014/main" id="{15931FFF-7F50-2014-DEF1-79EFE81746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9191" y="38572"/>
            <a:ext cx="7745851" cy="5984989"/>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a:extLst>
              <a:ext uri="{FF2B5EF4-FFF2-40B4-BE49-F238E27FC236}">
                <a16:creationId xmlns:a16="http://schemas.microsoft.com/office/drawing/2014/main" id="{C719556A-1AF1-0B93-E682-EFA9D39FDE81}"/>
              </a:ext>
            </a:extLst>
          </p:cNvPr>
          <p:cNvSpPr>
            <a:spLocks noGrp="1"/>
          </p:cNvSpPr>
          <p:nvPr>
            <p:ph sz="quarter" idx="13"/>
          </p:nvPr>
        </p:nvSpPr>
        <p:spPr/>
        <p:txBody>
          <a:bodyPr/>
          <a:lstStyle/>
          <a:p>
            <a:r>
              <a:rPr lang="en-US"/>
              <a:t>Source: Texas Demographic Center, Vintage 2024 Population Projections, Mid Migration Scenario</a:t>
            </a:r>
          </a:p>
        </p:txBody>
      </p:sp>
    </p:spTree>
    <p:extLst>
      <p:ext uri="{BB962C8B-B14F-4D97-AF65-F5344CB8AC3E}">
        <p14:creationId xmlns:p14="http://schemas.microsoft.com/office/powerpoint/2010/main" val="37902148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638" y="129851"/>
            <a:ext cx="8000000" cy="1061357"/>
          </a:xfrm>
        </p:spPr>
        <p:txBody>
          <a:bodyPr anchor="ctr">
            <a:normAutofit/>
          </a:bodyPr>
          <a:lstStyle/>
          <a:p>
            <a:pPr algn="l"/>
            <a:r>
              <a:rPr lang="en-US" sz="2400" b="1">
                <a:latin typeface="Arial" panose="020B0604020202020204" pitchFamily="34" charset="0"/>
                <a:cs typeface="Arial" panose="020B0604020202020204" pitchFamily="34" charset="0"/>
              </a:rPr>
              <a:t>How Growth and Transportation Are Reshaping Texas</a:t>
            </a:r>
          </a:p>
          <a:p>
            <a:pPr algn="l"/>
            <a:r>
              <a:rPr lang="en-US" sz="1400">
                <a:solidFill>
                  <a:schemeClr val="tx1">
                    <a:lumMod val="65000"/>
                    <a:lumOff val="35000"/>
                  </a:schemeClr>
                </a:solidFill>
                <a:latin typeface="Arial" panose="020B0604020202020204" pitchFamily="34" charset="0"/>
                <a:cs typeface="Arial" panose="020B0604020202020204" pitchFamily="34" charset="0"/>
              </a:rPr>
              <a:t>Key Takeaways from Texas Demographic Data</a:t>
            </a:r>
          </a:p>
        </p:txBody>
      </p:sp>
      <p:sp>
        <p:nvSpPr>
          <p:cNvPr id="10" name="Trends Column"/>
          <p:cNvSpPr txBox="1"/>
          <p:nvPr/>
        </p:nvSpPr>
        <p:spPr>
          <a:xfrm>
            <a:off x="274638" y="1399999"/>
            <a:ext cx="3700000" cy="4554889"/>
          </a:xfrm>
          <a:prstGeom prst="roundRect">
            <a:avLst>
              <a:gd name="adj" fmla="val 3000"/>
            </a:avLst>
          </a:prstGeom>
          <a:solidFill>
            <a:srgbClr val="DCE8F0"/>
          </a:solidFill>
          <a:ln w="12700">
            <a:solidFill>
              <a:srgbClr val="156082">
                <a:alpha val="30000"/>
              </a:srgbClr>
            </a:solidFill>
          </a:ln>
        </p:spPr>
        <p:txBody>
          <a:bodyPr wrap="square" lIns="137160" tIns="91440" rIns="137160" bIns="91440" rtlCol="0" anchor="t">
            <a:noAutofit/>
          </a:bodyPr>
          <a:lstStyle/>
          <a:p>
            <a:pPr algn="l">
              <a:spcAft>
                <a:spcPts val="600"/>
              </a:spcAft>
            </a:pPr>
            <a:r>
              <a:rPr lang="en-US" sz="1600" b="1">
                <a:solidFill>
                  <a:srgbClr val="156082"/>
                </a:solidFill>
                <a:latin typeface="Arial" panose="020B0604020202020204" pitchFamily="34" charset="0"/>
                <a:cs typeface="Arial" panose="020B0604020202020204" pitchFamily="34" charset="0"/>
              </a:rPr>
              <a:t>Trends</a:t>
            </a:r>
            <a:endParaRPr lang="en-US" sz="1400" b="1">
              <a:solidFill>
                <a:srgbClr val="156082"/>
              </a:solidFill>
              <a:latin typeface="Arial" panose="020B0604020202020204" pitchFamily="34" charset="0"/>
              <a:cs typeface="Arial" panose="020B0604020202020204" pitchFamily="34" charset="0"/>
            </a:endParaRPr>
          </a:p>
          <a:p>
            <a:pPr marL="228600" indent="-228600" algn="l">
              <a:spcAft>
                <a:spcPts val="400"/>
              </a:spcAft>
              <a:buClr>
                <a:srgbClr val="156082"/>
              </a:buClr>
              <a:buChar char="●"/>
            </a:pPr>
            <a:r>
              <a:rPr lang="en-US" sz="1400" b="1">
                <a:latin typeface="Arial" panose="020B0604020202020204" pitchFamily="34" charset="0"/>
                <a:cs typeface="Arial" panose="020B0604020202020204" pitchFamily="34" charset="0"/>
              </a:rPr>
              <a:t>Slower</a:t>
            </a:r>
            <a:r>
              <a:rPr lang="en-US" sz="1400">
                <a:latin typeface="Arial" panose="020B0604020202020204" pitchFamily="34" charset="0"/>
                <a:cs typeface="Arial" panose="020B0604020202020204" pitchFamily="34" charset="0"/>
              </a:rPr>
              <a:t> growth nationwide</a:t>
            </a:r>
          </a:p>
          <a:p>
            <a:pPr marL="228600" indent="-228600" algn="l">
              <a:spcAft>
                <a:spcPts val="400"/>
              </a:spcAft>
              <a:buClr>
                <a:srgbClr val="156082"/>
              </a:buClr>
              <a:buChar char="●"/>
            </a:pPr>
            <a:endParaRPr lang="en-US" sz="1400">
              <a:latin typeface="Arial" panose="020B0604020202020204" pitchFamily="34" charset="0"/>
              <a:cs typeface="Arial" panose="020B0604020202020204" pitchFamily="34" charset="0"/>
            </a:endParaRPr>
          </a:p>
          <a:p>
            <a:pPr marL="228600" indent="-228600">
              <a:spcAft>
                <a:spcPts val="400"/>
              </a:spcAft>
              <a:buClr>
                <a:srgbClr val="156082"/>
              </a:buClr>
              <a:buFontTx/>
              <a:buChar char="●"/>
            </a:pPr>
            <a:r>
              <a:rPr lang="en-US" sz="1400">
                <a:latin typeface="Arial" panose="020B0604020202020204" pitchFamily="34" charset="0"/>
                <a:cs typeface="Arial" panose="020B0604020202020204" pitchFamily="34" charset="0"/>
              </a:rPr>
              <a:t>Growth concentrated in the </a:t>
            </a:r>
            <a:r>
              <a:rPr lang="en-US" sz="1400" b="1">
                <a:latin typeface="Arial" panose="020B0604020202020204" pitchFamily="34" charset="0"/>
                <a:cs typeface="Arial" panose="020B0604020202020204" pitchFamily="34" charset="0"/>
              </a:rPr>
              <a:t>suburban and exurban </a:t>
            </a:r>
            <a:r>
              <a:rPr lang="en-US" sz="1400">
                <a:latin typeface="Arial" panose="020B0604020202020204" pitchFamily="34" charset="0"/>
                <a:cs typeface="Arial" panose="020B0604020202020204" pitchFamily="34" charset="0"/>
              </a:rPr>
              <a:t>areas of the Texas Triangle, expanding outward along major highway corridors</a:t>
            </a:r>
          </a:p>
          <a:p>
            <a:pPr marL="228600" indent="-228600">
              <a:spcAft>
                <a:spcPts val="400"/>
              </a:spcAft>
              <a:buClr>
                <a:srgbClr val="156082"/>
              </a:buClr>
              <a:buFontTx/>
              <a:buChar char="●"/>
            </a:pPr>
            <a:endParaRPr lang="en-US" sz="1400" b="1">
              <a:latin typeface="Arial" panose="020B0604020202020204" pitchFamily="34" charset="0"/>
              <a:cs typeface="Arial" panose="020B0604020202020204" pitchFamily="34" charset="0"/>
            </a:endParaRPr>
          </a:p>
          <a:p>
            <a:pPr marL="228600" indent="-228600">
              <a:spcAft>
                <a:spcPts val="400"/>
              </a:spcAft>
              <a:buClr>
                <a:srgbClr val="156082"/>
              </a:buClr>
              <a:buFontTx/>
              <a:buChar char="●"/>
            </a:pPr>
            <a:r>
              <a:rPr lang="en-US" sz="1400" b="1">
                <a:latin typeface="Arial" panose="020B0604020202020204" pitchFamily="34" charset="0"/>
                <a:cs typeface="Arial" panose="020B0604020202020204" pitchFamily="34" charset="0"/>
              </a:rPr>
              <a:t>Rural counties</a:t>
            </a:r>
            <a:r>
              <a:rPr lang="en-US" sz="1400">
                <a:latin typeface="Arial" panose="020B0604020202020204" pitchFamily="34" charset="0"/>
                <a:cs typeface="Arial" panose="020B0604020202020204" pitchFamily="34" charset="0"/>
              </a:rPr>
              <a:t> losing population and aging</a:t>
            </a:r>
          </a:p>
          <a:p>
            <a:pPr marL="228600" indent="-228600">
              <a:spcAft>
                <a:spcPts val="400"/>
              </a:spcAft>
              <a:buClr>
                <a:srgbClr val="156082"/>
              </a:buClr>
              <a:buFontTx/>
              <a:buChar char="●"/>
            </a:pPr>
            <a:endParaRPr lang="en-US" sz="1400">
              <a:latin typeface="Arial" panose="020B0604020202020204" pitchFamily="34" charset="0"/>
              <a:cs typeface="Arial" panose="020B0604020202020204" pitchFamily="34" charset="0"/>
            </a:endParaRPr>
          </a:p>
          <a:p>
            <a:pPr marL="228600" indent="-228600" algn="l">
              <a:spcAft>
                <a:spcPts val="400"/>
              </a:spcAft>
              <a:buClr>
                <a:srgbClr val="156082"/>
              </a:buClr>
              <a:buChar char="●"/>
            </a:pPr>
            <a:r>
              <a:rPr lang="en-US" sz="1400">
                <a:latin typeface="Arial" panose="020B0604020202020204" pitchFamily="34" charset="0"/>
                <a:cs typeface="Arial" panose="020B0604020202020204" pitchFamily="34" charset="0"/>
              </a:rPr>
              <a:t>Domestic migration at its </a:t>
            </a:r>
            <a:r>
              <a:rPr lang="en-US" sz="1400" b="1">
                <a:latin typeface="Arial" panose="020B0604020202020204" pitchFamily="34" charset="0"/>
                <a:cs typeface="Arial" panose="020B0604020202020204" pitchFamily="34" charset="0"/>
              </a:rPr>
              <a:t>lowest in a decade</a:t>
            </a:r>
            <a:r>
              <a:rPr lang="en-US" sz="1400">
                <a:latin typeface="Arial" panose="020B0604020202020204" pitchFamily="34" charset="0"/>
                <a:cs typeface="Arial" panose="020B0604020202020204" pitchFamily="34" charset="0"/>
              </a:rPr>
              <a:t>; natural increase now 40% of growth</a:t>
            </a:r>
          </a:p>
          <a:p>
            <a:pPr marL="228600" indent="-228600" algn="l">
              <a:spcAft>
                <a:spcPts val="400"/>
              </a:spcAft>
              <a:buClr>
                <a:srgbClr val="156082"/>
              </a:buClr>
              <a:buChar char="●"/>
            </a:pPr>
            <a:endParaRPr lang="en-US" sz="1400">
              <a:latin typeface="Arial" panose="020B0604020202020204" pitchFamily="34" charset="0"/>
              <a:cs typeface="Arial" panose="020B0604020202020204" pitchFamily="34" charset="0"/>
            </a:endParaRPr>
          </a:p>
          <a:p>
            <a:pPr marL="228600" indent="-228600" algn="l">
              <a:spcAft>
                <a:spcPts val="400"/>
              </a:spcAft>
              <a:buClr>
                <a:srgbClr val="156082"/>
              </a:buClr>
              <a:buChar char="●"/>
            </a:pPr>
            <a:r>
              <a:rPr lang="en-US" sz="1400" b="1">
                <a:latin typeface="Arial" panose="020B0604020202020204" pitchFamily="34" charset="0"/>
                <a:cs typeface="Arial" panose="020B0604020202020204" pitchFamily="34" charset="0"/>
              </a:rPr>
              <a:t>Fertility rates </a:t>
            </a:r>
            <a:r>
              <a:rPr lang="en-US" sz="1400">
                <a:latin typeface="Arial" panose="020B0604020202020204" pitchFamily="34" charset="0"/>
                <a:cs typeface="Arial" panose="020B0604020202020204" pitchFamily="34" charset="0"/>
              </a:rPr>
              <a:t>declining; baby boomers driving rapid </a:t>
            </a:r>
            <a:r>
              <a:rPr lang="en-US" sz="1400" b="1">
                <a:latin typeface="Arial" panose="020B0604020202020204" pitchFamily="34" charset="0"/>
                <a:cs typeface="Arial" panose="020B0604020202020204" pitchFamily="34" charset="0"/>
              </a:rPr>
              <a:t>aging</a:t>
            </a:r>
          </a:p>
        </p:txBody>
      </p:sp>
      <p:sp>
        <p:nvSpPr>
          <p:cNvPr id="11" name="Challenges Column"/>
          <p:cNvSpPr txBox="1"/>
          <p:nvPr/>
        </p:nvSpPr>
        <p:spPr>
          <a:xfrm>
            <a:off x="4174638" y="1399999"/>
            <a:ext cx="3700000" cy="4554887"/>
          </a:xfrm>
          <a:prstGeom prst="roundRect">
            <a:avLst>
              <a:gd name="adj" fmla="val 3000"/>
            </a:avLst>
          </a:prstGeom>
          <a:solidFill>
            <a:schemeClr val="accent2">
              <a:lumMod val="20000"/>
              <a:lumOff val="80000"/>
            </a:schemeClr>
          </a:solidFill>
          <a:ln w="12700">
            <a:solidFill>
              <a:srgbClr val="E97132">
                <a:alpha val="30000"/>
              </a:srgbClr>
            </a:solidFill>
          </a:ln>
        </p:spPr>
        <p:txBody>
          <a:bodyPr wrap="square" lIns="137160" tIns="91440" rIns="137160" bIns="91440" rtlCol="0" anchor="t">
            <a:noAutofit/>
          </a:bodyPr>
          <a:lstStyle/>
          <a:p>
            <a:pPr algn="l">
              <a:spcAft>
                <a:spcPts val="600"/>
              </a:spcAft>
            </a:pPr>
            <a:r>
              <a:rPr lang="en-US" sz="1400" b="1" dirty="0">
                <a:latin typeface="Arial" panose="020B0604020202020204" pitchFamily="34" charset="0"/>
                <a:cs typeface="Arial" panose="020B0604020202020204" pitchFamily="34" charset="0"/>
              </a:rPr>
              <a:t>Challenges</a:t>
            </a:r>
          </a:p>
          <a:p>
            <a:pPr marL="228600" indent="-228600" algn="l">
              <a:spcAft>
                <a:spcPts val="400"/>
              </a:spcAft>
              <a:buClr>
                <a:srgbClr val="E97132"/>
              </a:buClr>
              <a:buChar char="●"/>
            </a:pPr>
            <a:r>
              <a:rPr lang="en-US" sz="1400" b="1" dirty="0">
                <a:latin typeface="Arial" panose="020B0604020202020204" pitchFamily="34" charset="0"/>
                <a:cs typeface="Arial" panose="020B0604020202020204" pitchFamily="34" charset="0"/>
              </a:rPr>
              <a:t>Growing pains</a:t>
            </a:r>
            <a:r>
              <a:rPr lang="en-US" sz="1400" dirty="0">
                <a:latin typeface="Arial" panose="020B0604020202020204" pitchFamily="34" charset="0"/>
                <a:cs typeface="Arial" panose="020B0604020202020204" pitchFamily="34" charset="0"/>
              </a:rPr>
              <a:t>: as metros grow, commutes lengthen and most workers still drive alone</a:t>
            </a:r>
          </a:p>
          <a:p>
            <a:pPr marL="228600" indent="-228600" algn="l">
              <a:spcAft>
                <a:spcPts val="400"/>
              </a:spcAft>
              <a:buClr>
                <a:srgbClr val="E97132"/>
              </a:buClr>
              <a:buChar char="●"/>
            </a:pPr>
            <a:endParaRPr lang="en-US" sz="1400" dirty="0">
              <a:latin typeface="Arial" panose="020B0604020202020204" pitchFamily="34" charset="0"/>
              <a:cs typeface="Arial" panose="020B0604020202020204" pitchFamily="34" charset="0"/>
            </a:endParaRPr>
          </a:p>
          <a:p>
            <a:pPr marL="228600" indent="-228600" algn="l">
              <a:spcAft>
                <a:spcPts val="400"/>
              </a:spcAft>
              <a:buClr>
                <a:srgbClr val="E97132"/>
              </a:buClr>
              <a:buChar char="●"/>
            </a:pPr>
            <a:r>
              <a:rPr lang="en-US" sz="1400">
                <a:latin typeface="Arial" panose="020B0604020202020204" pitchFamily="34" charset="0"/>
                <a:cs typeface="Arial" panose="020B0604020202020204" pitchFamily="34" charset="0"/>
              </a:rPr>
              <a:t>Road and transit capacity </a:t>
            </a:r>
            <a:r>
              <a:rPr lang="en-US" sz="1400" b="1">
                <a:latin typeface="Arial" panose="020B0604020202020204" pitchFamily="34" charset="0"/>
                <a:cs typeface="Arial" panose="020B0604020202020204" pitchFamily="34" charset="0"/>
              </a:rPr>
              <a:t>strains to keep pace</a:t>
            </a:r>
            <a:r>
              <a:rPr lang="en-US" sz="1400">
                <a:latin typeface="Arial" panose="020B0604020202020204" pitchFamily="34" charset="0"/>
                <a:cs typeface="Arial" panose="020B0604020202020204" pitchFamily="34" charset="0"/>
              </a:rPr>
              <a:t> with rapid suburban growth</a:t>
            </a:r>
            <a:endParaRPr lang="en-US" sz="1400" dirty="0">
              <a:latin typeface="Arial" panose="020B0604020202020204" pitchFamily="34" charset="0"/>
              <a:cs typeface="Arial" panose="020B0604020202020204" pitchFamily="34" charset="0"/>
            </a:endParaRPr>
          </a:p>
          <a:p>
            <a:pPr marL="228600" indent="-228600" algn="l">
              <a:spcAft>
                <a:spcPts val="400"/>
              </a:spcAft>
              <a:buClr>
                <a:srgbClr val="E97132"/>
              </a:buClr>
              <a:buChar char="●"/>
            </a:pPr>
            <a:endParaRPr lang="en-US" sz="1400" dirty="0">
              <a:latin typeface="Arial" panose="020B0604020202020204" pitchFamily="34" charset="0"/>
              <a:cs typeface="Arial" panose="020B0604020202020204" pitchFamily="34" charset="0"/>
            </a:endParaRPr>
          </a:p>
          <a:p>
            <a:pPr marL="228600" indent="-228600" algn="l">
              <a:spcAft>
                <a:spcPts val="400"/>
              </a:spcAft>
              <a:buClr>
                <a:srgbClr val="E97132"/>
              </a:buClr>
              <a:buChar char="●"/>
            </a:pPr>
            <a:r>
              <a:rPr lang="en-US" sz="1400">
                <a:latin typeface="Arial" panose="020B0604020202020204" pitchFamily="34" charset="0"/>
                <a:cs typeface="Arial" panose="020B0604020202020204" pitchFamily="34" charset="0"/>
              </a:rPr>
              <a:t>Rural </a:t>
            </a:r>
            <a:r>
              <a:rPr lang="en-US" sz="1400" dirty="0">
                <a:latin typeface="Arial" panose="020B0604020202020204" pitchFamily="34" charset="0"/>
                <a:cs typeface="Arial" panose="020B0604020202020204" pitchFamily="34" charset="0"/>
              </a:rPr>
              <a:t>and border </a:t>
            </a:r>
            <a:r>
              <a:rPr lang="en-US" sz="1400">
                <a:latin typeface="Arial" panose="020B0604020202020204" pitchFamily="34" charset="0"/>
                <a:cs typeface="Arial" panose="020B0604020202020204" pitchFamily="34" charset="0"/>
              </a:rPr>
              <a:t>counties </a:t>
            </a:r>
            <a:r>
              <a:rPr lang="en-US" sz="1400" b="1">
                <a:latin typeface="Arial" panose="020B0604020202020204" pitchFamily="34" charset="0"/>
                <a:cs typeface="Arial" panose="020B0604020202020204" pitchFamily="34" charset="0"/>
              </a:rPr>
              <a:t>face the longest trips</a:t>
            </a:r>
            <a:r>
              <a:rPr lang="en-US" sz="1400">
                <a:latin typeface="Arial" panose="020B0604020202020204" pitchFamily="34" charset="0"/>
                <a:cs typeface="Arial" panose="020B0604020202020204" pitchFamily="34" charset="0"/>
              </a:rPr>
              <a:t> to jobs, services, and care</a:t>
            </a:r>
            <a:endParaRPr lang="en-US" sz="1400" dirty="0">
              <a:latin typeface="Arial" panose="020B0604020202020204" pitchFamily="34" charset="0"/>
              <a:cs typeface="Arial" panose="020B0604020202020204" pitchFamily="34" charset="0"/>
            </a:endParaRPr>
          </a:p>
        </p:txBody>
      </p:sp>
      <p:sp>
        <p:nvSpPr>
          <p:cNvPr id="12" name="Opportunities Column"/>
          <p:cNvSpPr txBox="1"/>
          <p:nvPr/>
        </p:nvSpPr>
        <p:spPr>
          <a:xfrm>
            <a:off x="8074638" y="1400000"/>
            <a:ext cx="3700000" cy="4554888"/>
          </a:xfrm>
          <a:prstGeom prst="roundRect">
            <a:avLst>
              <a:gd name="adj" fmla="val 3000"/>
            </a:avLst>
          </a:prstGeom>
          <a:solidFill>
            <a:srgbClr val="DFF0E0"/>
          </a:solidFill>
          <a:ln w="12700">
            <a:solidFill>
              <a:srgbClr val="196B24">
                <a:alpha val="30000"/>
              </a:srgbClr>
            </a:solidFill>
          </a:ln>
        </p:spPr>
        <p:txBody>
          <a:bodyPr wrap="square" lIns="137160" tIns="91440" rIns="137160" bIns="91440" rtlCol="0" anchor="t">
            <a:noAutofit/>
          </a:bodyPr>
          <a:lstStyle/>
          <a:p>
            <a:pPr marL="228600" indent="-228600" algn="l" rtl="0" eaLnBrk="1" latinLnBrk="0" hangingPunct="1">
              <a:spcAft>
                <a:spcPts val="400"/>
              </a:spcAft>
              <a:buNone/>
            </a:pPr>
            <a:r>
              <a:rPr lang="en-US" sz="1400" b="1" dirty="0">
                <a:solidFill>
                  <a:srgbClr val="000000"/>
                </a:solidFill>
                <a:effectLst/>
                <a:latin typeface="Arial" panose="020B0604020202020204" pitchFamily="34" charset="0"/>
              </a:rPr>
              <a:t>Opportunities</a:t>
            </a:r>
            <a:endParaRPr lang="en-US" sz="1400" dirty="0">
              <a:solidFill>
                <a:srgbClr val="000000"/>
              </a:solidFill>
              <a:effectLst/>
              <a:latin typeface="Arial" panose="020B0604020202020204" pitchFamily="34" charset="0"/>
            </a:endParaRPr>
          </a:p>
          <a:p>
            <a:pPr marL="228600" indent="-228600" algn="l" rtl="0" eaLnBrk="1" latinLnBrk="0" hangingPunct="1">
              <a:spcAft>
                <a:spcPts val="1100"/>
              </a:spcAft>
              <a:buFont typeface="Arial" panose="020B0604020202020204" pitchFamily="34" charset="0"/>
              <a:buChar char="•"/>
            </a:pPr>
            <a:r>
              <a:rPr lang="en-US" sz="1400" dirty="0">
                <a:solidFill>
                  <a:srgbClr val="000000"/>
                </a:solidFill>
                <a:effectLst/>
                <a:latin typeface="Arial" panose="020B0604020202020204" pitchFamily="34" charset="0"/>
              </a:rPr>
              <a:t>Reaching </a:t>
            </a:r>
            <a:r>
              <a:rPr lang="en-US" sz="1400" b="1" dirty="0">
                <a:solidFill>
                  <a:srgbClr val="000000"/>
                </a:solidFill>
                <a:effectLst/>
                <a:latin typeface="Arial" panose="020B0604020202020204" pitchFamily="34" charset="0"/>
              </a:rPr>
              <a:t>42.6 million by 2060</a:t>
            </a:r>
            <a:r>
              <a:rPr lang="en-US" sz="1400" dirty="0">
                <a:solidFill>
                  <a:srgbClr val="000000"/>
                </a:solidFill>
                <a:effectLst/>
                <a:latin typeface="Arial" panose="020B0604020202020204" pitchFamily="34" charset="0"/>
              </a:rPr>
              <a:t> will drive strong demand for new transportation infrastructure.</a:t>
            </a:r>
          </a:p>
          <a:p>
            <a:pPr marL="228600" indent="-228600" algn="l" rtl="0" eaLnBrk="1" latinLnBrk="0" hangingPunct="1">
              <a:spcAft>
                <a:spcPts val="1100"/>
              </a:spcAft>
              <a:buFont typeface="Arial" panose="020B0604020202020204" pitchFamily="34" charset="0"/>
              <a:buChar char="•"/>
            </a:pPr>
            <a:r>
              <a:rPr lang="en-US" sz="1400" dirty="0">
                <a:solidFill>
                  <a:srgbClr val="000000"/>
                </a:solidFill>
                <a:latin typeface="Arial" panose="020B0604020202020204" pitchFamily="34" charset="0"/>
              </a:rPr>
              <a:t>A robust, smart transportation system fuels a </a:t>
            </a:r>
            <a:r>
              <a:rPr lang="en-US" sz="1400" b="1" dirty="0">
                <a:solidFill>
                  <a:srgbClr val="000000"/>
                </a:solidFill>
                <a:effectLst/>
                <a:latin typeface="Arial" panose="020B0604020202020204" pitchFamily="34" charset="0"/>
              </a:rPr>
              <a:t>sustained economic boom</a:t>
            </a:r>
            <a:r>
              <a:rPr lang="en-US" sz="1400" dirty="0">
                <a:solidFill>
                  <a:srgbClr val="000000"/>
                </a:solidFill>
                <a:effectLst/>
                <a:latin typeface="Arial" panose="020B0604020202020204" pitchFamily="34" charset="0"/>
              </a:rPr>
              <a:t> as the population and workforce keep expanding.</a:t>
            </a:r>
          </a:p>
          <a:p>
            <a:pPr marL="228600" indent="-228600" algn="l" rtl="0" eaLnBrk="1" latinLnBrk="0" hangingPunct="1">
              <a:spcAft>
                <a:spcPts val="1100"/>
              </a:spcAft>
              <a:buFont typeface="Arial" panose="020B0604020202020204" pitchFamily="34" charset="0"/>
              <a:buChar char="•"/>
            </a:pPr>
            <a:r>
              <a:rPr lang="en-US" sz="1400" b="1" dirty="0">
                <a:solidFill>
                  <a:srgbClr val="000000"/>
                </a:solidFill>
                <a:effectLst/>
                <a:latin typeface="Arial" panose="020B0604020202020204" pitchFamily="34" charset="0"/>
              </a:rPr>
              <a:t>Connecting regions</a:t>
            </a:r>
            <a:r>
              <a:rPr lang="en-US" sz="1400" dirty="0">
                <a:solidFill>
                  <a:srgbClr val="000000"/>
                </a:solidFill>
                <a:effectLst/>
                <a:latin typeface="Arial" panose="020B0604020202020204" pitchFamily="34" charset="0"/>
              </a:rPr>
              <a:t> through new transportation links opens opportunities for new development.</a:t>
            </a:r>
          </a:p>
          <a:p>
            <a:pPr marL="228600" indent="-228600" algn="ctr">
              <a:spcAft>
                <a:spcPts val="400"/>
              </a:spcAft>
            </a:pPr>
            <a:endParaRPr lang="en-US" sz="1400" b="1" i="1" dirty="0">
              <a:solidFill>
                <a:srgbClr val="000000"/>
              </a:solidFill>
              <a:latin typeface="Arial" panose="020B0604020202020204" pitchFamily="34" charset="0"/>
              <a:cs typeface="Arial" panose="020B0604020202020204" pitchFamily="34" charset="0"/>
            </a:endParaRPr>
          </a:p>
          <a:p>
            <a:pPr marL="228600" indent="-228600" algn="ctr">
              <a:spcAft>
                <a:spcPts val="400"/>
              </a:spcAft>
            </a:pPr>
            <a:r>
              <a:rPr lang="en-US" sz="1400" i="1" dirty="0">
                <a:solidFill>
                  <a:srgbClr val="000000"/>
                </a:solidFill>
                <a:latin typeface="Arial" panose="020B0604020202020204" pitchFamily="34" charset="0"/>
              </a:rPr>
              <a:t>Data-driven planning that aligns transportation, housing, and infrastructure with where Texans are moving is essential for ensuring Texas's future prosperity</a:t>
            </a:r>
            <a:endParaRPr lang="en-US" sz="1400" b="1" dirty="0">
              <a:latin typeface="Arial" panose="020B0604020202020204" pitchFamily="34" charset="0"/>
              <a:cs typeface="Arial" panose="020B0604020202020204"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E39BDBF7-E81B-37F3-DFA5-6C945673CD7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2" name="Title 1">
            <a:extLst>
              <a:ext uri="{FF2B5EF4-FFF2-40B4-BE49-F238E27FC236}">
                <a16:creationId xmlns:a16="http://schemas.microsoft.com/office/drawing/2014/main" id="{538D6422-679E-B516-6521-4267D4928EC1}"/>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Follow us on social media</a:t>
            </a:r>
          </a:p>
        </p:txBody>
      </p:sp>
    </p:spTree>
    <p:extLst>
      <p:ext uri="{BB962C8B-B14F-4D97-AF65-F5344CB8AC3E}">
        <p14:creationId xmlns:p14="http://schemas.microsoft.com/office/powerpoint/2010/main" val="729586476"/>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CB75C73-2C33-7042-1AD4-970A7A9555D1}"/>
              </a:ext>
            </a:extLst>
          </p:cNvPr>
          <p:cNvSpPr>
            <a:spLocks noGrp="1"/>
          </p:cNvSpPr>
          <p:nvPr>
            <p:ph type="title" idx="4294967295"/>
          </p:nvPr>
        </p:nvSpPr>
        <p:spPr>
          <a:xfrm>
            <a:off x="742405" y="-1855561"/>
            <a:ext cx="10515600" cy="1325563"/>
          </a:xfrm>
        </p:spPr>
        <p:txBody>
          <a:bodyPr/>
          <a:lstStyle/>
          <a:p>
            <a:r>
              <a:rPr lang="en-US"/>
              <a:t>About Presenter</a:t>
            </a:r>
          </a:p>
        </p:txBody>
      </p:sp>
      <p:sp>
        <p:nvSpPr>
          <p:cNvPr id="6" name="Text Placeholder 5">
            <a:extLst>
              <a:ext uri="{FF2B5EF4-FFF2-40B4-BE49-F238E27FC236}">
                <a16:creationId xmlns:a16="http://schemas.microsoft.com/office/drawing/2014/main" id="{C7460CDC-521F-C8A3-693B-9D7FDE652E52}"/>
              </a:ext>
            </a:extLst>
          </p:cNvPr>
          <p:cNvSpPr>
            <a:spLocks noGrp="1"/>
          </p:cNvSpPr>
          <p:nvPr>
            <p:ph type="body" sz="quarter" idx="13"/>
          </p:nvPr>
        </p:nvSpPr>
        <p:spPr>
          <a:xfrm>
            <a:off x="1394511" y="1057388"/>
            <a:ext cx="7385276" cy="848414"/>
          </a:xfrm>
        </p:spPr>
        <p:txBody>
          <a:bodyPr>
            <a:normAutofit fontScale="70000" lnSpcReduction="20000"/>
          </a:bodyPr>
          <a:lstStyle/>
          <a:p>
            <a:pPr marL="0" indent="0">
              <a:buNone/>
            </a:pPr>
            <a:endParaRPr lang="en-US" sz="4000">
              <a:latin typeface="+mj-lt"/>
            </a:endParaRPr>
          </a:p>
          <a:p>
            <a:pPr marL="0" indent="0">
              <a:buNone/>
            </a:pPr>
            <a:r>
              <a:rPr lang="en-US" sz="4000">
                <a:latin typeface="+mj-lt"/>
              </a:rPr>
              <a:t>Helen You, Ph.D.</a:t>
            </a:r>
          </a:p>
          <a:p>
            <a:endParaRPr lang="en-US"/>
          </a:p>
        </p:txBody>
      </p:sp>
      <p:sp>
        <p:nvSpPr>
          <p:cNvPr id="2" name="Content Placeholder 1">
            <a:extLst>
              <a:ext uri="{FF2B5EF4-FFF2-40B4-BE49-F238E27FC236}">
                <a16:creationId xmlns:a16="http://schemas.microsoft.com/office/drawing/2014/main" id="{BD5E1BBC-EE79-A620-1BD7-A01B2776D718}"/>
              </a:ext>
            </a:extLst>
          </p:cNvPr>
          <p:cNvSpPr>
            <a:spLocks noGrp="1"/>
          </p:cNvSpPr>
          <p:nvPr>
            <p:ph sz="half" idx="2"/>
          </p:nvPr>
        </p:nvSpPr>
        <p:spPr/>
        <p:txBody>
          <a:bodyPr>
            <a:normAutofit fontScale="92500" lnSpcReduction="10000"/>
          </a:bodyPr>
          <a:lstStyle/>
          <a:p>
            <a:r>
              <a:rPr lang="en-US" sz="2400"/>
              <a:t>(210) 458-6530</a:t>
            </a:r>
          </a:p>
        </p:txBody>
      </p:sp>
      <p:sp>
        <p:nvSpPr>
          <p:cNvPr id="3" name="Content Placeholder 2">
            <a:extLst>
              <a:ext uri="{FF2B5EF4-FFF2-40B4-BE49-F238E27FC236}">
                <a16:creationId xmlns:a16="http://schemas.microsoft.com/office/drawing/2014/main" id="{6E947740-A585-58A4-94BC-22F1125EA888}"/>
              </a:ext>
            </a:extLst>
          </p:cNvPr>
          <p:cNvSpPr>
            <a:spLocks noGrp="1"/>
          </p:cNvSpPr>
          <p:nvPr>
            <p:ph sz="half" idx="10"/>
          </p:nvPr>
        </p:nvSpPr>
        <p:spPr>
          <a:xfrm>
            <a:off x="1963234" y="2721437"/>
            <a:ext cx="4333292" cy="374650"/>
          </a:xfrm>
        </p:spPr>
        <p:txBody>
          <a:bodyPr>
            <a:normAutofit fontScale="92500" lnSpcReduction="10000"/>
          </a:bodyPr>
          <a:lstStyle/>
          <a:p>
            <a:r>
              <a:rPr lang="en-US" sz="2400"/>
              <a:t>tdc@utsa.edu</a:t>
            </a:r>
          </a:p>
        </p:txBody>
      </p:sp>
      <p:sp>
        <p:nvSpPr>
          <p:cNvPr id="4" name="Content Placeholder 3">
            <a:extLst>
              <a:ext uri="{FF2B5EF4-FFF2-40B4-BE49-F238E27FC236}">
                <a16:creationId xmlns:a16="http://schemas.microsoft.com/office/drawing/2014/main" id="{25AA4A3F-8771-5314-594B-F8F56E7419A7}"/>
              </a:ext>
            </a:extLst>
          </p:cNvPr>
          <p:cNvSpPr>
            <a:spLocks noGrp="1"/>
          </p:cNvSpPr>
          <p:nvPr>
            <p:ph sz="half" idx="11"/>
          </p:nvPr>
        </p:nvSpPr>
        <p:spPr>
          <a:xfrm>
            <a:off x="1963234" y="3241675"/>
            <a:ext cx="4333292" cy="374650"/>
          </a:xfrm>
        </p:spPr>
        <p:txBody>
          <a:bodyPr>
            <a:normAutofit/>
          </a:bodyPr>
          <a:lstStyle/>
          <a:p>
            <a:r>
              <a:rPr lang="en-US" sz="1800">
                <a:latin typeface="Arial" panose="020B0604020202020204" pitchFamily="34" charset="0"/>
                <a:cs typeface="Arial" panose="020B0604020202020204" pitchFamily="34" charset="0"/>
              </a:rPr>
              <a:t>demographics.texas.gov/</a:t>
            </a:r>
          </a:p>
        </p:txBody>
      </p:sp>
    </p:spTree>
    <p:extLst>
      <p:ext uri="{BB962C8B-B14F-4D97-AF65-F5344CB8AC3E}">
        <p14:creationId xmlns:p14="http://schemas.microsoft.com/office/powerpoint/2010/main" val="24870948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8F127-0168-C618-C56E-2BEA6A7E3C8D}"/>
              </a:ext>
            </a:extLst>
          </p:cNvPr>
          <p:cNvSpPr>
            <a:spLocks noGrp="1"/>
          </p:cNvSpPr>
          <p:nvPr>
            <p:ph type="ctrTitle"/>
          </p:nvPr>
        </p:nvSpPr>
        <p:spPr/>
        <p:txBody>
          <a:bodyPr/>
          <a:lstStyle/>
          <a:p>
            <a:r>
              <a:rPr lang="en-US"/>
              <a:t>Latest Population Estimates</a:t>
            </a:r>
          </a:p>
        </p:txBody>
      </p:sp>
      <p:sp>
        <p:nvSpPr>
          <p:cNvPr id="3" name="Subtitle 2">
            <a:extLst>
              <a:ext uri="{FF2B5EF4-FFF2-40B4-BE49-F238E27FC236}">
                <a16:creationId xmlns:a16="http://schemas.microsoft.com/office/drawing/2014/main" id="{67323F78-B886-882E-D79F-E2709210C023}"/>
              </a:ext>
            </a:extLst>
          </p:cNvPr>
          <p:cNvSpPr>
            <a:spLocks noGrp="1"/>
          </p:cNvSpPr>
          <p:nvPr>
            <p:ph type="subTitle" idx="1"/>
          </p:nvPr>
        </p:nvSpPr>
        <p:spPr/>
        <p:txBody>
          <a:bodyPr/>
          <a:lstStyle/>
          <a:p>
            <a:endParaRPr lang="en-US"/>
          </a:p>
        </p:txBody>
      </p:sp>
      <p:sp>
        <p:nvSpPr>
          <p:cNvPr id="4" name="Slide Number Placeholder 3">
            <a:extLst>
              <a:ext uri="{FF2B5EF4-FFF2-40B4-BE49-F238E27FC236}">
                <a16:creationId xmlns:a16="http://schemas.microsoft.com/office/drawing/2014/main" id="{6AF6EB8A-62DE-4ED6-E7FD-7E4D628E8A2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B9AD90-D8C5-42B1-AC8B-29A3D4B95D55}"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6757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F9BC9263-E68B-BC8D-3C6F-5014284DED08}"/>
              </a:ext>
            </a:extLst>
          </p:cNvPr>
          <p:cNvSpPr>
            <a:spLocks noGrp="1"/>
          </p:cNvSpPr>
          <p:nvPr>
            <p:ph type="title" idx="4294967295"/>
          </p:nvPr>
        </p:nvSpPr>
        <p:spPr>
          <a:xfrm>
            <a:off x="838198" y="-1820542"/>
            <a:ext cx="10515600" cy="1325563"/>
          </a:xfrm>
        </p:spPr>
        <p:txBody>
          <a:bodyPr vert="horz" lIns="91440" tIns="45720" rIns="91440" bIns="45720" rtlCol="0" anchor="b">
            <a:normAutofit/>
          </a:bodyPr>
          <a:lstStyle/>
          <a:p>
            <a:r>
              <a:rPr lang="en-US" dirty="0"/>
              <a:t>New 2025 Estimates Show Texas Growth but at Slower Rate</a:t>
            </a:r>
          </a:p>
        </p:txBody>
      </p:sp>
      <p:pic>
        <p:nvPicPr>
          <p:cNvPr id="30" name="Picture 29" descr="Picture of woman holding hand of a child. ">
            <a:extLst>
              <a:ext uri="{FF2B5EF4-FFF2-40B4-BE49-F238E27FC236}">
                <a16:creationId xmlns:a16="http://schemas.microsoft.com/office/drawing/2014/main" id="{A29A9137-7EEB-88B2-8FC8-784C5A7D5C5D}"/>
              </a:ext>
            </a:extLst>
          </p:cNvPr>
          <p:cNvPicPr>
            <a:picLocks noChangeAspect="1"/>
          </p:cNvPicPr>
          <p:nvPr/>
        </p:nvPicPr>
        <p:blipFill>
          <a:blip r:embed="rId3">
            <a:extLst>
              <a:ext uri="{28A0092B-C50C-407E-A947-70E740481C1C}">
                <a14:useLocalDpi xmlns:a14="http://schemas.microsoft.com/office/drawing/2010/main" val="0"/>
              </a:ext>
            </a:extLst>
          </a:blip>
          <a:srcRect l="52816" r="6495"/>
          <a:stretch>
            <a:fillRect/>
          </a:stretch>
        </p:blipFill>
        <p:spPr>
          <a:xfrm>
            <a:off x="0" y="0"/>
            <a:ext cx="4187320" cy="6859697"/>
          </a:xfrm>
          <a:prstGeom prst="rect">
            <a:avLst/>
          </a:prstGeom>
        </p:spPr>
      </p:pic>
      <p:sp>
        <p:nvSpPr>
          <p:cNvPr id="2" name="TextBox 1">
            <a:extLst>
              <a:ext uri="{FF2B5EF4-FFF2-40B4-BE49-F238E27FC236}">
                <a16:creationId xmlns:a16="http://schemas.microsoft.com/office/drawing/2014/main" id="{D670B7C9-A630-F7CC-58F9-32D46EE26C6E}"/>
              </a:ext>
            </a:extLst>
          </p:cNvPr>
          <p:cNvSpPr txBox="1"/>
          <p:nvPr/>
        </p:nvSpPr>
        <p:spPr>
          <a:xfrm>
            <a:off x="7468561" y="1034732"/>
            <a:ext cx="1832553" cy="307777"/>
          </a:xfrm>
          <a:prstGeom prst="rect">
            <a:avLst/>
          </a:prstGeom>
          <a:solidFill>
            <a:srgbClr val="011689"/>
          </a:solidFill>
        </p:spPr>
        <p:txBody>
          <a:bodyPr wrap="none" rtlCol="0" anchor="ctr">
            <a:spAutoFit/>
          </a:bodyPr>
          <a:lstStyle/>
          <a:p>
            <a:pPr algn="ctr"/>
            <a:r>
              <a:rPr lang="en-US" sz="1400">
                <a:solidFill>
                  <a:schemeClr val="bg1"/>
                </a:solidFill>
              </a:rPr>
              <a:t>Newly Released Data</a:t>
            </a:r>
          </a:p>
        </p:txBody>
      </p:sp>
      <p:sp>
        <p:nvSpPr>
          <p:cNvPr id="3" name="TextBox 2">
            <a:extLst>
              <a:ext uri="{FF2B5EF4-FFF2-40B4-BE49-F238E27FC236}">
                <a16:creationId xmlns:a16="http://schemas.microsoft.com/office/drawing/2014/main" id="{61E951B3-096D-67D6-D2F3-82AF129AF0E3}"/>
              </a:ext>
            </a:extLst>
          </p:cNvPr>
          <p:cNvSpPr txBox="1"/>
          <p:nvPr/>
        </p:nvSpPr>
        <p:spPr>
          <a:xfrm>
            <a:off x="6355815" y="1501865"/>
            <a:ext cx="4073590" cy="512167"/>
          </a:xfrm>
          <a:prstGeom prst="rect">
            <a:avLst/>
          </a:prstGeom>
          <a:noFill/>
        </p:spPr>
        <p:txBody>
          <a:bodyPr wrap="square" rtlCol="0">
            <a:spAutoFit/>
          </a:bodyPr>
          <a:lstStyle/>
          <a:p>
            <a:pPr algn="ctr"/>
            <a:r>
              <a:rPr lang="en-US" sz="2000" b="1">
                <a:latin typeface="+mj-lt"/>
              </a:rPr>
              <a:t>Texas Total Population 2025</a:t>
            </a:r>
          </a:p>
        </p:txBody>
      </p:sp>
      <p:sp>
        <p:nvSpPr>
          <p:cNvPr id="4" name="TextBox 3">
            <a:extLst>
              <a:ext uri="{FF2B5EF4-FFF2-40B4-BE49-F238E27FC236}">
                <a16:creationId xmlns:a16="http://schemas.microsoft.com/office/drawing/2014/main" id="{50D3D9A9-4A6E-8E7B-CD76-300FE73429E0}"/>
              </a:ext>
            </a:extLst>
          </p:cNvPr>
          <p:cNvSpPr txBox="1"/>
          <p:nvPr/>
        </p:nvSpPr>
        <p:spPr>
          <a:xfrm>
            <a:off x="6371486" y="1820862"/>
            <a:ext cx="4073590" cy="1300116"/>
          </a:xfrm>
          <a:prstGeom prst="rect">
            <a:avLst/>
          </a:prstGeom>
          <a:noFill/>
        </p:spPr>
        <p:txBody>
          <a:bodyPr wrap="square" rtlCol="0">
            <a:spAutoFit/>
          </a:bodyPr>
          <a:lstStyle/>
          <a:p>
            <a:pPr algn="ctr"/>
            <a:r>
              <a:rPr lang="en-US" sz="6000" b="1" err="1">
                <a:latin typeface="+mj-lt"/>
              </a:rPr>
              <a:t>31.7M</a:t>
            </a:r>
            <a:endParaRPr lang="en-US" sz="6000" b="1">
              <a:latin typeface="+mj-lt"/>
            </a:endParaRPr>
          </a:p>
        </p:txBody>
      </p:sp>
      <p:sp>
        <p:nvSpPr>
          <p:cNvPr id="5" name="TextBox 4">
            <a:extLst>
              <a:ext uri="{FF2B5EF4-FFF2-40B4-BE49-F238E27FC236}">
                <a16:creationId xmlns:a16="http://schemas.microsoft.com/office/drawing/2014/main" id="{63669DD2-C305-2771-3143-9C63B25FF777}"/>
              </a:ext>
            </a:extLst>
          </p:cNvPr>
          <p:cNvSpPr txBox="1"/>
          <p:nvPr/>
        </p:nvSpPr>
        <p:spPr>
          <a:xfrm>
            <a:off x="5381417" y="3066491"/>
            <a:ext cx="2607683" cy="1063731"/>
          </a:xfrm>
          <a:prstGeom prst="rect">
            <a:avLst/>
          </a:prstGeom>
          <a:noFill/>
        </p:spPr>
        <p:txBody>
          <a:bodyPr wrap="square" rtlCol="0">
            <a:spAutoFit/>
          </a:bodyPr>
          <a:lstStyle/>
          <a:p>
            <a:pPr algn="ctr"/>
            <a:r>
              <a:rPr lang="en-US" sz="4800" b="1" err="1">
                <a:latin typeface="+mj-lt"/>
              </a:rPr>
              <a:t>391K</a:t>
            </a:r>
            <a:endParaRPr lang="en-US" sz="4800" b="1">
              <a:latin typeface="+mj-lt"/>
            </a:endParaRPr>
          </a:p>
        </p:txBody>
      </p:sp>
      <p:sp>
        <p:nvSpPr>
          <p:cNvPr id="15" name="TextBox 14">
            <a:extLst>
              <a:ext uri="{FF2B5EF4-FFF2-40B4-BE49-F238E27FC236}">
                <a16:creationId xmlns:a16="http://schemas.microsoft.com/office/drawing/2014/main" id="{8DE82E8E-6388-8436-DD3C-ACAC9D57E231}"/>
              </a:ext>
            </a:extLst>
          </p:cNvPr>
          <p:cNvSpPr txBox="1"/>
          <p:nvPr/>
        </p:nvSpPr>
        <p:spPr>
          <a:xfrm>
            <a:off x="6129035" y="3738813"/>
            <a:ext cx="1577676" cy="307777"/>
          </a:xfrm>
          <a:prstGeom prst="rect">
            <a:avLst/>
          </a:prstGeom>
          <a:noFill/>
        </p:spPr>
        <p:txBody>
          <a:bodyPr wrap="none" rtlCol="0">
            <a:spAutoFit/>
          </a:bodyPr>
          <a:lstStyle/>
          <a:p>
            <a:r>
              <a:rPr lang="en-US" sz="1400">
                <a:latin typeface="+mj-lt"/>
              </a:rPr>
              <a:t>Numeric increase</a:t>
            </a:r>
          </a:p>
        </p:txBody>
      </p:sp>
      <p:pic>
        <p:nvPicPr>
          <p:cNvPr id="26" name="Picture 25" descr="Green arrow pointing up signifying an increase.">
            <a:extLst>
              <a:ext uri="{FF2B5EF4-FFF2-40B4-BE49-F238E27FC236}">
                <a16:creationId xmlns:a16="http://schemas.microsoft.com/office/drawing/2014/main" id="{699C2B5B-7AD1-4730-F06A-35AA6984B2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03564" y="3232542"/>
            <a:ext cx="518375" cy="512167"/>
          </a:xfrm>
          <a:prstGeom prst="rect">
            <a:avLst/>
          </a:prstGeom>
        </p:spPr>
      </p:pic>
      <p:sp>
        <p:nvSpPr>
          <p:cNvPr id="6" name="TextBox 5">
            <a:extLst>
              <a:ext uri="{FF2B5EF4-FFF2-40B4-BE49-F238E27FC236}">
                <a16:creationId xmlns:a16="http://schemas.microsoft.com/office/drawing/2014/main" id="{4BF11005-1431-D042-2AFF-BEA5561BDFDE}"/>
              </a:ext>
            </a:extLst>
          </p:cNvPr>
          <p:cNvSpPr txBox="1"/>
          <p:nvPr/>
        </p:nvSpPr>
        <p:spPr>
          <a:xfrm>
            <a:off x="8167747" y="3060244"/>
            <a:ext cx="2607683" cy="1063731"/>
          </a:xfrm>
          <a:prstGeom prst="rect">
            <a:avLst/>
          </a:prstGeom>
          <a:noFill/>
        </p:spPr>
        <p:txBody>
          <a:bodyPr wrap="square" rtlCol="0">
            <a:spAutoFit/>
          </a:bodyPr>
          <a:lstStyle/>
          <a:p>
            <a:pPr algn="ctr"/>
            <a:r>
              <a:rPr lang="en-US" sz="4800" b="1">
                <a:latin typeface="+mj-lt"/>
              </a:rPr>
              <a:t>1.2%</a:t>
            </a:r>
          </a:p>
        </p:txBody>
      </p:sp>
      <p:sp>
        <p:nvSpPr>
          <p:cNvPr id="16" name="TextBox 15">
            <a:extLst>
              <a:ext uri="{FF2B5EF4-FFF2-40B4-BE49-F238E27FC236}">
                <a16:creationId xmlns:a16="http://schemas.microsoft.com/office/drawing/2014/main" id="{842CFF86-0826-B196-C93B-66D7E637DC77}"/>
              </a:ext>
            </a:extLst>
          </p:cNvPr>
          <p:cNvSpPr txBox="1"/>
          <p:nvPr/>
        </p:nvSpPr>
        <p:spPr>
          <a:xfrm>
            <a:off x="9014889" y="3738813"/>
            <a:ext cx="1527982" cy="307777"/>
          </a:xfrm>
          <a:prstGeom prst="rect">
            <a:avLst/>
          </a:prstGeom>
          <a:noFill/>
        </p:spPr>
        <p:txBody>
          <a:bodyPr wrap="none" rtlCol="0">
            <a:spAutoFit/>
          </a:bodyPr>
          <a:lstStyle/>
          <a:p>
            <a:r>
              <a:rPr lang="en-US" sz="1400" dirty="0">
                <a:latin typeface="+mj-lt"/>
              </a:rPr>
              <a:t>Percent increase</a:t>
            </a:r>
          </a:p>
        </p:txBody>
      </p:sp>
      <p:pic>
        <p:nvPicPr>
          <p:cNvPr id="28" name="Picture 27" descr="Green arrow pointing up signifying an increase.">
            <a:extLst>
              <a:ext uri="{FF2B5EF4-FFF2-40B4-BE49-F238E27FC236}">
                <a16:creationId xmlns:a16="http://schemas.microsoft.com/office/drawing/2014/main" id="{867F5386-9081-F21E-0546-E9AE98CAEA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42347" y="3217480"/>
            <a:ext cx="518375" cy="512167"/>
          </a:xfrm>
          <a:prstGeom prst="rect">
            <a:avLst/>
          </a:prstGeom>
        </p:spPr>
      </p:pic>
      <p:sp>
        <p:nvSpPr>
          <p:cNvPr id="17" name="TextBox 16">
            <a:extLst>
              <a:ext uri="{FF2B5EF4-FFF2-40B4-BE49-F238E27FC236}">
                <a16:creationId xmlns:a16="http://schemas.microsoft.com/office/drawing/2014/main" id="{42A5E5E2-8156-29E5-0739-7B1307F0A270}"/>
              </a:ext>
            </a:extLst>
          </p:cNvPr>
          <p:cNvSpPr txBox="1"/>
          <p:nvPr/>
        </p:nvSpPr>
        <p:spPr>
          <a:xfrm>
            <a:off x="6999531" y="4128442"/>
            <a:ext cx="2674087" cy="512167"/>
          </a:xfrm>
          <a:prstGeom prst="rect">
            <a:avLst/>
          </a:prstGeom>
          <a:noFill/>
        </p:spPr>
        <p:txBody>
          <a:bodyPr wrap="none" rtlCol="0">
            <a:spAutoFit/>
          </a:bodyPr>
          <a:lstStyle/>
          <a:p>
            <a:pPr algn="ctr"/>
            <a:r>
              <a:rPr lang="en-US" sz="2000" b="1" dirty="0">
                <a:latin typeface="+mj-lt"/>
              </a:rPr>
              <a:t>Growth from 2024</a:t>
            </a:r>
          </a:p>
        </p:txBody>
      </p:sp>
      <p:sp>
        <p:nvSpPr>
          <p:cNvPr id="18" name="Rectangle: Rounded Corners 17">
            <a:extLst>
              <a:ext uri="{FF2B5EF4-FFF2-40B4-BE49-F238E27FC236}">
                <a16:creationId xmlns:a16="http://schemas.microsoft.com/office/drawing/2014/main" id="{3ADD914E-06FD-9C14-2E00-A2C866E1A2A1}"/>
              </a:ext>
              <a:ext uri="{C183D7F6-B498-43B3-948B-1728B52AA6E4}">
                <adec:decorative xmlns:adec="http://schemas.microsoft.com/office/drawing/2017/decorative" val="1"/>
              </a:ext>
            </a:extLst>
          </p:cNvPr>
          <p:cNvSpPr/>
          <p:nvPr/>
        </p:nvSpPr>
        <p:spPr>
          <a:xfrm>
            <a:off x="5462760" y="821992"/>
            <a:ext cx="5891038" cy="2111373"/>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698F311-7E58-1538-1DD8-0B73A157A857}"/>
              </a:ext>
              <a:ext uri="{C183D7F6-B498-43B3-948B-1728B52AA6E4}">
                <adec:decorative xmlns:adec="http://schemas.microsoft.com/office/drawing/2017/decorative" val="1"/>
              </a:ext>
            </a:extLst>
          </p:cNvPr>
          <p:cNvSpPr/>
          <p:nvPr/>
        </p:nvSpPr>
        <p:spPr>
          <a:xfrm>
            <a:off x="5462760" y="3065438"/>
            <a:ext cx="2929851" cy="1054410"/>
          </a:xfrm>
          <a:prstGeom prst="rect">
            <a:avLst/>
          </a:pr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8244D8AA-7916-778B-4D0A-AB56EE3F9320}"/>
              </a:ext>
              <a:ext uri="{C183D7F6-B498-43B3-948B-1728B52AA6E4}">
                <adec:decorative xmlns:adec="http://schemas.microsoft.com/office/drawing/2017/decorative" val="1"/>
              </a:ext>
            </a:extLst>
          </p:cNvPr>
          <p:cNvSpPr/>
          <p:nvPr/>
        </p:nvSpPr>
        <p:spPr>
          <a:xfrm>
            <a:off x="8384838" y="3065438"/>
            <a:ext cx="2929851" cy="1054410"/>
          </a:xfrm>
          <a:prstGeom prst="rect">
            <a:avLst/>
          </a:pr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C902A151-6C55-ACF6-C9ED-B7476EC3BBA6}"/>
              </a:ext>
              <a:ext uri="{C183D7F6-B498-43B3-948B-1728B52AA6E4}">
                <adec:decorative xmlns:adec="http://schemas.microsoft.com/office/drawing/2017/decorative" val="1"/>
              </a:ext>
            </a:extLst>
          </p:cNvPr>
          <p:cNvSpPr/>
          <p:nvPr/>
        </p:nvSpPr>
        <p:spPr>
          <a:xfrm>
            <a:off x="5462760" y="4109712"/>
            <a:ext cx="5851929" cy="399552"/>
          </a:xfrm>
          <a:prstGeom prst="rect">
            <a:avLst/>
          </a:pr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9A24C4E0-7B0A-E6E1-94F9-26F5B0CA0AEC}"/>
              </a:ext>
            </a:extLst>
          </p:cNvPr>
          <p:cNvSpPr txBox="1"/>
          <p:nvPr/>
        </p:nvSpPr>
        <p:spPr>
          <a:xfrm>
            <a:off x="5193973" y="4872174"/>
            <a:ext cx="6347266" cy="1323439"/>
          </a:xfrm>
          <a:prstGeom prst="rect">
            <a:avLst/>
          </a:prstGeom>
          <a:noFill/>
        </p:spPr>
        <p:txBody>
          <a:bodyPr wrap="square" rtlCol="0">
            <a:spAutoFit/>
          </a:bodyPr>
          <a:lstStyle/>
          <a:p>
            <a:pPr algn="ctr"/>
            <a:r>
              <a:rPr lang="en-US" sz="1600" dirty="0"/>
              <a:t>New Census Bureau data shows Texas’ population reached 31.7 million in July 2025 — a 1.2% increase from 2024 to 2025, more than 2X the 0.5% national growth rate. Though growth slowed compared to recent years, TX still led the nation in numeric gains, adding over 391K residents.</a:t>
            </a:r>
          </a:p>
        </p:txBody>
      </p:sp>
    </p:spTree>
    <p:extLst>
      <p:ext uri="{BB962C8B-B14F-4D97-AF65-F5344CB8AC3E}">
        <p14:creationId xmlns:p14="http://schemas.microsoft.com/office/powerpoint/2010/main" val="597298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3E8C7-C8B5-E698-979B-BCD72B39AF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A71175-593E-DF1A-3265-AEFD1F9CB1F8}"/>
              </a:ext>
            </a:extLst>
          </p:cNvPr>
          <p:cNvSpPr>
            <a:spLocks noGrp="1"/>
          </p:cNvSpPr>
          <p:nvPr>
            <p:ph type="title"/>
          </p:nvPr>
        </p:nvSpPr>
        <p:spPr>
          <a:xfrm>
            <a:off x="546848" y="434246"/>
            <a:ext cx="3182417" cy="667749"/>
          </a:xfrm>
          <a:solidFill>
            <a:schemeClr val="accent4">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2">
            <a:schemeClr val="accent1"/>
          </a:fillRef>
          <a:effectRef idx="1">
            <a:schemeClr val="accent1"/>
          </a:effectRef>
          <a:fontRef idx="minor">
            <a:schemeClr val="dk1"/>
          </a:fontRef>
        </p:style>
        <p:txBody>
          <a:bodyPr>
            <a:normAutofit/>
          </a:bodyPr>
          <a:lstStyle/>
          <a:p>
            <a:r>
              <a:rPr lang="en-US" sz="2400" i="1" dirty="0">
                <a:solidFill>
                  <a:schemeClr val="bg1"/>
                </a:solidFill>
              </a:rPr>
              <a:t>State Highlights</a:t>
            </a:r>
            <a:endParaRPr lang="en-US" sz="1600" i="1" dirty="0">
              <a:solidFill>
                <a:schemeClr val="bg1"/>
              </a:solidFill>
            </a:endParaRPr>
          </a:p>
        </p:txBody>
      </p:sp>
      <p:sp>
        <p:nvSpPr>
          <p:cNvPr id="7" name="TextBox 6">
            <a:extLst>
              <a:ext uri="{FF2B5EF4-FFF2-40B4-BE49-F238E27FC236}">
                <a16:creationId xmlns:a16="http://schemas.microsoft.com/office/drawing/2014/main" id="{CB706454-B9D1-08A3-ACBA-5A5712CC3A39}"/>
              </a:ext>
            </a:extLst>
          </p:cNvPr>
          <p:cNvSpPr txBox="1"/>
          <p:nvPr/>
        </p:nvSpPr>
        <p:spPr>
          <a:xfrm>
            <a:off x="400867" y="1282349"/>
            <a:ext cx="4575170" cy="4893647"/>
          </a:xfrm>
          <a:prstGeom prst="rect">
            <a:avLst/>
          </a:prstGeom>
          <a:noFill/>
        </p:spPr>
        <p:txBody>
          <a:bodyPr wrap="square" rtlCol="0">
            <a:spAutoFit/>
          </a:bodyPr>
          <a:lstStyle/>
          <a:p>
            <a:endParaRPr lang="en-US" sz="2400" dirty="0"/>
          </a:p>
          <a:p>
            <a:pPr marL="285750" indent="-285750">
              <a:buFont typeface="Wingdings" panose="05000000000000000000" pitchFamily="2" charset="2"/>
              <a:buChar char="§"/>
            </a:pPr>
            <a:r>
              <a:rPr lang="en-US" sz="2400" dirty="0"/>
              <a:t>All but five U.S. states grew between July 2024 and July 2025</a:t>
            </a:r>
          </a:p>
          <a:p>
            <a:r>
              <a:rPr lang="en-US" sz="2400" dirty="0"/>
              <a:t>    - CA, HI, NM, VT, and WV.</a:t>
            </a:r>
          </a:p>
          <a:p>
            <a:pPr marL="285750" indent="-285750">
              <a:buFont typeface="Wingdings" panose="05000000000000000000" pitchFamily="2" charset="2"/>
              <a:buChar char="§"/>
            </a:pPr>
            <a:endParaRPr lang="en-US" sz="2400" dirty="0"/>
          </a:p>
          <a:p>
            <a:pPr marL="285750" indent="-285750">
              <a:buFont typeface="Wingdings" panose="05000000000000000000" pitchFamily="2" charset="2"/>
              <a:buChar char="§"/>
            </a:pPr>
            <a:r>
              <a:rPr lang="en-US" sz="2400" dirty="0"/>
              <a:t>Top 5 States with percent change </a:t>
            </a:r>
          </a:p>
          <a:p>
            <a:r>
              <a:rPr lang="en-US" sz="2400" dirty="0"/>
              <a:t>     -SC, ID, NC, </a:t>
            </a:r>
            <a:r>
              <a:rPr lang="en-US" sz="2400" b="1" dirty="0"/>
              <a:t>TX</a:t>
            </a:r>
            <a:r>
              <a:rPr lang="en-US" sz="2400" dirty="0"/>
              <a:t>, UT.</a:t>
            </a:r>
          </a:p>
          <a:p>
            <a:pPr marL="285750" indent="-285750">
              <a:buFont typeface="Wingdings" panose="05000000000000000000" pitchFamily="2" charset="2"/>
              <a:buChar char="§"/>
            </a:pPr>
            <a:endParaRPr lang="en-US" sz="2400" dirty="0"/>
          </a:p>
          <a:p>
            <a:pPr marL="285750" indent="-285750">
              <a:buFont typeface="Wingdings" panose="05000000000000000000" pitchFamily="2" charset="2"/>
              <a:buChar char="§"/>
            </a:pPr>
            <a:r>
              <a:rPr lang="en-US" sz="2400" dirty="0"/>
              <a:t>Top 5 States with numeric change</a:t>
            </a:r>
          </a:p>
          <a:p>
            <a:r>
              <a:rPr lang="en-US" sz="2400" dirty="0"/>
              <a:t>     -</a:t>
            </a:r>
            <a:r>
              <a:rPr lang="en-US" sz="2400" b="1" dirty="0"/>
              <a:t>TX</a:t>
            </a:r>
            <a:r>
              <a:rPr lang="en-US" sz="2400" dirty="0"/>
              <a:t>, FL, NC, GA, SC.</a:t>
            </a:r>
          </a:p>
        </p:txBody>
      </p:sp>
      <p:pic>
        <p:nvPicPr>
          <p:cNvPr id="1026" name="Picture 2" descr="U.S. map showing percent population change by state from 2024 to 2025. States are shaded by growth rate, with Texas and several Mountain West and Southeast states showing the highest growth, while a few states experienced population declines.">
            <a:extLst>
              <a:ext uri="{FF2B5EF4-FFF2-40B4-BE49-F238E27FC236}">
                <a16:creationId xmlns:a16="http://schemas.microsoft.com/office/drawing/2014/main" id="{4CF16D28-9293-0AC7-6BFA-0DE84B083E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9987" y="642840"/>
            <a:ext cx="6895429" cy="5327893"/>
          </a:xfrm>
          <a:prstGeom prst="rect">
            <a:avLst/>
          </a:prstGeom>
          <a:noFill/>
          <a:extLst>
            <a:ext uri="{909E8E84-426E-40DD-AFC4-6F175D3DCCD1}">
              <a14:hiddenFill xmlns:a14="http://schemas.microsoft.com/office/drawing/2010/main">
                <a:solidFill>
                  <a:srgbClr val="FFFFFF"/>
                </a:solidFill>
              </a14:hiddenFill>
            </a:ext>
          </a:extLst>
        </p:spPr>
      </p:pic>
      <p:sp>
        <p:nvSpPr>
          <p:cNvPr id="12" name="Content Placeholder 3">
            <a:extLst>
              <a:ext uri="{FF2B5EF4-FFF2-40B4-BE49-F238E27FC236}">
                <a16:creationId xmlns:a16="http://schemas.microsoft.com/office/drawing/2014/main" id="{9328309A-4F79-216C-BC1E-2BB1D26AC252}"/>
              </a:ext>
            </a:extLst>
          </p:cNvPr>
          <p:cNvSpPr txBox="1">
            <a:spLocks/>
          </p:cNvSpPr>
          <p:nvPr/>
        </p:nvSpPr>
        <p:spPr>
          <a:xfrm>
            <a:off x="119517" y="6356350"/>
            <a:ext cx="9459912" cy="365125"/>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1100" kern="1200">
                <a:solidFill>
                  <a:schemeClr val="bg1">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latin typeface="Arial"/>
                <a:cs typeface="Arial"/>
              </a:rPr>
              <a:t>Source: </a:t>
            </a:r>
            <a:r>
              <a:rPr lang="en-US">
                <a:latin typeface="Arial"/>
                <a:cs typeface="Arial"/>
              </a:rPr>
              <a:t>U.S. Census Bureau, Vintage 2025 Population Estimates</a:t>
            </a:r>
            <a:endParaRPr lang="en-US" b="1">
              <a:latin typeface="Arial"/>
              <a:cs typeface="Arial"/>
            </a:endParaRPr>
          </a:p>
        </p:txBody>
      </p:sp>
    </p:spTree>
    <p:extLst>
      <p:ext uri="{BB962C8B-B14F-4D97-AF65-F5344CB8AC3E}">
        <p14:creationId xmlns:p14="http://schemas.microsoft.com/office/powerpoint/2010/main" val="13683718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A8BDFCF-FCBF-4202-C501-D0FF5529B0F5}"/>
              </a:ext>
            </a:extLst>
          </p:cNvPr>
          <p:cNvSpPr>
            <a:spLocks noGrp="1"/>
          </p:cNvSpPr>
          <p:nvPr>
            <p:ph type="title"/>
          </p:nvPr>
        </p:nvSpPr>
        <p:spPr>
          <a:xfrm>
            <a:off x="82912" y="134150"/>
            <a:ext cx="4000171" cy="1587136"/>
          </a:xfrm>
        </p:spPr>
        <p:txBody>
          <a:bodyPr>
            <a:normAutofit/>
          </a:bodyPr>
          <a:lstStyle/>
          <a:p>
            <a:r>
              <a:rPr lang="en-US"/>
              <a:t>Estimated Population, </a:t>
            </a:r>
            <a:br>
              <a:rPr lang="en-US"/>
            </a:br>
            <a:r>
              <a:rPr lang="en-US"/>
              <a:t>Texas Counties, 2025 </a:t>
            </a:r>
          </a:p>
        </p:txBody>
      </p:sp>
      <p:sp>
        <p:nvSpPr>
          <p:cNvPr id="7" name="TextBox 6">
            <a:extLst>
              <a:ext uri="{FF2B5EF4-FFF2-40B4-BE49-F238E27FC236}">
                <a16:creationId xmlns:a16="http://schemas.microsoft.com/office/drawing/2014/main" id="{ADEECC03-36AB-628E-0E44-684E43886B1D}"/>
              </a:ext>
            </a:extLst>
          </p:cNvPr>
          <p:cNvSpPr txBox="1"/>
          <p:nvPr/>
        </p:nvSpPr>
        <p:spPr>
          <a:xfrm>
            <a:off x="335354" y="1674674"/>
            <a:ext cx="3594779" cy="3477875"/>
          </a:xfrm>
          <a:prstGeom prst="rect">
            <a:avLst/>
          </a:prstGeom>
          <a:noFill/>
        </p:spPr>
        <p:txBody>
          <a:bodyPr wrap="square" rtlCol="0">
            <a:spAutoFit/>
          </a:bodyPr>
          <a:lstStyle/>
          <a:p>
            <a:pPr fontAlgn="base"/>
            <a:r>
              <a:rPr lang="en-US" sz="2000"/>
              <a:t>Texas population is highly concentrated within the </a:t>
            </a:r>
            <a:r>
              <a:rPr lang="en-US" sz="2000" b="1"/>
              <a:t>metropolitan triangle </a:t>
            </a:r>
            <a:r>
              <a:rPr lang="en-US" sz="2000"/>
              <a:t>formed by Dallas–Fort Worth, Austin, San Antonio, and Houston.</a:t>
            </a:r>
          </a:p>
          <a:p>
            <a:pPr fontAlgn="base"/>
            <a:endParaRPr lang="en-US" sz="2000"/>
          </a:p>
          <a:p>
            <a:pPr fontAlgn="base"/>
            <a:r>
              <a:rPr lang="en-US" sz="2000"/>
              <a:t>The 120 counties on and east of the </a:t>
            </a:r>
            <a:r>
              <a:rPr lang="en-US" sz="2000" b="1"/>
              <a:t>I‑35 </a:t>
            </a:r>
            <a:r>
              <a:rPr lang="en-US" sz="2000"/>
              <a:t>corridor are home to 27.3 million residents—approximately </a:t>
            </a:r>
            <a:r>
              <a:rPr lang="en-US" sz="2000" b="1"/>
              <a:t>87.3% </a:t>
            </a:r>
            <a:r>
              <a:rPr lang="en-US" sz="2000"/>
              <a:t>of the state’s total population.</a:t>
            </a:r>
          </a:p>
        </p:txBody>
      </p:sp>
      <p:sp>
        <p:nvSpPr>
          <p:cNvPr id="8" name="Isosceles Triangle 7">
            <a:extLst>
              <a:ext uri="{FF2B5EF4-FFF2-40B4-BE49-F238E27FC236}">
                <a16:creationId xmlns:a16="http://schemas.microsoft.com/office/drawing/2014/main" id="{8501467E-B821-91CD-A100-CDEEA7A235E6}"/>
              </a:ext>
              <a:ext uri="{C183D7F6-B498-43B3-948B-1728B52AA6E4}">
                <adec:decorative xmlns:adec="http://schemas.microsoft.com/office/drawing/2017/decorative" val="1"/>
              </a:ext>
            </a:extLst>
          </p:cNvPr>
          <p:cNvSpPr/>
          <p:nvPr/>
        </p:nvSpPr>
        <p:spPr>
          <a:xfrm rot="21173131">
            <a:off x="8258736" y="2336491"/>
            <a:ext cx="1520662" cy="1699462"/>
          </a:xfrm>
          <a:prstGeom prst="triangle">
            <a:avLst>
              <a:gd name="adj" fmla="val 61782"/>
            </a:avLst>
          </a:prstGeom>
          <a:noFill/>
          <a:ln w="38100">
            <a:solidFill>
              <a:schemeClr val="accent2">
                <a:alpha val="7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Choropleth map of Texas counties showing estimated population ranges for 2025 using a color gradient from light yellow (lowest population) to dark blue (highest population). Major urban counties like Harris, Dallas, and Bexar are dark blue, indicating populations over 2 million, while many rural counties are light yellow, representing populations under 5,000.&#10;&#10;">
            <a:extLst>
              <a:ext uri="{FF2B5EF4-FFF2-40B4-BE49-F238E27FC236}">
                <a16:creationId xmlns:a16="http://schemas.microsoft.com/office/drawing/2014/main" id="{4DC8DBD6-23D5-41E6-43A6-DC1D3BEA13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09608" y="134150"/>
            <a:ext cx="7899480" cy="6104144"/>
          </a:xfrm>
          <a:prstGeom prst="rect">
            <a:avLst/>
          </a:prstGeom>
        </p:spPr>
      </p:pic>
      <p:sp>
        <p:nvSpPr>
          <p:cNvPr id="9" name="Isosceles Triangle 8">
            <a:extLst>
              <a:ext uri="{FF2B5EF4-FFF2-40B4-BE49-F238E27FC236}">
                <a16:creationId xmlns:a16="http://schemas.microsoft.com/office/drawing/2014/main" id="{8447EC84-E94C-8863-89CD-2F6EAF00BE3F}"/>
              </a:ext>
              <a:ext uri="{C183D7F6-B498-43B3-948B-1728B52AA6E4}">
                <adec:decorative xmlns:adec="http://schemas.microsoft.com/office/drawing/2017/decorative" val="1"/>
              </a:ext>
            </a:extLst>
          </p:cNvPr>
          <p:cNvSpPr/>
          <p:nvPr/>
        </p:nvSpPr>
        <p:spPr>
          <a:xfrm rot="21366823">
            <a:off x="8893506" y="2294212"/>
            <a:ext cx="1429063" cy="1781957"/>
          </a:xfrm>
          <a:prstGeom prst="triangle">
            <a:avLst>
              <a:gd name="adj" fmla="val 45576"/>
            </a:avLst>
          </a:prstGeom>
          <a:noFill/>
          <a:ln w="38100">
            <a:solidFill>
              <a:schemeClr val="accent2">
                <a:alpha val="7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5">
            <a:extLst>
              <a:ext uri="{FF2B5EF4-FFF2-40B4-BE49-F238E27FC236}">
                <a16:creationId xmlns:a16="http://schemas.microsoft.com/office/drawing/2014/main" id="{28B40BEB-FEE5-5EA4-1003-1B3630B3D1E1}"/>
              </a:ext>
              <a:ext uri="{C183D7F6-B498-43B3-948B-1728B52AA6E4}">
                <adec:decorative xmlns:adec="http://schemas.microsoft.com/office/drawing/2017/decorative" val="1"/>
              </a:ext>
            </a:extLst>
          </p:cNvPr>
          <p:cNvSpPr/>
          <p:nvPr/>
        </p:nvSpPr>
        <p:spPr>
          <a:xfrm>
            <a:off x="8348263" y="1824479"/>
            <a:ext cx="1080523" cy="3257072"/>
          </a:xfrm>
          <a:custGeom>
            <a:avLst/>
            <a:gdLst>
              <a:gd name="connsiteX0" fmla="*/ 0 w 1020216"/>
              <a:gd name="connsiteY0" fmla="*/ 3295291 h 3295291"/>
              <a:gd name="connsiteX1" fmla="*/ 34506 w 1020216"/>
              <a:gd name="connsiteY1" fmla="*/ 3209027 h 3295291"/>
              <a:gd name="connsiteX2" fmla="*/ 69011 w 1020216"/>
              <a:gd name="connsiteY2" fmla="*/ 3157268 h 3295291"/>
              <a:gd name="connsiteX3" fmla="*/ 86264 w 1020216"/>
              <a:gd name="connsiteY3" fmla="*/ 3105510 h 3295291"/>
              <a:gd name="connsiteX4" fmla="*/ 155276 w 1020216"/>
              <a:gd name="connsiteY4" fmla="*/ 3001993 h 3295291"/>
              <a:gd name="connsiteX5" fmla="*/ 189781 w 1020216"/>
              <a:gd name="connsiteY5" fmla="*/ 2950234 h 3295291"/>
              <a:gd name="connsiteX6" fmla="*/ 224287 w 1020216"/>
              <a:gd name="connsiteY6" fmla="*/ 2898476 h 3295291"/>
              <a:gd name="connsiteX7" fmla="*/ 276045 w 1020216"/>
              <a:gd name="connsiteY7" fmla="*/ 2743200 h 3295291"/>
              <a:gd name="connsiteX8" fmla="*/ 293298 w 1020216"/>
              <a:gd name="connsiteY8" fmla="*/ 2691442 h 3295291"/>
              <a:gd name="connsiteX9" fmla="*/ 327804 w 1020216"/>
              <a:gd name="connsiteY9" fmla="*/ 2553419 h 3295291"/>
              <a:gd name="connsiteX10" fmla="*/ 345057 w 1020216"/>
              <a:gd name="connsiteY10" fmla="*/ 2501661 h 3295291"/>
              <a:gd name="connsiteX11" fmla="*/ 362310 w 1020216"/>
              <a:gd name="connsiteY11" fmla="*/ 2432649 h 3295291"/>
              <a:gd name="connsiteX12" fmla="*/ 379562 w 1020216"/>
              <a:gd name="connsiteY12" fmla="*/ 2380891 h 3295291"/>
              <a:gd name="connsiteX13" fmla="*/ 396815 w 1020216"/>
              <a:gd name="connsiteY13" fmla="*/ 2311880 h 3295291"/>
              <a:gd name="connsiteX14" fmla="*/ 483079 w 1020216"/>
              <a:gd name="connsiteY14" fmla="*/ 2242868 h 3295291"/>
              <a:gd name="connsiteX15" fmla="*/ 586596 w 1020216"/>
              <a:gd name="connsiteY15" fmla="*/ 2173857 h 3295291"/>
              <a:gd name="connsiteX16" fmla="*/ 621102 w 1020216"/>
              <a:gd name="connsiteY16" fmla="*/ 2018582 h 3295291"/>
              <a:gd name="connsiteX17" fmla="*/ 638355 w 1020216"/>
              <a:gd name="connsiteY17" fmla="*/ 1966823 h 3295291"/>
              <a:gd name="connsiteX18" fmla="*/ 672861 w 1020216"/>
              <a:gd name="connsiteY18" fmla="*/ 1828800 h 3295291"/>
              <a:gd name="connsiteX19" fmla="*/ 724619 w 1020216"/>
              <a:gd name="connsiteY19" fmla="*/ 1621766 h 3295291"/>
              <a:gd name="connsiteX20" fmla="*/ 741872 w 1020216"/>
              <a:gd name="connsiteY20" fmla="*/ 1552755 h 3295291"/>
              <a:gd name="connsiteX21" fmla="*/ 776378 w 1020216"/>
              <a:gd name="connsiteY21" fmla="*/ 1500997 h 3295291"/>
              <a:gd name="connsiteX22" fmla="*/ 793630 w 1020216"/>
              <a:gd name="connsiteY22" fmla="*/ 1449238 h 3295291"/>
              <a:gd name="connsiteX23" fmla="*/ 862642 w 1020216"/>
              <a:gd name="connsiteY23" fmla="*/ 1345721 h 3295291"/>
              <a:gd name="connsiteX24" fmla="*/ 914400 w 1020216"/>
              <a:gd name="connsiteY24" fmla="*/ 862642 h 3295291"/>
              <a:gd name="connsiteX25" fmla="*/ 983411 w 1020216"/>
              <a:gd name="connsiteY25" fmla="*/ 741872 h 3295291"/>
              <a:gd name="connsiteX26" fmla="*/ 1017917 w 1020216"/>
              <a:gd name="connsiteY26" fmla="*/ 621102 h 3295291"/>
              <a:gd name="connsiteX27" fmla="*/ 1017917 w 1020216"/>
              <a:gd name="connsiteY27" fmla="*/ 0 h 3295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020216" h="3295291">
                <a:moveTo>
                  <a:pt x="0" y="3295291"/>
                </a:moveTo>
                <a:cubicBezTo>
                  <a:pt x="11502" y="3266536"/>
                  <a:pt x="20656" y="3236727"/>
                  <a:pt x="34506" y="3209027"/>
                </a:cubicBezTo>
                <a:cubicBezTo>
                  <a:pt x="43779" y="3190481"/>
                  <a:pt x="59738" y="3175814"/>
                  <a:pt x="69011" y="3157268"/>
                </a:cubicBezTo>
                <a:cubicBezTo>
                  <a:pt x="77144" y="3141002"/>
                  <a:pt x="77432" y="3121407"/>
                  <a:pt x="86264" y="3105510"/>
                </a:cubicBezTo>
                <a:cubicBezTo>
                  <a:pt x="106404" y="3069258"/>
                  <a:pt x="132272" y="3036499"/>
                  <a:pt x="155276" y="3001993"/>
                </a:cubicBezTo>
                <a:lnTo>
                  <a:pt x="189781" y="2950234"/>
                </a:lnTo>
                <a:lnTo>
                  <a:pt x="224287" y="2898476"/>
                </a:lnTo>
                <a:lnTo>
                  <a:pt x="276045" y="2743200"/>
                </a:lnTo>
                <a:cubicBezTo>
                  <a:pt x="281796" y="2725947"/>
                  <a:pt x="288887" y="2709085"/>
                  <a:pt x="293298" y="2691442"/>
                </a:cubicBezTo>
                <a:cubicBezTo>
                  <a:pt x="304800" y="2645434"/>
                  <a:pt x="312807" y="2598409"/>
                  <a:pt x="327804" y="2553419"/>
                </a:cubicBezTo>
                <a:cubicBezTo>
                  <a:pt x="333555" y="2536166"/>
                  <a:pt x="340061" y="2519147"/>
                  <a:pt x="345057" y="2501661"/>
                </a:cubicBezTo>
                <a:cubicBezTo>
                  <a:pt x="351571" y="2478861"/>
                  <a:pt x="355796" y="2455449"/>
                  <a:pt x="362310" y="2432649"/>
                </a:cubicBezTo>
                <a:cubicBezTo>
                  <a:pt x="367306" y="2415163"/>
                  <a:pt x="374566" y="2398377"/>
                  <a:pt x="379562" y="2380891"/>
                </a:cubicBezTo>
                <a:cubicBezTo>
                  <a:pt x="386076" y="2358092"/>
                  <a:pt x="387474" y="2333674"/>
                  <a:pt x="396815" y="2311880"/>
                </a:cubicBezTo>
                <a:cubicBezTo>
                  <a:pt x="430686" y="2232848"/>
                  <a:pt x="421054" y="2277326"/>
                  <a:pt x="483079" y="2242868"/>
                </a:cubicBezTo>
                <a:cubicBezTo>
                  <a:pt x="519331" y="2222728"/>
                  <a:pt x="586596" y="2173857"/>
                  <a:pt x="586596" y="2173857"/>
                </a:cubicBezTo>
                <a:cubicBezTo>
                  <a:pt x="625435" y="2057340"/>
                  <a:pt x="580616" y="2200765"/>
                  <a:pt x="621102" y="2018582"/>
                </a:cubicBezTo>
                <a:cubicBezTo>
                  <a:pt x="625047" y="2000829"/>
                  <a:pt x="633944" y="1984466"/>
                  <a:pt x="638355" y="1966823"/>
                </a:cubicBezTo>
                <a:lnTo>
                  <a:pt x="672861" y="1828800"/>
                </a:lnTo>
                <a:cubicBezTo>
                  <a:pt x="696092" y="1689406"/>
                  <a:pt x="679051" y="1758469"/>
                  <a:pt x="724619" y="1621766"/>
                </a:cubicBezTo>
                <a:cubicBezTo>
                  <a:pt x="732117" y="1599271"/>
                  <a:pt x="732531" y="1574549"/>
                  <a:pt x="741872" y="1552755"/>
                </a:cubicBezTo>
                <a:cubicBezTo>
                  <a:pt x="750040" y="1533696"/>
                  <a:pt x="764876" y="1518250"/>
                  <a:pt x="776378" y="1500997"/>
                </a:cubicBezTo>
                <a:cubicBezTo>
                  <a:pt x="782129" y="1483744"/>
                  <a:pt x="784798" y="1465136"/>
                  <a:pt x="793630" y="1449238"/>
                </a:cubicBezTo>
                <a:cubicBezTo>
                  <a:pt x="813770" y="1412986"/>
                  <a:pt x="862642" y="1345721"/>
                  <a:pt x="862642" y="1345721"/>
                </a:cubicBezTo>
                <a:cubicBezTo>
                  <a:pt x="949971" y="1083728"/>
                  <a:pt x="851013" y="1411988"/>
                  <a:pt x="914400" y="862642"/>
                </a:cubicBezTo>
                <a:cubicBezTo>
                  <a:pt x="918937" y="823326"/>
                  <a:pt x="966279" y="776137"/>
                  <a:pt x="983411" y="741872"/>
                </a:cubicBezTo>
                <a:cubicBezTo>
                  <a:pt x="991771" y="725153"/>
                  <a:pt x="1017626" y="632741"/>
                  <a:pt x="1017917" y="621102"/>
                </a:cubicBezTo>
                <a:cubicBezTo>
                  <a:pt x="1023091" y="414133"/>
                  <a:pt x="1017917" y="207034"/>
                  <a:pt x="1017917" y="0"/>
                </a:cubicBezTo>
              </a:path>
            </a:pathLst>
          </a:custGeom>
          <a:noFill/>
          <a:ln w="79375">
            <a:solidFill>
              <a:schemeClr val="bg1">
                <a:alpha val="5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a:extLst>
              <a:ext uri="{FF2B5EF4-FFF2-40B4-BE49-F238E27FC236}">
                <a16:creationId xmlns:a16="http://schemas.microsoft.com/office/drawing/2014/main" id="{7E86086B-92FD-F610-4199-0BA881BBA3E7}"/>
              </a:ext>
              <a:ext uri="{C183D7F6-B498-43B3-948B-1728B52AA6E4}">
                <adec:decorative xmlns:adec="http://schemas.microsoft.com/office/drawing/2017/decorative" val="1"/>
              </a:ext>
            </a:extLst>
          </p:cNvPr>
          <p:cNvCxnSpPr>
            <a:cxnSpLocks/>
          </p:cNvCxnSpPr>
          <p:nvPr/>
        </p:nvCxnSpPr>
        <p:spPr>
          <a:xfrm>
            <a:off x="8791653" y="4426184"/>
            <a:ext cx="1915901" cy="119718"/>
          </a:xfrm>
          <a:prstGeom prst="straightConnector1">
            <a:avLst/>
          </a:prstGeom>
          <a:ln w="60325">
            <a:solidFill>
              <a:srgbClr val="C40808">
                <a:alpha val="98000"/>
              </a:srgbClr>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83EC2134-6BFD-59B8-A3B6-51E05C1CE848}"/>
              </a:ext>
            </a:extLst>
          </p:cNvPr>
          <p:cNvSpPr txBox="1"/>
          <p:nvPr/>
        </p:nvSpPr>
        <p:spPr>
          <a:xfrm>
            <a:off x="10848264" y="4229092"/>
            <a:ext cx="904415" cy="523220"/>
          </a:xfrm>
          <a:prstGeom prst="rect">
            <a:avLst/>
          </a:prstGeom>
          <a:noFill/>
        </p:spPr>
        <p:txBody>
          <a:bodyPr wrap="none" rtlCol="0">
            <a:spAutoFit/>
          </a:bodyPr>
          <a:lstStyle/>
          <a:p>
            <a:r>
              <a:rPr lang="en-US" sz="2800" b="1"/>
              <a:t>87%</a:t>
            </a:r>
          </a:p>
        </p:txBody>
      </p:sp>
      <p:sp>
        <p:nvSpPr>
          <p:cNvPr id="6" name="Content Placeholder 5">
            <a:extLst>
              <a:ext uri="{FF2B5EF4-FFF2-40B4-BE49-F238E27FC236}">
                <a16:creationId xmlns:a16="http://schemas.microsoft.com/office/drawing/2014/main" id="{2FA0E566-016D-CD12-278C-8A6378445E2E}"/>
              </a:ext>
            </a:extLst>
          </p:cNvPr>
          <p:cNvSpPr>
            <a:spLocks noGrp="1"/>
          </p:cNvSpPr>
          <p:nvPr>
            <p:ph sz="quarter" idx="13"/>
          </p:nvPr>
        </p:nvSpPr>
        <p:spPr/>
        <p:txBody>
          <a:bodyPr/>
          <a:lstStyle/>
          <a:p>
            <a:r>
              <a:rPr lang="fr-FR" b="1"/>
              <a:t>Source: </a:t>
            </a:r>
            <a:r>
              <a:rPr lang="fr-FR"/>
              <a:t>U.S. Census Bureau, Vintage 2025 Population </a:t>
            </a:r>
            <a:r>
              <a:rPr lang="fr-FR" err="1"/>
              <a:t>Estimates</a:t>
            </a:r>
            <a:r>
              <a:rPr lang="fr-FR"/>
              <a:t> </a:t>
            </a:r>
          </a:p>
        </p:txBody>
      </p:sp>
      <p:sp>
        <p:nvSpPr>
          <p:cNvPr id="2" name="Slide Number Placeholder 1">
            <a:extLst>
              <a:ext uri="{FF2B5EF4-FFF2-40B4-BE49-F238E27FC236}">
                <a16:creationId xmlns:a16="http://schemas.microsoft.com/office/drawing/2014/main" id="{9D00D04A-165F-4FDA-980E-CC08A73310A0}"/>
              </a:ext>
            </a:extLst>
          </p:cNvPr>
          <p:cNvSpPr>
            <a:spLocks noGrp="1"/>
          </p:cNvSpPr>
          <p:nvPr>
            <p:ph type="sldNum" sz="quarter" idx="12"/>
          </p:nvPr>
        </p:nvSpPr>
        <p:spPr/>
        <p:txBody>
          <a:bodyPr/>
          <a:lstStyle/>
          <a:p>
            <a:fld id="{ABF0F34F-14AB-484A-B782-112ACB3916DE}" type="slidenum">
              <a:rPr lang="en-US" smtClean="0"/>
              <a:t>7</a:t>
            </a:fld>
            <a:endParaRPr lang="en-US"/>
          </a:p>
        </p:txBody>
      </p:sp>
    </p:spTree>
    <p:extLst>
      <p:ext uri="{BB962C8B-B14F-4D97-AF65-F5344CB8AC3E}">
        <p14:creationId xmlns:p14="http://schemas.microsoft.com/office/powerpoint/2010/main" val="1072806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3816BF-C49E-6DC3-38F2-006CC018805A}"/>
              </a:ext>
            </a:extLst>
          </p:cNvPr>
          <p:cNvSpPr>
            <a:spLocks noGrp="1"/>
          </p:cNvSpPr>
          <p:nvPr>
            <p:ph type="title"/>
          </p:nvPr>
        </p:nvSpPr>
        <p:spPr>
          <a:xfrm>
            <a:off x="321401" y="361689"/>
            <a:ext cx="3722099" cy="1928690"/>
          </a:xfrm>
        </p:spPr>
        <p:txBody>
          <a:bodyPr>
            <a:normAutofit/>
          </a:bodyPr>
          <a:lstStyle/>
          <a:p>
            <a:r>
              <a:rPr lang="en-US"/>
              <a:t>Estimated Percent Population Change, Texas Counties, 2024-2025 </a:t>
            </a:r>
          </a:p>
        </p:txBody>
      </p:sp>
      <p:sp>
        <p:nvSpPr>
          <p:cNvPr id="3" name="Content Placeholder 2">
            <a:extLst>
              <a:ext uri="{FF2B5EF4-FFF2-40B4-BE49-F238E27FC236}">
                <a16:creationId xmlns:a16="http://schemas.microsoft.com/office/drawing/2014/main" id="{4063363F-E1EA-D830-0590-1A89E67833BA}"/>
              </a:ext>
            </a:extLst>
          </p:cNvPr>
          <p:cNvSpPr>
            <a:spLocks noGrp="1"/>
          </p:cNvSpPr>
          <p:nvPr>
            <p:ph sz="quarter" idx="13"/>
          </p:nvPr>
        </p:nvSpPr>
        <p:spPr/>
        <p:txBody>
          <a:bodyPr/>
          <a:lstStyle/>
          <a:p>
            <a:r>
              <a:rPr lang="fr-FR" b="1"/>
              <a:t>Source: </a:t>
            </a:r>
            <a:r>
              <a:rPr lang="fr-FR"/>
              <a:t>U.S. Census Bureau, Vintage 2025 Population </a:t>
            </a:r>
            <a:r>
              <a:rPr lang="fr-FR" err="1"/>
              <a:t>Estimates</a:t>
            </a:r>
            <a:endParaRPr lang="fr-FR"/>
          </a:p>
        </p:txBody>
      </p:sp>
      <p:sp>
        <p:nvSpPr>
          <p:cNvPr id="7" name="TextBox 6">
            <a:extLst>
              <a:ext uri="{FF2B5EF4-FFF2-40B4-BE49-F238E27FC236}">
                <a16:creationId xmlns:a16="http://schemas.microsoft.com/office/drawing/2014/main" id="{17C47967-3694-DEDE-B6E3-15EFBB268258}"/>
              </a:ext>
            </a:extLst>
          </p:cNvPr>
          <p:cNvSpPr txBox="1"/>
          <p:nvPr/>
        </p:nvSpPr>
        <p:spPr>
          <a:xfrm>
            <a:off x="458599" y="2744406"/>
            <a:ext cx="3447702" cy="2308324"/>
          </a:xfrm>
          <a:prstGeom prst="rect">
            <a:avLst/>
          </a:prstGeom>
          <a:noFill/>
        </p:spPr>
        <p:txBody>
          <a:bodyPr wrap="square" rtlCol="0">
            <a:spAutoFit/>
          </a:bodyPr>
          <a:lstStyle/>
          <a:p>
            <a:r>
              <a:rPr lang="en-US" sz="2400"/>
              <a:t>Rapid growth was concentrated in counties at the suburban and exurban edges of the Texas metropolitan triangle.</a:t>
            </a:r>
          </a:p>
        </p:txBody>
      </p:sp>
      <p:sp>
        <p:nvSpPr>
          <p:cNvPr id="8" name="Slide Number Placeholder 7">
            <a:extLst>
              <a:ext uri="{FF2B5EF4-FFF2-40B4-BE49-F238E27FC236}">
                <a16:creationId xmlns:a16="http://schemas.microsoft.com/office/drawing/2014/main" id="{2567A018-2C42-46A1-83A3-B161FE3FB1E4}"/>
              </a:ext>
            </a:extLst>
          </p:cNvPr>
          <p:cNvSpPr>
            <a:spLocks noGrp="1"/>
          </p:cNvSpPr>
          <p:nvPr>
            <p:ph type="sldNum" sz="quarter" idx="12"/>
          </p:nvPr>
        </p:nvSpPr>
        <p:spPr/>
        <p:txBody>
          <a:bodyPr/>
          <a:lstStyle/>
          <a:p>
            <a:fld id="{ABF0F34F-14AB-484A-B782-112ACB3916DE}" type="slidenum">
              <a:rPr lang="en-US" smtClean="0"/>
              <a:t>8</a:t>
            </a:fld>
            <a:endParaRPr lang="en-US"/>
          </a:p>
        </p:txBody>
      </p:sp>
      <p:pic>
        <p:nvPicPr>
          <p:cNvPr id="5" name="Picture 4" descr="Choropleth map of Texas counties showing estimated population change from 2024 to 2025, with color-coded ranges from -9.4% to 10.6%. Key highlights include rapid growth was concentrated in counties at the suburban and exurban edges of the Texas metropolitan triangle, marked in darker purple shades, while many rural counties show minimal or negative change in beige and light blue.&#10;&#10;">
            <a:extLst>
              <a:ext uri="{FF2B5EF4-FFF2-40B4-BE49-F238E27FC236}">
                <a16:creationId xmlns:a16="http://schemas.microsoft.com/office/drawing/2014/main" id="{FF4389BA-94BD-73E0-705D-E3D27901D2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29451" y="257093"/>
            <a:ext cx="7801205" cy="6028204"/>
          </a:xfrm>
          <a:prstGeom prst="rect">
            <a:avLst/>
          </a:prstGeom>
        </p:spPr>
      </p:pic>
    </p:spTree>
    <p:extLst>
      <p:ext uri="{BB962C8B-B14F-4D97-AF65-F5344CB8AC3E}">
        <p14:creationId xmlns:p14="http://schemas.microsoft.com/office/powerpoint/2010/main" val="1013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C2686-7274-4C56-E554-30BD286AFD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461F85-3961-88E4-095A-6084D6C8CB94}"/>
              </a:ext>
            </a:extLst>
          </p:cNvPr>
          <p:cNvSpPr>
            <a:spLocks noGrp="1"/>
          </p:cNvSpPr>
          <p:nvPr>
            <p:ph type="title"/>
          </p:nvPr>
        </p:nvSpPr>
        <p:spPr>
          <a:xfrm>
            <a:off x="372649" y="376919"/>
            <a:ext cx="3722099" cy="1928690"/>
          </a:xfrm>
        </p:spPr>
        <p:txBody>
          <a:bodyPr>
            <a:normAutofit/>
          </a:bodyPr>
          <a:lstStyle/>
          <a:p>
            <a:r>
              <a:rPr lang="en-US"/>
              <a:t>Estimated Numeric Population Change, Texas Counties, 2024-2025 </a:t>
            </a:r>
          </a:p>
        </p:txBody>
      </p:sp>
      <p:sp>
        <p:nvSpPr>
          <p:cNvPr id="3" name="Content Placeholder 2">
            <a:extLst>
              <a:ext uri="{FF2B5EF4-FFF2-40B4-BE49-F238E27FC236}">
                <a16:creationId xmlns:a16="http://schemas.microsoft.com/office/drawing/2014/main" id="{DBFFB3BA-71C7-245F-499E-32BCC56F14C8}"/>
              </a:ext>
            </a:extLst>
          </p:cNvPr>
          <p:cNvSpPr>
            <a:spLocks noGrp="1"/>
          </p:cNvSpPr>
          <p:nvPr>
            <p:ph sz="quarter" idx="13"/>
          </p:nvPr>
        </p:nvSpPr>
        <p:spPr/>
        <p:txBody>
          <a:bodyPr/>
          <a:lstStyle/>
          <a:p>
            <a:r>
              <a:rPr lang="fr-FR" b="1"/>
              <a:t>Source: </a:t>
            </a:r>
            <a:r>
              <a:rPr lang="fr-FR"/>
              <a:t>U.S. Census Bureau, Vintage 2025 Population </a:t>
            </a:r>
            <a:r>
              <a:rPr lang="fr-FR" err="1"/>
              <a:t>Estimates</a:t>
            </a:r>
            <a:endParaRPr lang="fr-FR"/>
          </a:p>
        </p:txBody>
      </p:sp>
      <p:sp>
        <p:nvSpPr>
          <p:cNvPr id="7" name="TextBox 6">
            <a:extLst>
              <a:ext uri="{FF2B5EF4-FFF2-40B4-BE49-F238E27FC236}">
                <a16:creationId xmlns:a16="http://schemas.microsoft.com/office/drawing/2014/main" id="{701D2075-EE0F-10A1-DEC6-46B4C59F0ADC}"/>
              </a:ext>
            </a:extLst>
          </p:cNvPr>
          <p:cNvSpPr txBox="1"/>
          <p:nvPr/>
        </p:nvSpPr>
        <p:spPr>
          <a:xfrm>
            <a:off x="509848" y="2388271"/>
            <a:ext cx="3447702" cy="3416320"/>
          </a:xfrm>
          <a:prstGeom prst="rect">
            <a:avLst/>
          </a:prstGeom>
          <a:noFill/>
        </p:spPr>
        <p:txBody>
          <a:bodyPr wrap="square" rtlCol="0">
            <a:spAutoFit/>
          </a:bodyPr>
          <a:lstStyle/>
          <a:p>
            <a:r>
              <a:rPr lang="en-US" sz="2400"/>
              <a:t>Population declined in </a:t>
            </a:r>
            <a:r>
              <a:rPr lang="en-US" sz="2400" b="1"/>
              <a:t>108</a:t>
            </a:r>
            <a:r>
              <a:rPr lang="en-US" sz="2400"/>
              <a:t> Texas counties, primarily in rural areas.</a:t>
            </a:r>
          </a:p>
          <a:p>
            <a:endParaRPr lang="en-US" sz="2400"/>
          </a:p>
          <a:p>
            <a:r>
              <a:rPr lang="en-US" sz="2400"/>
              <a:t>Dallas experienced the largest numeric population loss, along with several border counties.</a:t>
            </a:r>
          </a:p>
        </p:txBody>
      </p:sp>
      <p:sp>
        <p:nvSpPr>
          <p:cNvPr id="8" name="Slide Number Placeholder 7">
            <a:extLst>
              <a:ext uri="{FF2B5EF4-FFF2-40B4-BE49-F238E27FC236}">
                <a16:creationId xmlns:a16="http://schemas.microsoft.com/office/drawing/2014/main" id="{1F01B3CF-584E-166B-7D7B-3E5AE9D93E86}"/>
              </a:ext>
            </a:extLst>
          </p:cNvPr>
          <p:cNvSpPr>
            <a:spLocks noGrp="1"/>
          </p:cNvSpPr>
          <p:nvPr>
            <p:ph type="sldNum" sz="quarter" idx="12"/>
          </p:nvPr>
        </p:nvSpPr>
        <p:spPr/>
        <p:txBody>
          <a:bodyPr/>
          <a:lstStyle/>
          <a:p>
            <a:fld id="{ABF0F34F-14AB-484A-B782-112ACB3916DE}" type="slidenum">
              <a:rPr lang="en-US" smtClean="0"/>
              <a:t>9</a:t>
            </a:fld>
            <a:endParaRPr lang="en-US"/>
          </a:p>
        </p:txBody>
      </p:sp>
      <p:pic>
        <p:nvPicPr>
          <p:cNvPr id="1026" name="Picture 2" descr="Choropleth map of Texas counties showing estimated numeric population change from 2024 to 2025, with color-coded ranges from dark brown (decrease of up to -2,616) to dark teal (increase of up to 48,695). Notable population growth occurs in counties around Dallas, Harris, Travis, and Bexar, while 108 counties including Dallas, El Paso and Webb show population decline.">
            <a:extLst>
              <a:ext uri="{FF2B5EF4-FFF2-40B4-BE49-F238E27FC236}">
                <a16:creationId xmlns:a16="http://schemas.microsoft.com/office/drawing/2014/main" id="{267A2824-4E7D-6541-912D-7D1914F2FB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23603" y="46644"/>
            <a:ext cx="8098116" cy="62571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4798997"/>
      </p:ext>
    </p:extLst>
  </p:cSld>
  <p:clrMapOvr>
    <a:masterClrMapping/>
  </p:clrMapOvr>
</p:sld>
</file>

<file path=ppt/theme/theme1.xml><?xml version="1.0" encoding="utf-8"?>
<a:theme xmlns:a="http://schemas.openxmlformats.org/drawingml/2006/main" name="TDC Template 2024">
  <a:themeElements>
    <a:clrScheme name="TDC Colors">
      <a:dk1>
        <a:srgbClr val="000000"/>
      </a:dk1>
      <a:lt1>
        <a:srgbClr val="FFFFFF"/>
      </a:lt1>
      <a:dk2>
        <a:srgbClr val="44546A"/>
      </a:dk2>
      <a:lt2>
        <a:srgbClr val="E7E6E6"/>
      </a:lt2>
      <a:accent1>
        <a:srgbClr val="0066CC"/>
      </a:accent1>
      <a:accent2>
        <a:srgbClr val="EC7A08"/>
      </a:accent2>
      <a:accent3>
        <a:srgbClr val="A6C9EB"/>
      </a:accent3>
      <a:accent4>
        <a:srgbClr val="70AE6E"/>
      </a:accent4>
      <a:accent5>
        <a:srgbClr val="124559"/>
      </a:accent5>
      <a:accent6>
        <a:srgbClr val="DE7D79"/>
      </a:accent6>
      <a:hlink>
        <a:srgbClr val="161CFE"/>
      </a:hlink>
      <a:folHlink>
        <a:srgbClr val="1700A4"/>
      </a:folHlink>
    </a:clrScheme>
    <a:fontScheme name="Custom 1">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DC Template 2024" id="{12CF4D9D-BD2A-4C7F-808E-34EC19A23ADC}" vid="{21788C78-CB8B-4BEA-BA71-722C106200E8}"/>
    </a:ext>
  </a:extLst>
</a:theme>
</file>

<file path=ppt/theme/theme2.xml><?xml version="1.0" encoding="utf-8"?>
<a:theme xmlns:a="http://schemas.openxmlformats.org/drawingml/2006/main" name="1_Office Theme">
  <a:themeElements>
    <a:clrScheme name="TDC Colors">
      <a:dk1>
        <a:srgbClr val="000000"/>
      </a:dk1>
      <a:lt1>
        <a:srgbClr val="FFFFFF"/>
      </a:lt1>
      <a:dk2>
        <a:srgbClr val="44546A"/>
      </a:dk2>
      <a:lt2>
        <a:srgbClr val="E7E6E6"/>
      </a:lt2>
      <a:accent1>
        <a:srgbClr val="0066CC"/>
      </a:accent1>
      <a:accent2>
        <a:srgbClr val="EC7A08"/>
      </a:accent2>
      <a:accent3>
        <a:srgbClr val="70AE6E"/>
      </a:accent3>
      <a:accent4>
        <a:srgbClr val="FFCC00"/>
      </a:accent4>
      <a:accent5>
        <a:srgbClr val="124559"/>
      </a:accent5>
      <a:accent6>
        <a:srgbClr val="DE7D79"/>
      </a:accent6>
      <a:hlink>
        <a:srgbClr val="161CFE"/>
      </a:hlink>
      <a:folHlink>
        <a:srgbClr val="1700A4"/>
      </a:folHlink>
    </a:clrScheme>
    <a:fontScheme name="Custom 1">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DC Theme">
  <a:themeElements>
    <a:clrScheme name="TDC Colors">
      <a:dk1>
        <a:srgbClr val="000000"/>
      </a:dk1>
      <a:lt1>
        <a:srgbClr val="FFFFFF"/>
      </a:lt1>
      <a:dk2>
        <a:srgbClr val="44546A"/>
      </a:dk2>
      <a:lt2>
        <a:srgbClr val="E7E6E6"/>
      </a:lt2>
      <a:accent1>
        <a:srgbClr val="0066CC"/>
      </a:accent1>
      <a:accent2>
        <a:srgbClr val="EC7A08"/>
      </a:accent2>
      <a:accent3>
        <a:srgbClr val="70AE6E"/>
      </a:accent3>
      <a:accent4>
        <a:srgbClr val="FFCC00"/>
      </a:accent4>
      <a:accent5>
        <a:srgbClr val="124559"/>
      </a:accent5>
      <a:accent6>
        <a:srgbClr val="DE7D79"/>
      </a:accent6>
      <a:hlink>
        <a:srgbClr val="161CFE"/>
      </a:hlink>
      <a:folHlink>
        <a:srgbClr val="1700A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DC Theme" id="{6117A879-59F7-4B6B-BAC6-AE09CF0A7DCE}" vid="{EC2DE9E0-6E16-4E98-9973-F282A8EAAC97}"/>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TDC Template 2024</Template>
  <TotalTime>310</TotalTime>
  <Words>2168</Words>
  <Application>Microsoft Office PowerPoint</Application>
  <PresentationFormat>Widescreen</PresentationFormat>
  <Paragraphs>331</Paragraphs>
  <Slides>36</Slides>
  <Notes>26</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36</vt:i4>
      </vt:variant>
    </vt:vector>
  </HeadingPairs>
  <TitlesOfParts>
    <vt:vector size="50" baseType="lpstr">
      <vt:lpstr>Aptos</vt:lpstr>
      <vt:lpstr>Aptos Narrow</vt:lpstr>
      <vt:lpstr>Aral</vt:lpstr>
      <vt:lpstr>Arial</vt:lpstr>
      <vt:lpstr>Besley ExtraBold</vt:lpstr>
      <vt:lpstr>Calibri</vt:lpstr>
      <vt:lpstr>Calibri Light</vt:lpstr>
      <vt:lpstr>Source Sans Pro</vt:lpstr>
      <vt:lpstr>Trade Gothic Next Heavy</vt:lpstr>
      <vt:lpstr>Verdana</vt:lpstr>
      <vt:lpstr>Wingdings</vt:lpstr>
      <vt:lpstr>TDC Template 2024</vt:lpstr>
      <vt:lpstr>1_Office Theme</vt:lpstr>
      <vt:lpstr>TDC Theme</vt:lpstr>
      <vt:lpstr> Texas Population:  Trends and Characteristics </vt:lpstr>
      <vt:lpstr>About our organization</vt:lpstr>
      <vt:lpstr>Table of Contents</vt:lpstr>
      <vt:lpstr>Latest Population Estimates</vt:lpstr>
      <vt:lpstr>New 2025 Estimates Show Texas Growth but at Slower Rate</vt:lpstr>
      <vt:lpstr>State Highlights</vt:lpstr>
      <vt:lpstr>Estimated Population,  Texas Counties, 2025 </vt:lpstr>
      <vt:lpstr>Estimated Percent Population Change, Texas Counties, 2024-2025 </vt:lpstr>
      <vt:lpstr>Estimated Numeric Population Change, Texas Counties, 2024-2025 </vt:lpstr>
      <vt:lpstr>Top Growth Texas Cities and Towns </vt:lpstr>
      <vt:lpstr>Percent Population Change for Incorporated Places, 2020-2025</vt:lpstr>
      <vt:lpstr>Percent Population Change for Incorporated Places, 2020-2025 (Austin, San Antonio, Houston)</vt:lpstr>
      <vt:lpstr>Percent Population Change for Incorporated Places, 2020-2025 (El Paso, Panhandle and West Texas, and Rio Grande Valley)</vt:lpstr>
      <vt:lpstr>Drivers of Population Growth</vt:lpstr>
      <vt:lpstr>Texas Daily Population Growth and Components of Change, 2020-2025</vt:lpstr>
      <vt:lpstr>Estimated Net Domestic Migration  between 2020 and 2025,  Texas Counties</vt:lpstr>
      <vt:lpstr>Top 10 Texas Counties for Net International Migration</vt:lpstr>
      <vt:lpstr>A majority of Texas counties saw more deaths than births</vt:lpstr>
      <vt:lpstr>Texas Fertility Rates, 2007-2024 Births per 1,000 women aged 15-44 </vt:lpstr>
      <vt:lpstr>Texas Fertility Rates by Age Group of Mothers, 2009 and 2024</vt:lpstr>
      <vt:lpstr>Population, Housing, and Transportation</vt:lpstr>
      <vt:lpstr>The Formation of the Golden Triangle</vt:lpstr>
      <vt:lpstr>Why Texans Move, 2022-2023 </vt:lpstr>
      <vt:lpstr>Median Household Income and Home Value Gap Widens in Texas, 2013-2023 </vt:lpstr>
      <vt:lpstr>Mean Travel Time to Work(minutes), Texas Counties, 2024</vt:lpstr>
      <vt:lpstr>Means of Transportation to Work in Texas</vt:lpstr>
      <vt:lpstr>Texas is home to the largest rural population in the U.S.</vt:lpstr>
      <vt:lpstr>Primary Care Geographic Distribution in Texas, 2025</vt:lpstr>
      <vt:lpstr>Looking into the Future</vt:lpstr>
      <vt:lpstr>Texas is expected to keep growing significantly.</vt:lpstr>
      <vt:lpstr>Projected Population by Age  2020, 2040, and 2060  Mid Migration Scenario</vt:lpstr>
      <vt:lpstr>Texas Counties  Projected Population Numeric Change 2020-2060  Mid Migration Scenario</vt:lpstr>
      <vt:lpstr>Texas Counties  Projected Population Percent Change 2020-2060  Mid Migration Scenario</vt:lpstr>
      <vt:lpstr>How Growth and Transportation Are Reshaping Texas Key Takeaways from Texas Demographic Data</vt:lpstr>
      <vt:lpstr>Follow us on social media</vt:lpstr>
      <vt:lpstr>About Presenter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Monica Cruz</dc:creator>
  <cp:lastModifiedBy>Alejandra Leon</cp:lastModifiedBy>
  <cp:revision>5</cp:revision>
  <dcterms:created xsi:type="dcterms:W3CDTF">2022-05-17T17:22:03Z</dcterms:created>
  <dcterms:modified xsi:type="dcterms:W3CDTF">2026-08-11T19:32:41Z</dcterms:modified>
</cp:coreProperties>
</file>